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6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4.xml.rels" ContentType="application/vnd.openxmlformats-package.relationships+xml"/>
  <Override PartName="/ppt/slides/_rels/slide25.xml.rels" ContentType="application/vnd.openxmlformats-package.relationships+xml"/>
  <Override PartName="/ppt/slides/_rels/slide13.xml.rels" ContentType="application/vnd.openxmlformats-package.relationships+xml"/>
  <Override PartName="/ppt/slides/_rels/slide20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6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4.png" ContentType="image/png"/>
  <Override PartName="/ppt/media/image6.jpeg" ContentType="image/jpeg"/>
  <Override PartName="/ppt/media/image3.png" ContentType="image/png"/>
  <Override PartName="/ppt/media/image5.jpeg" ContentType="image/jpeg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1460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2237040" y="1200240"/>
            <a:ext cx="4668840" cy="372528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2237040" y="1200240"/>
            <a:ext cx="4668840" cy="3725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920"/>
            <a:ext cx="8229240" cy="3974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1460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1460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4" name="" descr=""/>
          <p:cNvPicPr/>
          <p:nvPr/>
        </p:nvPicPr>
        <p:blipFill>
          <a:blip r:embed="rId2"/>
          <a:stretch/>
        </p:blipFill>
        <p:spPr>
          <a:xfrm>
            <a:off x="2237040" y="1200240"/>
            <a:ext cx="4668840" cy="3725280"/>
          </a:xfrm>
          <a:prstGeom prst="rect">
            <a:avLst/>
          </a:prstGeom>
          <a:ln>
            <a:noFill/>
          </a:ln>
        </p:spPr>
      </p:pic>
      <p:pic>
        <p:nvPicPr>
          <p:cNvPr id="75" name="" descr=""/>
          <p:cNvPicPr/>
          <p:nvPr/>
        </p:nvPicPr>
        <p:blipFill>
          <a:blip r:embed="rId3"/>
          <a:stretch/>
        </p:blipFill>
        <p:spPr>
          <a:xfrm>
            <a:off x="2237040" y="1200240"/>
            <a:ext cx="4668840" cy="3725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920"/>
            <a:ext cx="8229240" cy="3974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3725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1460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0240"/>
            <a:ext cx="401580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146040"/>
            <a:ext cx="8229240" cy="17766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640" cy="351792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0" y="3496680"/>
            <a:ext cx="9143640" cy="360"/>
          </a:xfrm>
          <a:prstGeom prst="straightConnector1">
            <a:avLst/>
          </a:prstGeom>
          <a:noFill/>
          <a:ln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85800" y="1867680"/>
            <a:ext cx="7772040" cy="1648440"/>
          </a:xfrm>
          <a:prstGeom prst="rect">
            <a:avLst/>
          </a:prstGeom>
        </p:spPr>
        <p:txBody>
          <a:bodyPr tIns="91440" bIns="91440" anchor="b"/>
          <a:p>
            <a:r>
              <a:rPr lang="en-US" sz="72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0" y="0"/>
            <a:ext cx="9143640" cy="114948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0" y="1127880"/>
            <a:ext cx="9143640" cy="360"/>
          </a:xfrm>
          <a:prstGeom prst="straightConnector1">
            <a:avLst/>
          </a:prstGeom>
          <a:noFill/>
          <a:ln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PlaceHolder 3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tIns="91440" bIns="91440" anchor="b"/>
          <a:p>
            <a:r>
              <a:rPr lang="en-US" sz="36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tIns="91440" bIns="91440"/>
          <a:p>
            <a:pPr>
              <a:buSzPct val="45000"/>
              <a:buFont typeface="StarSymbol"/>
              <a:buChar char=""/>
            </a:pPr>
            <a:r>
              <a:rPr lang="en-US" sz="30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0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0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3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1163520" y="1015200"/>
            <a:ext cx="7772040" cy="164844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7200" strike="noStrike">
                <a:solidFill>
                  <a:srgbClr val="ffffff"/>
                </a:solidFill>
                <a:latin typeface="Arial"/>
                <a:ea typeface="Arial"/>
              </a:rPr>
              <a:t>Visita técnica à</a:t>
            </a:r>
            <a:endParaRPr/>
          </a:p>
        </p:txBody>
      </p:sp>
      <p:sp>
        <p:nvSpPr>
          <p:cNvPr id="77" name="CustomShape 2"/>
          <p:cNvSpPr/>
          <p:nvPr/>
        </p:nvSpPr>
        <p:spPr>
          <a:xfrm>
            <a:off x="-103320" y="2986920"/>
            <a:ext cx="9324360" cy="2333520"/>
          </a:xfrm>
          <a:prstGeom prst="rect">
            <a:avLst/>
          </a:prstGeom>
          <a:solidFill>
            <a:srgbClr val="ffffff"/>
          </a:solidFill>
          <a:ln w="76320">
            <a:solidFill>
              <a:srgbClr val="0b539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Shape 35" descr=""/>
          <p:cNvPicPr/>
          <p:nvPr/>
        </p:nvPicPr>
        <p:blipFill>
          <a:blip r:embed="rId1"/>
          <a:stretch/>
        </p:blipFill>
        <p:spPr>
          <a:xfrm>
            <a:off x="2758680" y="3189240"/>
            <a:ext cx="3474000" cy="1953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76920" y="1417680"/>
            <a:ext cx="6566040" cy="3310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Surgiu há mais de 20 anos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Há mais de 10 anos foi quase totalmente reescrito para ter uma interface “Web”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Passou a ser desenvolvido pela IBM após uma aquisição em 2006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Mais recentemente, acesso também por dispositivos móveis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endParaRPr/>
          </a:p>
        </p:txBody>
      </p:sp>
      <p:sp>
        <p:nvSpPr>
          <p:cNvPr id="100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características gerais</a:t>
            </a: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457200" y="1200240"/>
            <a:ext cx="718812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2 arquitetos, 3 desenvolvedores no Brasil, 3 desenvolvedores nos EUA, 4 testadores no Brasil, 2 pessoas para documentação na Irlanda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Líder distribui as tarefas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Java, Eclipse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Rational Team Concert</a:t>
            </a: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 (RTC): versionamento, produção, builds, coordenação, planejamento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Rational Requirements Composer</a:t>
            </a: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: permite atrelar os requisitos aos testes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endParaRPr/>
          </a:p>
        </p:txBody>
      </p:sp>
      <p:sp>
        <p:nvSpPr>
          <p:cNvPr id="103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equipe e ambiente de desenvolvimento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1222920"/>
            <a:ext cx="744228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Em cascata até 2009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Lentamente mudou para SCRUM (com adaptações)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Produto de prateleira: ciclos de 4 semanas para o desenvolvimento anual de novas versões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Alguns clientes são parceiros no desenvolvimento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Ciclos de 2 semanas para o desenvolvimento de componentes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80% do tempo codificando e testando, 20% discutindo especificações, arquitetura e design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Antes da mudança: 40% fazendo código, 60% discutindo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endParaRPr/>
          </a:p>
        </p:txBody>
      </p:sp>
      <p:sp>
        <p:nvSpPr>
          <p:cNvPr id="106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processo de desenvolvimento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Daily stand-up meeting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End meetings</a:t>
            </a:r>
            <a:endParaRPr/>
          </a:p>
          <a:p>
            <a:pPr lvl="1">
              <a:lnSpc>
                <a:spcPct val="150000"/>
              </a:lnSpc>
              <a:buFont typeface="Courier New"/>
              <a:buChar char="o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Sprint review</a:t>
            </a:r>
            <a:endParaRPr/>
          </a:p>
          <a:p>
            <a:pPr lvl="1">
              <a:lnSpc>
                <a:spcPct val="150000"/>
              </a:lnSpc>
              <a:buFont typeface="Courier New"/>
              <a:buChar char="o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Sprint retrospective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Backlog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Todo o código deve ser revisado antes de ser incorporado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Nunca precisaram de certificações, mas já foram auditados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endParaRPr/>
          </a:p>
        </p:txBody>
      </p:sp>
      <p:sp>
        <p:nvSpPr>
          <p:cNvPr id="109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processo de desenvolvimento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
</a:t>
            </a: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testes e qualidade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457200" y="1186920"/>
            <a:ext cx="667980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Equipe somente para testes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Testes automatizados e manuais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Código legado dificulta a automatização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Test-driven development” para trechos críticos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RQM (</a:t>
            </a: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Rational Quality Manager</a:t>
            </a: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): casos de teste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Não usam métricas de qualidade de código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Ao fim de cada ciclo, defeitos graves eliminados e plano para solucionar os restantes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Alguns componentes já adotaram </a:t>
            </a:r>
            <a:r>
              <a:rPr i="1" lang="en-US" strike="noStrike">
                <a:solidFill>
                  <a:srgbClr val="000000"/>
                </a:solidFill>
                <a:latin typeface="Arial"/>
                <a:ea typeface="Arial"/>
              </a:rPr>
              <a:t>continuous delivery</a:t>
            </a:r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57200" y="135252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Interligação de serviços IBM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SaaS - Software As a Service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Time de 10 pessoas no Brasil - 20 no exterior</a:t>
            </a:r>
            <a:endParaRPr/>
          </a:p>
          <a:p>
            <a:pPr>
              <a:lnSpc>
                <a:spcPct val="150000"/>
              </a:lnSpc>
            </a:pP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Ferramenta de integração</a:t>
            </a:r>
            <a:endParaRPr/>
          </a:p>
        </p:txBody>
      </p:sp>
      <p:sp>
        <p:nvSpPr>
          <p:cNvPr id="114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características gerais</a:t>
            </a:r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135252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Métodos ágeis (antigamente usavam cascata)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Testes automatizados - 90% de cobertura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Quase” TDD (testes criados em paralelo)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Quem cria o teste não desenvolve, e vice-versa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Sprints de 1 semana (antes, de 2 semanas)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Única métrica: cobertura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Ferramenta de integração</a:t>
            </a:r>
            <a:endParaRPr/>
          </a:p>
        </p:txBody>
      </p:sp>
      <p:sp>
        <p:nvSpPr>
          <p:cNvPr id="117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processo de desenvolvimento</a:t>
            </a:r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135252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SCRUM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Transparent Development” 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Cada um escolhe as tarefas que vai fazer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Reuniões diárias de 15 minutos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Reunião toda sexta - retrospectiva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Scrum of scrums” - Sincronização de equipes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9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Ferramenta de integração</a:t>
            </a:r>
            <a:endParaRPr/>
          </a:p>
        </p:txBody>
      </p:sp>
      <p:sp>
        <p:nvSpPr>
          <p:cNvPr id="120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processo de desenvolvimento</a:t>
            </a:r>
            <a:endParaRPr/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135252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RTC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JUnit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Angular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Bootstrap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RQM -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 Rational Quality Manager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Ferramenta de integração</a:t>
            </a:r>
            <a:endParaRPr/>
          </a:p>
        </p:txBody>
      </p:sp>
      <p:sp>
        <p:nvSpPr>
          <p:cNvPr id="123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Ferramentas</a:t>
            </a:r>
            <a:endParaRPr/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UX development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características gerais</a:t>
            </a:r>
            <a:endParaRPr/>
          </a:p>
        </p:txBody>
      </p:sp>
      <p:sp>
        <p:nvSpPr>
          <p:cNvPr id="126" name="TextShape 3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Ambiente descontraído com 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puffs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sofás, paredes rabiscadas, 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post-its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bolas de academia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Messianismo: várias pessoas pareciam se sentir imbuídas de uma grande missão</a:t>
            </a:r>
            <a:endParaRPr/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Dados da empresa</a:t>
            </a:r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Fundada em 1911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No Brasil desde 1917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Receita de US$ 100 bilhões (2013)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Maior detentora de patentes dos últimos 20 anos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UX development</a:t>
            </a:r>
            <a:endParaRPr/>
          </a:p>
        </p:txBody>
      </p:sp>
      <p:sp>
        <p:nvSpPr>
          <p:cNvPr id="128" name="CustomShape 2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processo de desenvolvimento</a:t>
            </a:r>
            <a:endParaRPr/>
          </a:p>
        </p:txBody>
      </p:sp>
      <p:sp>
        <p:nvSpPr>
          <p:cNvPr id="129" name="TextShape 3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Processo altamente criativo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Entrega na nuvem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Scrum mais flexível que os outros projetos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UML não existe mais”</a:t>
            </a:r>
            <a:endParaRPr/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UX development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técnicas de desenvolvimento</a:t>
            </a:r>
            <a:endParaRPr/>
          </a:p>
        </p:txBody>
      </p:sp>
      <p:sp>
        <p:nvSpPr>
          <p:cNvPr id="132" name="TextShape 3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Utilização de padrões (patterns, UI)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Linguagem mais usada: Javascript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Design thinking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Mapa de empatia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Os 5 porquês e jornada do usuário</a:t>
            </a:r>
            <a:endParaRPr/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Outras informações - Vantagens</a:t>
            </a:r>
            <a:endParaRPr/>
          </a:p>
        </p:txBody>
      </p:sp>
      <p:sp>
        <p:nvSpPr>
          <p:cNvPr id="134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Horário de trabalho flexível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Até dois dias de 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home office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por semana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Muitos, muitos descontos (a IBM presta serviços em quase todos os setores)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Liberdade para propor projetos individuais</a:t>
            </a:r>
            <a:endParaRPr/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Outras informações - Eng.Soft.</a:t>
            </a:r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Formação deficiente na área de processos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As empresas querem generalistas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Técnicas de engenharia de software são eficazes após um longo período de adaptação</a:t>
            </a:r>
            <a:endParaRPr/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Conclusões</a:t>
            </a:r>
            <a:endParaRPr/>
          </a:p>
        </p:txBody>
      </p:sp>
      <p:sp>
        <p:nvSpPr>
          <p:cNvPr id="138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IBM: muitas empresas dentro de uma empresa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Não há mais um jeito IBM de fazer as coisas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Contrastes: desenvolvedores pregando interfaces intuitivas na empresa que vende o Lotus Notes</a:t>
            </a:r>
            <a:endParaRPr/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Lista de presentes na visita 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457200" y="1352520"/>
            <a:ext cx="776952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Carlos Eduardo Leão Elmadjian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Daniel Vincent Guggenheim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Douglas Vasconcelos Cancherini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Eduardo Dias Filho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Evandro Augusto Nunes Sanches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Gervásio Protásio dos Santos Neto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Rodrigo Alves Souza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Victor Sanches Portella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trike="noStrike">
                <a:solidFill>
                  <a:srgbClr val="000000"/>
                </a:solidFill>
                <a:latin typeface="Arial"/>
                <a:ea typeface="Arial"/>
              </a:rPr>
              <a:t>Yara Grassi Gouffon</a:t>
            </a:r>
            <a:endParaRPr/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endParaRPr/>
          </a:p>
        </p:txBody>
      </p:sp>
      <p:sp>
        <p:nvSpPr>
          <p:cNvPr id="142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endParaRPr/>
          </a:p>
        </p:txBody>
      </p:sp>
      <p:sp>
        <p:nvSpPr>
          <p:cNvPr id="143" name="CustomShape 3"/>
          <p:cNvSpPr/>
          <p:nvPr/>
        </p:nvSpPr>
        <p:spPr>
          <a:xfrm>
            <a:off x="-129240" y="-154800"/>
            <a:ext cx="9440640" cy="5811480"/>
          </a:xfrm>
          <a:prstGeom prst="rect">
            <a:avLst/>
          </a:prstGeom>
          <a:solidFill>
            <a:schemeClr val="lt2"/>
          </a:solidFill>
          <a:ln w="1908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CustomShape 4"/>
          <p:cNvSpPr/>
          <p:nvPr/>
        </p:nvSpPr>
        <p:spPr>
          <a:xfrm>
            <a:off x="2403360" y="1861200"/>
            <a:ext cx="4390920" cy="194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rial"/>
                <a:ea typeface="Arial"/>
              </a:rPr>
              <a:t>Obrigado!</a:t>
            </a:r>
            <a:endParaRPr/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no Brasil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Forte presença no mercado financeiro (mainframes)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Soluções para indústria de base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Laboratórios de pesquisa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Lab em São Paulo - Geral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Equipes em projetos globais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Gama diversificada de produtos (mais adiante)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Pesquisa em UX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Continuous delivery 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 métodos ágeis (2009)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SaaS (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Software as a Service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Lab em São Paulo - Geral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5269320" y="1407600"/>
            <a:ext cx="341676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Não é permitido tirar fotos do ambiente interno :(</a:t>
            </a: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r>
              <a:rPr lang="en-US" sz="1400" strike="noStrike">
                <a:solidFill>
                  <a:srgbClr val="000000"/>
                </a:solidFill>
                <a:latin typeface="Arial"/>
                <a:ea typeface="Arial"/>
              </a:rPr>
              <a:t>← </a:t>
            </a:r>
            <a:r>
              <a:rPr lang="en-US" sz="1400" strike="noStrike">
                <a:solidFill>
                  <a:srgbClr val="000000"/>
                </a:solidFill>
                <a:latin typeface="Arial"/>
                <a:ea typeface="Arial"/>
              </a:rPr>
              <a:t>foto do saguão de entrada pode :)</a:t>
            </a:r>
            <a:endParaRPr/>
          </a:p>
        </p:txBody>
      </p:sp>
      <p:pic>
        <p:nvPicPr>
          <p:cNvPr id="87" name="Shape 60" descr=""/>
          <p:cNvPicPr/>
          <p:nvPr/>
        </p:nvPicPr>
        <p:blipFill>
          <a:blip r:embed="rId1"/>
          <a:stretch/>
        </p:blipFill>
        <p:spPr>
          <a:xfrm>
            <a:off x="284040" y="1523880"/>
            <a:ext cx="4667040" cy="2621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Lab em São Paulo - Ambiente</a:t>
            </a:r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Tradicional: baias e cubículos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Equipe de UX: ambiente descontraído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Sem segmentação por hierarquia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Lab em São Paulo - Equipes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457200" y="1407600"/>
            <a:ext cx="8229240" cy="3517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Testadores e desenvolvedores no mesmo ambiente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Arquitetos de produto e parceiros de desenvolvimento decidem o rumo do projeto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Não há uma equipe 100% nacional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Empresas menores compradas com o time mantido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Documentadores são irlandeses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IBM Lab em São Paulo - Projetos</a:t>
            </a: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457200" y="2247120"/>
            <a:ext cx="8229240" cy="26784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Maximo Asset Management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Ferramenta de integração de produtos para SaaS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UX </a:t>
            </a:r>
            <a:r>
              <a:rPr i="1" lang="en-US" sz="2400" strike="noStrike">
                <a:solidFill>
                  <a:srgbClr val="000000"/>
                </a:solidFill>
                <a:latin typeface="Arial"/>
                <a:ea typeface="Arial"/>
              </a:rPr>
              <a:t>development team</a:t>
            </a:r>
            <a:endParaRPr/>
          </a:p>
        </p:txBody>
      </p:sp>
      <p:sp>
        <p:nvSpPr>
          <p:cNvPr id="94" name="CustomShape 3"/>
          <p:cNvSpPr/>
          <p:nvPr/>
        </p:nvSpPr>
        <p:spPr>
          <a:xfrm>
            <a:off x="487080" y="1485360"/>
            <a:ext cx="6676560" cy="60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z="2400" strike="noStrike">
                <a:solidFill>
                  <a:srgbClr val="000000"/>
                </a:solidFill>
                <a:latin typeface="Arial"/>
                <a:ea typeface="Arial"/>
              </a:rPr>
              <a:t>Projetos apresentados na visita: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53640"/>
            <a:ext cx="8229240" cy="857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lang="en-US" sz="3600" strike="noStrike">
                <a:solidFill>
                  <a:srgbClr val="ffffff"/>
                </a:solidFill>
                <a:latin typeface="Arial"/>
                <a:ea typeface="Arial"/>
              </a:rPr>
              <a:t>Maximo Asset Management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457200" y="1581120"/>
            <a:ext cx="8285760" cy="3725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Gerenciamento de ativos para grandes empresas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Controla produção, infraestrutura, transporte, instalações e comunicações</a:t>
            </a:r>
            <a:endParaRPr/>
          </a:p>
          <a:p>
            <a:pPr>
              <a:lnSpc>
                <a:spcPct val="150000"/>
              </a:lnSpc>
              <a:buFont typeface="Arial"/>
              <a:buChar char="●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Componentes específicos (aviação, energia nuclear, petróleo, farmacêutica, etc)</a:t>
            </a:r>
            <a:endParaRPr/>
          </a:p>
        </p:txBody>
      </p:sp>
      <p:sp>
        <p:nvSpPr>
          <p:cNvPr id="97" name="CustomShape 3"/>
          <p:cNvSpPr/>
          <p:nvPr/>
        </p:nvSpPr>
        <p:spPr>
          <a:xfrm>
            <a:off x="457200" y="687240"/>
            <a:ext cx="5591880" cy="43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trike="noStrike">
                <a:solidFill>
                  <a:srgbClr val="ffffff"/>
                </a:solidFill>
                <a:latin typeface="Arial"/>
                <a:ea typeface="Arial"/>
              </a:rPr>
              <a:t>características gerais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