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5"/>
  </p:notesMasterIdLst>
  <p:sldIdLst>
    <p:sldId id="256" r:id="rId2"/>
    <p:sldId id="257" r:id="rId3"/>
    <p:sldId id="280" r:id="rId4"/>
    <p:sldId id="304" r:id="rId5"/>
    <p:sldId id="305" r:id="rId6"/>
    <p:sldId id="306" r:id="rId7"/>
    <p:sldId id="307" r:id="rId8"/>
    <p:sldId id="308" r:id="rId9"/>
    <p:sldId id="281" r:id="rId10"/>
    <p:sldId id="309" r:id="rId11"/>
    <p:sldId id="310" r:id="rId12"/>
    <p:sldId id="311" r:id="rId13"/>
    <p:sldId id="312" r:id="rId14"/>
  </p:sldIdLst>
  <p:sldSz cx="9144000" cy="6858000" type="screen4x3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0" d="100"/>
          <a:sy n="70" d="100"/>
        </p:scale>
        <p:origin x="-437" y="51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6E54893-0822-4FB3-8287-0759F03E8979}" type="datetimeFigureOut">
              <a:rPr lang="pt-BR" smtClean="0"/>
              <a:pPr/>
              <a:t>22/04/2013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CD0E3BE-EADF-44BE-86B7-A4E6EF9A2C73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orma livre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ítulo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17" name="Subtítulo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30" name="Espaço Reservado para Data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22/04/2013</a:t>
            </a:fld>
            <a:endParaRPr lang="pt-BR"/>
          </a:p>
        </p:txBody>
      </p:sp>
      <p:sp>
        <p:nvSpPr>
          <p:cNvPr id="19" name="Espaço Reservado para Rodap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27" name="Espaço Reservado para Número de Slide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22/04/2013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22/04/2013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22/04/2013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orma livre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orma livre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22/04/2013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22/04/2013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22/04/2013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22/04/2013</a:t>
            </a:fld>
            <a:endParaRPr lang="pt-BR"/>
          </a:p>
        </p:txBody>
      </p:sp>
      <p:sp>
        <p:nvSpPr>
          <p:cNvPr id="8" name="Espaço Reservado para Número de Slide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9" name="Espaço Reservado para Rodapé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pt-B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22/04/2013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CA525BA-188F-444A-8226-DCF279AB3283}" type="datetimeFigureOut">
              <a:rPr lang="pt-BR" smtClean="0"/>
              <a:pPr/>
              <a:t>22/04/2013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ECA525BA-188F-444A-8226-DCF279AB3283}" type="datetimeFigureOut">
              <a:rPr lang="pt-BR" smtClean="0"/>
              <a:pPr/>
              <a:t>22/04/2013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C128BF7-1485-4969-BA00-C842A3CBEC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orma livre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orma livre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Espaço Reservado para Título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0" name="Espaço Reservado para Texto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10" name="Espaço Reservado para Data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CA525BA-188F-444A-8226-DCF279AB3283}" type="datetimeFigureOut">
              <a:rPr lang="pt-BR" smtClean="0"/>
              <a:pPr/>
              <a:t>22/04/2013</a:t>
            </a:fld>
            <a:endParaRPr lang="pt-BR"/>
          </a:p>
        </p:txBody>
      </p:sp>
      <p:sp>
        <p:nvSpPr>
          <p:cNvPr id="22" name="Espaço Reservado para Rodapé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18" name="Espaço Reservado para Número de Slide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EC128BF7-1485-4969-BA00-C842A3CBEC86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pt-BR" dirty="0" smtClean="0"/>
              <a:t>Five Misunderstandings</a:t>
            </a:r>
            <a:br>
              <a:rPr lang="pt-BR" dirty="0" smtClean="0"/>
            </a:br>
            <a:r>
              <a:rPr lang="pt-BR" dirty="0" smtClean="0"/>
              <a:t>About Case-Study</a:t>
            </a:r>
            <a:br>
              <a:rPr lang="pt-BR" dirty="0" smtClean="0"/>
            </a:br>
            <a:r>
              <a:rPr lang="pt-BR" dirty="0" smtClean="0"/>
              <a:t>Research</a:t>
            </a:r>
            <a:endParaRPr lang="pt-BR" dirty="0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pt-BR" dirty="0" err="1" smtClean="0"/>
              <a:t>Bent</a:t>
            </a:r>
            <a:r>
              <a:rPr lang="pt-BR" dirty="0" smtClean="0"/>
              <a:t> </a:t>
            </a:r>
            <a:r>
              <a:rPr lang="pt-BR" dirty="0" err="1" smtClean="0"/>
              <a:t>Flyvbjerg</a:t>
            </a:r>
            <a:endParaRPr lang="pt-BR" dirty="0" smtClean="0"/>
          </a:p>
          <a:p>
            <a:r>
              <a:rPr lang="pt-BR" i="1" dirty="0" err="1" smtClean="0"/>
              <a:t>Aalborg</a:t>
            </a:r>
            <a:r>
              <a:rPr lang="pt-BR" i="1" dirty="0" smtClean="0"/>
              <a:t> </a:t>
            </a:r>
            <a:r>
              <a:rPr lang="pt-BR" i="1" dirty="0" err="1" smtClean="0"/>
              <a:t>University</a:t>
            </a:r>
            <a:r>
              <a:rPr lang="pt-BR" i="1" dirty="0" smtClean="0"/>
              <a:t>, </a:t>
            </a:r>
            <a:r>
              <a:rPr lang="pt-BR" i="1" dirty="0" err="1" smtClean="0"/>
              <a:t>Denmark</a:t>
            </a:r>
            <a:endParaRPr lang="pt-BR" dirty="0"/>
          </a:p>
        </p:txBody>
      </p:sp>
      <p:sp>
        <p:nvSpPr>
          <p:cNvPr id="4" name="CaixaDeTexto 3"/>
          <p:cNvSpPr txBox="1"/>
          <p:nvPr/>
        </p:nvSpPr>
        <p:spPr>
          <a:xfrm>
            <a:off x="3995936" y="6165304"/>
            <a:ext cx="2941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pt-BR" dirty="0" smtClean="0"/>
              <a:t>José Roberto A. Rodrigues</a:t>
            </a:r>
            <a:endParaRPr lang="pt-B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28596" y="142852"/>
            <a:ext cx="7467600" cy="922114"/>
          </a:xfrm>
        </p:spPr>
        <p:txBody>
          <a:bodyPr>
            <a:normAutofit/>
          </a:bodyPr>
          <a:lstStyle/>
          <a:p>
            <a:r>
              <a:rPr lang="pt-BR" sz="4000" b="1" dirty="0" smtClean="0"/>
              <a:t>Estratégias para Seleção de casos</a:t>
            </a:r>
            <a:endParaRPr lang="pt-BR" sz="4000" b="1" dirty="0"/>
          </a:p>
        </p:txBody>
      </p:sp>
      <p:graphicFrame>
        <p:nvGraphicFramePr>
          <p:cNvPr id="5" name="Espaço Reservado para Conteúdo 4"/>
          <p:cNvGraphicFramePr>
            <a:graphicFrameLocks noGrp="1"/>
          </p:cNvGraphicFramePr>
          <p:nvPr>
            <p:ph idx="1"/>
          </p:nvPr>
        </p:nvGraphicFramePr>
        <p:xfrm>
          <a:off x="428596" y="1285860"/>
          <a:ext cx="8258204" cy="53679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57520"/>
                <a:gridCol w="5400684"/>
              </a:tblGrid>
              <a:tr h="376291"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Tipo</a:t>
                      </a:r>
                      <a:r>
                        <a:rPr lang="en-US" sz="1200" dirty="0" smtClean="0"/>
                        <a:t> de </a:t>
                      </a:r>
                      <a:r>
                        <a:rPr lang="en-US" sz="1200" dirty="0" err="1" smtClean="0"/>
                        <a:t>seleção</a:t>
                      </a:r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 err="1" smtClean="0"/>
                        <a:t>Propósito</a:t>
                      </a:r>
                      <a:endParaRPr lang="pt-BR" sz="1200" dirty="0"/>
                    </a:p>
                  </a:txBody>
                  <a:tcPr/>
                </a:tc>
              </a:tr>
              <a:tr h="525777">
                <a:tc>
                  <a:txBody>
                    <a:bodyPr/>
                    <a:lstStyle/>
                    <a:p>
                      <a:pPr marL="342900" indent="-342900">
                        <a:buFont typeface="+mj-lt"/>
                        <a:buNone/>
                      </a:pPr>
                      <a:r>
                        <a:rPr lang="en-US" sz="1200" b="1" dirty="0" smtClean="0"/>
                        <a:t>1. </a:t>
                      </a:r>
                      <a:r>
                        <a:rPr lang="en-US" sz="1200" b="1" dirty="0" err="1" smtClean="0"/>
                        <a:t>Seleção</a:t>
                      </a:r>
                      <a:r>
                        <a:rPr lang="en-US" sz="1200" b="1" dirty="0" smtClean="0"/>
                        <a:t> </a:t>
                      </a:r>
                      <a:r>
                        <a:rPr lang="en-US" sz="1200" b="1" dirty="0" err="1" smtClean="0"/>
                        <a:t>aleatória</a:t>
                      </a:r>
                      <a:endParaRPr lang="pt-BR" sz="12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pt-B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 evitar desvios sistemáticos na amostra. O tamanho da amostra é decisiva para a generalização</a:t>
                      </a:r>
                      <a:endParaRPr lang="pt-BR" sz="1200" dirty="0"/>
                    </a:p>
                  </a:txBody>
                  <a:tcPr/>
                </a:tc>
              </a:tr>
              <a:tr h="525777">
                <a:tc>
                  <a:txBody>
                    <a:bodyPr/>
                    <a:lstStyle/>
                    <a:p>
                      <a:pPr marL="177800" lvl="1" indent="-177800" algn="l" rtl="0" eaLnBrk="1" latinLnBrk="0" hangingPunct="1">
                        <a:buFont typeface="Arial" pitchFamily="34" charset="0"/>
                        <a:buChar char="•"/>
                      </a:pPr>
                      <a:r>
                        <a:rPr kumimoji="0"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Amostra</a:t>
                      </a:r>
                      <a:r>
                        <a:rPr kumimoji="0" lang="en-US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en-US" sz="120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aleatória</a:t>
                      </a:r>
                      <a:endParaRPr kumimoji="0" lang="pt-BR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 conseguir uma amostra representativa, que permite a generalização para toda a população.</a:t>
                      </a:r>
                    </a:p>
                  </a:txBody>
                  <a:tcPr/>
                </a:tc>
              </a:tr>
              <a:tr h="525777">
                <a:tc>
                  <a:txBody>
                    <a:bodyPr/>
                    <a:lstStyle/>
                    <a:p>
                      <a:pPr marL="177800" lvl="1" indent="-177800" algn="l" rtl="0" eaLnBrk="1" latinLnBrk="0" hangingPunct="1">
                        <a:buFont typeface="Arial" pitchFamily="34" charset="0"/>
                        <a:buChar char="•"/>
                      </a:pPr>
                      <a:r>
                        <a:rPr kumimoji="0" lang="pt-B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amostra estratificada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 generalizar para os subgrupos especialmente selecionados dentro da população</a:t>
                      </a:r>
                    </a:p>
                  </a:txBody>
                  <a:tcPr/>
                </a:tc>
              </a:tr>
              <a:tr h="783208">
                <a:tc>
                  <a:txBody>
                    <a:bodyPr/>
                    <a:lstStyle/>
                    <a:p>
                      <a:pPr marL="342900" marR="0" indent="-3429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+mj-lt"/>
                        <a:buNone/>
                        <a:tabLst/>
                        <a:defRPr/>
                      </a:pPr>
                      <a:r>
                        <a:rPr kumimoji="0" lang="pt-BR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2. Seleção de</a:t>
                      </a:r>
                      <a:r>
                        <a:rPr kumimoji="0" lang="pt-BR" sz="1200" b="1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pt-BR" sz="1200" b="1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informação orientada</a:t>
                      </a:r>
                    </a:p>
                    <a:p>
                      <a:endParaRPr lang="pt-BR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kumimoji="0" lang="pt-B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 maximizar a utilidade da informação a partir de pequenas amostras e casos individuais. Os casos são selecionados com base em expectativas sobre o seu conteúdo de informação.</a:t>
                      </a:r>
                      <a:endParaRPr kumimoji="0" lang="pt-BR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47366">
                <a:tc>
                  <a:txBody>
                    <a:bodyPr/>
                    <a:lstStyle/>
                    <a:p>
                      <a:pPr marL="0" marR="0" indent="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pt-B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Casos extremos / desviante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pt-B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 obter informações sobre casos incomuns , o que pode ser especialmente problemático ou especialmente bom em um sentido mais bem definido.</a:t>
                      </a:r>
                      <a:endParaRPr lang="pt-BR" sz="1200" dirty="0"/>
                    </a:p>
                  </a:txBody>
                  <a:tcPr/>
                </a:tc>
              </a:tr>
              <a:tr h="694562">
                <a:tc>
                  <a:txBody>
                    <a:bodyPr/>
                    <a:lstStyle/>
                    <a:p>
                      <a:pPr marL="0" marR="0" indent="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pt-B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Casos máximos de variação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pt-B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 obter informações sobre o significado de várias circunstâncias para o processo de caso e resultados (por exemplo, 3-4 casos que são muito diferentes em uma dimensão: tamanho, forma de organização, localização, orçamento).</a:t>
                      </a:r>
                    </a:p>
                  </a:txBody>
                  <a:tcPr/>
                </a:tc>
              </a:tr>
              <a:tr h="565380">
                <a:tc>
                  <a:txBody>
                    <a:bodyPr/>
                    <a:lstStyle/>
                    <a:p>
                      <a:pPr marL="0" marR="0" indent="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pt-B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casos críticos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kumimoji="0" lang="pt-BR" sz="1200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Para conseguir informações que permite deduções lógicas do tipo: "Se esta é (ou não) </a:t>
                      </a:r>
                      <a:r>
                        <a:rPr kumimoji="0" lang="pt-BR" sz="1200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válida </a:t>
                      </a:r>
                      <a:r>
                        <a:rPr kumimoji="0" lang="pt-BR" sz="1200" kern="1200" dirty="0" smtClean="0">
                          <a:solidFill>
                            <a:srgbClr val="0070C0"/>
                          </a:solidFill>
                          <a:latin typeface="+mn-lt"/>
                          <a:ea typeface="+mn-ea"/>
                          <a:cs typeface="+mn-cs"/>
                        </a:rPr>
                        <a:t>para este caso, então, ela se aplica a todos os casos (não)”.</a:t>
                      </a:r>
                      <a:endParaRPr kumimoji="0" lang="pt-BR" sz="1200" kern="1200" dirty="0">
                        <a:solidFill>
                          <a:srgbClr val="0070C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  <a:tr h="527960">
                <a:tc>
                  <a:txBody>
                    <a:bodyPr/>
                    <a:lstStyle/>
                    <a:p>
                      <a:pPr marL="0" marR="0" indent="17780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kumimoji="0" lang="pt-B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casos paradigmáticos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pt-BR" sz="120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rtl="0"/>
                      <a:r>
                        <a:rPr kumimoji="0" lang="pt-BR" sz="12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Para desenvolver uma metáfora ou estabelecer uma escala para o domínio que diz respeito ao caso.</a:t>
                      </a:r>
                      <a:endParaRPr kumimoji="0" lang="pt-BR" sz="12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pt-BR" sz="4000" b="1" dirty="0" smtClean="0"/>
              <a:t>Estudo de caso - viés subjetivo?</a:t>
            </a:r>
            <a:endParaRPr lang="pt-BR" sz="40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214422"/>
            <a:ext cx="8258204" cy="4911741"/>
          </a:xfrm>
        </p:spPr>
        <p:txBody>
          <a:bodyPr>
            <a:noAutofit/>
          </a:bodyPr>
          <a:lstStyle/>
          <a:p>
            <a:r>
              <a:rPr lang="pt-BR" sz="1800" dirty="0" smtClean="0"/>
              <a:t>A quarta das cinco dúvidas sobre a pesquisa de estudo de caso é que o método mantém uma tendência para a verificação, entendida como uma tendência para confirmar preconceitos do investigador, de modo que, por conseguinte, torna-se o estudo de valor científico duvidoso.</a:t>
            </a:r>
          </a:p>
          <a:p>
            <a:r>
              <a:rPr lang="pt-BR" sz="1800" dirty="0" smtClean="0"/>
              <a:t>Segundo </a:t>
            </a:r>
            <a:r>
              <a:rPr lang="pt-BR" sz="1800" dirty="0" err="1" smtClean="0"/>
              <a:t>Diamond</a:t>
            </a:r>
            <a:r>
              <a:rPr lang="pt-BR" sz="1800" dirty="0" smtClean="0"/>
              <a:t>, observou que o estudo de caso sofre com o que ele chamou de “desvantagem incapacitante ", porque não se aplica “métodos científicos”.</a:t>
            </a:r>
          </a:p>
          <a:p>
            <a:r>
              <a:rPr lang="pt-BR" sz="1800" dirty="0" smtClean="0"/>
              <a:t>Francis Bacon viu esse viés em direção a verificação e não simplesmente como um fenômeno relacionado ao estudo de caso em particular, mas também como uma característica humana fundamental.</a:t>
            </a:r>
          </a:p>
          <a:p>
            <a:r>
              <a:rPr lang="pt-BR" sz="1800" dirty="0" smtClean="0"/>
              <a:t>O viés de confirmação é geral, mas a alegada deficiência do estudo de caso e outros métodos qualitativos é que eles aparentemente permite mais espaço para julgamento subjetivo e arbitrário do pesquisador do que outros métodos.</a:t>
            </a:r>
          </a:p>
          <a:p>
            <a:r>
              <a:rPr lang="pt-BR" sz="1800" dirty="0" smtClean="0">
                <a:solidFill>
                  <a:schemeClr val="accent2"/>
                </a:solidFill>
              </a:rPr>
              <a:t>Campbell e outros demonstraram que a crítica é enganosa, porque o estudo de caso tem o seu próprio rigor, diferente com certeza, mas não menos rigoroso do que o rigor dos métodos quantitativos 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pt-BR" sz="4000" b="1" dirty="0" smtClean="0"/>
              <a:t>Boas narrativas de caso</a:t>
            </a:r>
            <a:endParaRPr lang="pt-BR" sz="40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214422"/>
            <a:ext cx="8258204" cy="5143536"/>
          </a:xfrm>
        </p:spPr>
        <p:txBody>
          <a:bodyPr>
            <a:noAutofit/>
          </a:bodyPr>
          <a:lstStyle/>
          <a:p>
            <a:r>
              <a:rPr lang="pt-BR" sz="1800" dirty="0" smtClean="0"/>
              <a:t>Os estudos de caso  muitas vezes contêm um elemento substancial da narrativa . Boa narrativas normalmente aborda as complexidades e contradições da vida real.</a:t>
            </a:r>
          </a:p>
          <a:p>
            <a:r>
              <a:rPr lang="pt-BR" sz="1800" dirty="0" smtClean="0"/>
              <a:t>Essas narrativas tendem a ser visto por críticos do estudo de caso como uma desvantagem. </a:t>
            </a:r>
          </a:p>
          <a:p>
            <a:r>
              <a:rPr lang="pt-BR" sz="1800" dirty="0" smtClean="0"/>
              <a:t>Encontrei duas estratégias para trabalhar bem e assegurar um boa narrativa .</a:t>
            </a:r>
          </a:p>
          <a:p>
            <a:r>
              <a:rPr lang="pt-BR" sz="1800" dirty="0" smtClean="0"/>
              <a:t>Em primeiro lugar, ao escrever um estudo de caso a partir do papel de narrador onisciente.</a:t>
            </a:r>
          </a:p>
          <a:p>
            <a:r>
              <a:rPr lang="pt-BR" sz="1800" dirty="0" smtClean="0"/>
              <a:t>Segundo, evitar que o caso se ligue em teorias de qualquer âmbito acadêmico especial . Em vez disso, relacionar o caso de posições filosóficas mais amplas que atravessam especializações.</a:t>
            </a:r>
          </a:p>
          <a:p>
            <a:r>
              <a:rPr lang="pt-BR" sz="1800" dirty="0" smtClean="0"/>
              <a:t>O objetivo não é fazer o estudo de caso ser todas as coisas para todas as pessoas. O objetivo é o de permitir o estudo ser coisas diferentes para diferentes pessoas</a:t>
            </a:r>
          </a:p>
          <a:p>
            <a:r>
              <a:rPr lang="pt-BR" sz="1800" dirty="0" smtClean="0"/>
              <a:t>Muitas vezes não é desejável resumir e generalizar estudos de caso. Bons estudos devem ser lidos como narrativas em sua totalidade.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pt-BR" sz="4000" b="1" dirty="0" smtClean="0"/>
              <a:t>Conclusões</a:t>
            </a:r>
            <a:endParaRPr lang="pt-BR" sz="40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214422"/>
            <a:ext cx="8258204" cy="5143536"/>
          </a:xfrm>
        </p:spPr>
        <p:txBody>
          <a:bodyPr>
            <a:noAutofit/>
          </a:bodyPr>
          <a:lstStyle/>
          <a:p>
            <a:r>
              <a:rPr lang="en-US" sz="1800" dirty="0" smtClean="0"/>
              <a:t>A </a:t>
            </a:r>
            <a:r>
              <a:rPr lang="en-US" sz="1800" dirty="0" err="1" smtClean="0"/>
              <a:t>partir</a:t>
            </a:r>
            <a:r>
              <a:rPr lang="en-US" sz="1800" dirty="0" smtClean="0"/>
              <a:t> </a:t>
            </a:r>
            <a:r>
              <a:rPr lang="en-US" sz="1800" dirty="0" err="1" smtClean="0"/>
              <a:t>desse</a:t>
            </a:r>
            <a:r>
              <a:rPr lang="en-US" sz="1800" dirty="0" smtClean="0"/>
              <a:t> </a:t>
            </a:r>
            <a:r>
              <a:rPr lang="en-US" sz="1800" dirty="0" err="1" smtClean="0"/>
              <a:t>artigo</a:t>
            </a:r>
            <a:r>
              <a:rPr lang="en-US" sz="1800" dirty="0" smtClean="0"/>
              <a:t> é </a:t>
            </a:r>
            <a:r>
              <a:rPr lang="en-US" sz="1800" dirty="0" err="1" smtClean="0"/>
              <a:t>possível</a:t>
            </a:r>
            <a:r>
              <a:rPr lang="en-US" sz="1800" dirty="0" smtClean="0"/>
              <a:t> responder </a:t>
            </a:r>
            <a:r>
              <a:rPr lang="en-US" sz="1800" dirty="0" err="1" smtClean="0"/>
              <a:t>algumas</a:t>
            </a:r>
            <a:r>
              <a:rPr lang="en-US" sz="1800" dirty="0" smtClean="0"/>
              <a:t> </a:t>
            </a:r>
            <a:r>
              <a:rPr lang="en-US" sz="1800" dirty="0" err="1" smtClean="0"/>
              <a:t>questões</a:t>
            </a:r>
            <a:r>
              <a:rPr lang="en-US" sz="1800" dirty="0" smtClean="0"/>
              <a:t> </a:t>
            </a:r>
            <a:r>
              <a:rPr lang="en-US" sz="1800" dirty="0" err="1" smtClean="0"/>
              <a:t>em</a:t>
            </a:r>
            <a:r>
              <a:rPr lang="en-US" sz="1800" dirty="0" smtClean="0"/>
              <a:t> </a:t>
            </a:r>
            <a:r>
              <a:rPr lang="en-US" sz="1800" dirty="0" err="1" smtClean="0"/>
              <a:t>relação</a:t>
            </a:r>
            <a:r>
              <a:rPr lang="en-US" sz="1800" dirty="0" smtClean="0"/>
              <a:t> a </a:t>
            </a:r>
            <a:r>
              <a:rPr lang="pt-BR" sz="1800" dirty="0" smtClean="0"/>
              <a:t>sabedoria sobre o estudo de caso.</a:t>
            </a:r>
          </a:p>
          <a:p>
            <a:r>
              <a:rPr lang="pt-BR" sz="1800" dirty="0" smtClean="0"/>
              <a:t>Em geral, a sabedoria convencional está errada ou enganosa. Pelas razões expostas anteriormente, o estudo de caso é um método necessário e suficiente para determinadas tarefas importantes da pesquisa em ciências sociais  e é um método que mantém-se bem quando comparado a outros métodos em toda a gama de metodologia de pesquisa em ciências sociais.</a:t>
            </a:r>
          </a:p>
          <a:p>
            <a:r>
              <a:rPr lang="pt-BR" sz="1800" dirty="0" smtClean="0"/>
              <a:t>Deixe-me reiterar, no entanto, que a revisão dos cinco mal-entendidos sobre a pesquisa de estudo de caso descrito anteriormente não deve ser interpretado como uma rejeição </a:t>
            </a:r>
            <a:r>
              <a:rPr lang="pt-BR" sz="1800" smtClean="0"/>
              <a:t>da pesquisa </a:t>
            </a:r>
            <a:r>
              <a:rPr lang="pt-BR" sz="1800" dirty="0" smtClean="0"/>
              <a:t>que se concentra em grandes amostras aleatórias ou populações inteiras, por exemplo, pesquisas por questionário com análise quantitativa relacionado.</a:t>
            </a:r>
          </a:p>
          <a:p>
            <a:r>
              <a:rPr lang="pt-BR" sz="1800" dirty="0" smtClean="0">
                <a:solidFill>
                  <a:schemeClr val="accent2"/>
                </a:solidFill>
              </a:rPr>
              <a:t>Este tipo de pesquisa é também essencial para o desenvolvimento das ciências sociais, na compreensão do grau em que certos fenômenos estão presentes num determinado grupo ou como eles variam entre os casos.</a:t>
            </a:r>
          </a:p>
          <a:p>
            <a:r>
              <a:rPr lang="pt-BR" sz="1800" dirty="0" smtClean="0"/>
              <a:t>Para o estudo de caso, a situação é a inversa. Ambas as abordagens são necessárias para um bom desenvolvimento da ciência social.</a:t>
            </a:r>
            <a:br>
              <a:rPr lang="pt-BR" sz="1800" dirty="0" smtClean="0"/>
            </a:br>
            <a:endParaRPr lang="pt-BR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b="1" dirty="0" smtClean="0"/>
              <a:t>Principais objetivo do artigo</a:t>
            </a:r>
            <a:endParaRPr lang="pt-BR" b="1" dirty="0"/>
          </a:p>
        </p:txBody>
      </p:sp>
      <p:sp>
        <p:nvSpPr>
          <p:cNvPr id="7" name="Espaço Reservado para Conteúdo 6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lnSpc>
                <a:spcPct val="200000"/>
              </a:lnSpc>
              <a:buNone/>
            </a:pPr>
            <a:r>
              <a:rPr lang="pt-BR" sz="2000" dirty="0" smtClean="0"/>
              <a:t>Este artigo analisa cinco equívocos comuns sobre a pesquisa de estudo de caso e conclui com a visão </a:t>
            </a:r>
            <a:r>
              <a:rPr lang="pt-BR" sz="2000" dirty="0" err="1" smtClean="0"/>
              <a:t>kuhniana</a:t>
            </a:r>
            <a:r>
              <a:rPr lang="pt-BR" sz="2000" dirty="0" smtClean="0"/>
              <a:t> que uma disciplina científica, sem um grande número de estudos de caso bem executado é uma disciplina sem produção sistemática de exemplares e uma disciplina sem exemplares é ineficaz.</a:t>
            </a:r>
          </a:p>
          <a:p>
            <a:pPr marL="0" indent="0" algn="ctr">
              <a:lnSpc>
                <a:spcPct val="200000"/>
              </a:lnSpc>
              <a:buNone/>
            </a:pPr>
            <a:r>
              <a:rPr lang="pt-BR" sz="2000" dirty="0" smtClean="0"/>
              <a:t>Ciência social pode ser reforçada pela execução de um maior número de bons estudos de caso.</a:t>
            </a:r>
            <a:endParaRPr lang="pt-BR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 fontScale="90000"/>
          </a:bodyPr>
          <a:lstStyle/>
          <a:p>
            <a:r>
              <a:rPr lang="pt-BR" b="1" dirty="0" smtClean="0"/>
              <a:t>Dúvidas sobre estudo de caso</a:t>
            </a:r>
            <a:endParaRPr lang="pt-BR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340768"/>
            <a:ext cx="7467600" cy="4785395"/>
          </a:xfrm>
        </p:spPr>
        <p:txBody>
          <a:bodyPr>
            <a:normAutofit fontScale="85000" lnSpcReduction="20000"/>
          </a:bodyPr>
          <a:lstStyle/>
          <a:p>
            <a:pPr>
              <a:lnSpc>
                <a:spcPct val="160000"/>
              </a:lnSpc>
            </a:pPr>
            <a:r>
              <a:rPr lang="pt-BR" sz="2200" dirty="0" smtClean="0"/>
              <a:t>Para entender assuntos complexo é necessário uma profunda pesquisa de estudo de caso.</a:t>
            </a:r>
          </a:p>
          <a:p>
            <a:pPr>
              <a:lnSpc>
                <a:spcPct val="160000"/>
              </a:lnSpc>
            </a:pPr>
            <a:r>
              <a:rPr lang="pt-BR" sz="2200" dirty="0" smtClean="0"/>
              <a:t>No entanto, surgiram algumas dúvidas em relação ao emprego desta metodologia de investigação particular, são elas:</a:t>
            </a:r>
            <a:endParaRPr lang="en-US" sz="2200" dirty="0" smtClean="0"/>
          </a:p>
          <a:p>
            <a:pPr lvl="1">
              <a:lnSpc>
                <a:spcPct val="160000"/>
              </a:lnSpc>
            </a:pPr>
            <a:r>
              <a:rPr lang="pt-BR" sz="2200" dirty="0" smtClean="0"/>
              <a:t>Não se pode generalizar um estudo a partir de um único caso.</a:t>
            </a:r>
          </a:p>
          <a:p>
            <a:pPr lvl="1">
              <a:lnSpc>
                <a:spcPct val="160000"/>
              </a:lnSpc>
            </a:pPr>
            <a:r>
              <a:rPr lang="pt-BR" sz="2200" dirty="0" smtClean="0"/>
              <a:t>O estudo de caso talvez seja adequado para estudos-piloto, mas não para programas de investigação completa.</a:t>
            </a:r>
          </a:p>
          <a:p>
            <a:pPr lvl="1">
              <a:lnSpc>
                <a:spcPct val="160000"/>
              </a:lnSpc>
            </a:pPr>
            <a:r>
              <a:rPr lang="pt-BR" sz="2200" dirty="0" smtClean="0"/>
              <a:t>O estudo de caso é subjetiva, dando muito espaço para interpretações próprias do pesquisador. Assim, a validade dos estudos de caso poderia ser argumentada.</a:t>
            </a:r>
          </a:p>
          <a:p>
            <a:pPr>
              <a:lnSpc>
                <a:spcPct val="170000"/>
              </a:lnSpc>
            </a:pPr>
            <a:endParaRPr lang="pt-BR" sz="3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pt-BR" sz="4000" b="1" dirty="0" smtClean="0"/>
              <a:t>A sabedoria convencional</a:t>
            </a:r>
            <a:endParaRPr lang="pt-BR" sz="40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571612"/>
            <a:ext cx="8043890" cy="4554551"/>
          </a:xfrm>
        </p:spPr>
        <p:txBody>
          <a:bodyPr>
            <a:normAutofit/>
          </a:bodyPr>
          <a:lstStyle/>
          <a:p>
            <a:r>
              <a:rPr lang="pt-BR" sz="1800" dirty="0" smtClean="0"/>
              <a:t>De acordo com o ponto de vista convencional, um caso e um estudo de caso não pode ter valor </a:t>
            </a:r>
            <a:r>
              <a:rPr lang="pt-BR" sz="1800" dirty="0" smtClean="0"/>
              <a:t>por si </a:t>
            </a:r>
            <a:r>
              <a:rPr lang="pt-BR" sz="1800" dirty="0" smtClean="0"/>
              <a:t>mesmos</a:t>
            </a:r>
          </a:p>
          <a:p>
            <a:r>
              <a:rPr lang="pt-BR" sz="1800" dirty="0" smtClean="0"/>
              <a:t>Eles precisam estar ligados a hipóteses</a:t>
            </a:r>
          </a:p>
          <a:p>
            <a:r>
              <a:rPr lang="pt-BR" sz="1800" dirty="0" smtClean="0"/>
              <a:t>Segundo Mattei </a:t>
            </a:r>
            <a:r>
              <a:rPr lang="pt-BR" sz="1800" dirty="0" err="1" smtClean="0"/>
              <a:t>Dogan</a:t>
            </a:r>
            <a:r>
              <a:rPr lang="pt-BR" sz="1800" dirty="0" smtClean="0"/>
              <a:t> e Dominique “Pode-se validamente explicar um caso particular apenas com base em hipóteses gerais. Todo o resto é incontrolável, e assim inútil”.</a:t>
            </a:r>
          </a:p>
          <a:p>
            <a:r>
              <a:rPr lang="pt-BR" sz="1800" dirty="0" smtClean="0"/>
              <a:t>Donald Campbell diz que “tais estudos têm uma ausência total de controlo, tais como ser de quase nenhum valor científico”.</a:t>
            </a:r>
          </a:p>
          <a:p>
            <a:r>
              <a:rPr lang="pt-BR" sz="1800" dirty="0" smtClean="0"/>
              <a:t>No entanto, Campbell mais tarde fez uma volta de 180 graus em seu ponto de vista em relação ao estudo de caso e tornou-se um. dos mais fortes defensores deste método.</a:t>
            </a:r>
          </a:p>
          <a:p>
            <a:r>
              <a:rPr lang="pt-BR" sz="1800" dirty="0" smtClean="0"/>
              <a:t>Problemas com a sabedoria convencional sobre a pesquisa de estudo de caso pode ser resumido em cinco mal-entendidos ou simplificações sobre a natureza da tal pesquisa.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pt-BR" sz="4000" b="1" dirty="0" smtClean="0"/>
              <a:t>Simplificações sobre a pesquisa.</a:t>
            </a:r>
            <a:endParaRPr lang="pt-BR" sz="40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571612"/>
            <a:ext cx="8043890" cy="4554551"/>
          </a:xfrm>
        </p:spPr>
        <p:txBody>
          <a:bodyPr>
            <a:noAutofit/>
          </a:bodyPr>
          <a:lstStyle/>
          <a:p>
            <a:r>
              <a:rPr lang="pt-BR" sz="2000" dirty="0" smtClean="0"/>
              <a:t>Incompreensão 1: é mais valioso o conhecimento teórico do que o conhecimento prático;</a:t>
            </a:r>
          </a:p>
          <a:p>
            <a:r>
              <a:rPr lang="pt-BR" sz="2000" dirty="0" smtClean="0"/>
              <a:t>Incompreensão 2: não se pode generalizar a partir de um único caso, portanto, o estudo de caso único não pode contribuir para o desenvolvimento científico;</a:t>
            </a:r>
          </a:p>
          <a:p>
            <a:r>
              <a:rPr lang="pt-BR" sz="2000" dirty="0" smtClean="0"/>
              <a:t>Incompreensão 3: o estudo de caso é mais útil para gerar hipóteses, enquanto que outros métodos são mais adequados para testar hipóteses e construção da teoria;</a:t>
            </a:r>
          </a:p>
          <a:p>
            <a:r>
              <a:rPr lang="pt-BR" sz="2000" dirty="0" smtClean="0"/>
              <a:t>Incompreensão 4: o estudo de caso contém um viés em direção a verificação;</a:t>
            </a:r>
          </a:p>
          <a:p>
            <a:r>
              <a:rPr lang="pt-BR" sz="2000" dirty="0" smtClean="0"/>
              <a:t>Incompreensão 5: Muitas vezes é difícil resumir um estudo de caso específico.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922114"/>
          </a:xfrm>
        </p:spPr>
        <p:txBody>
          <a:bodyPr>
            <a:noAutofit/>
          </a:bodyPr>
          <a:lstStyle/>
          <a:p>
            <a:r>
              <a:rPr lang="pt-BR" sz="3200" b="1" dirty="0" smtClean="0"/>
              <a:t>O Papel de casos em Aprendizagem Humana.</a:t>
            </a:r>
            <a:endParaRPr lang="pt-BR" sz="32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571612"/>
            <a:ext cx="8043890" cy="4554551"/>
          </a:xfrm>
        </p:spPr>
        <p:txBody>
          <a:bodyPr>
            <a:noAutofit/>
          </a:bodyPr>
          <a:lstStyle/>
          <a:p>
            <a:r>
              <a:rPr lang="pt-BR" sz="1800" dirty="0" smtClean="0"/>
              <a:t>Para entender por que a visão convencional de pesquisa de estudo de caso é problemática, precisamos compreender o papel dos casos e teoria da aprendizagem humana. Aqui dois pontos pode ser encontrados.</a:t>
            </a:r>
          </a:p>
          <a:p>
            <a:r>
              <a:rPr lang="pt-BR" sz="1800" dirty="0" smtClean="0"/>
              <a:t>Em primeiro lugar, o estudo de caso produz o tipo de conhecimento dependente do contexto que a pesquisa ou programas de aprendizagem esteja abordando para permitir que as pessoas desenvolvam o conhecimento desde o inicio baseado nas regras usadas no estudo de caso.</a:t>
            </a:r>
          </a:p>
          <a:p>
            <a:r>
              <a:rPr lang="pt-BR" sz="1800" dirty="0" smtClean="0"/>
              <a:t>Segundo, no estudo dos assuntos humanos, não parece existir apenas o conhecimento dependente do contexto, que assim, atualmente exclui a possibilidade de epistêmica construção teórica.</a:t>
            </a:r>
          </a:p>
          <a:p>
            <a:r>
              <a:rPr lang="pt-BR" sz="1800" dirty="0" smtClean="0"/>
              <a:t>Em uma situação de ensino, estudos de casos bem escolhidos podem ajudar o aluno a alcançar competência, ao passo que fatos e regras independentes do contexto trará o aluno apenas ao nível do novato.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922114"/>
          </a:xfrm>
        </p:spPr>
        <p:txBody>
          <a:bodyPr>
            <a:noAutofit/>
          </a:bodyPr>
          <a:lstStyle/>
          <a:p>
            <a:r>
              <a:rPr lang="pt-BR" sz="3200" b="1" dirty="0" smtClean="0"/>
              <a:t>O Papel de casos em Aprendizagem Humana.</a:t>
            </a:r>
            <a:endParaRPr lang="pt-BR" sz="32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571612"/>
            <a:ext cx="8043890" cy="4554551"/>
          </a:xfrm>
        </p:spPr>
        <p:txBody>
          <a:bodyPr>
            <a:noAutofit/>
          </a:bodyPr>
          <a:lstStyle/>
          <a:p>
            <a:r>
              <a:rPr lang="pt-BR" sz="1800" dirty="0" smtClean="0"/>
              <a:t>Para os pesquisadores, a proximidade do estudo de caso para situações da vida real e sua riqueza múltipla de detalhes são importantes em dois aspectos.</a:t>
            </a:r>
          </a:p>
          <a:p>
            <a:r>
              <a:rPr lang="pt-BR" sz="1800" dirty="0" smtClean="0"/>
              <a:t>Primeiro, é importante para o desenvolvimento de uma visão diferenciada da realidade, incluindo a visão de que o comportamento humano não pode ser entendido simplesmente como forma significativa dos atos governadas por regras encontradas nos níveis mais baixos do processo de aprendizagem e em grande teoria.</a:t>
            </a:r>
          </a:p>
          <a:p>
            <a:r>
              <a:rPr lang="pt-BR" sz="1800" dirty="0" smtClean="0"/>
              <a:t>Em segundo lugar, os casos são importantes para o próprio processo de aprendizagem dos pesquisadores em desenvolver as habilidades necessárias para fazer uma boa pesquisa. </a:t>
            </a:r>
          </a:p>
          <a:p>
            <a:r>
              <a:rPr lang="pt-BR" sz="1800" dirty="0" smtClean="0"/>
              <a:t>Experiências concretas podem ser alcançados através de contínua proximidade à realidade estudada e via feedback daqueles em estudo..</a:t>
            </a:r>
          </a:p>
          <a:p>
            <a:r>
              <a:rPr lang="pt-BR" sz="1800" dirty="0" smtClean="0"/>
              <a:t>Como método de pesquisa, o estudo de caso pode ser um remédio eficaz para grande distância até o objeto de estudo e falta de feedback.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186766" cy="922114"/>
          </a:xfrm>
        </p:spPr>
        <p:txBody>
          <a:bodyPr>
            <a:noAutofit/>
          </a:bodyPr>
          <a:lstStyle/>
          <a:p>
            <a:r>
              <a:rPr lang="pt-BR" sz="3600" b="1" dirty="0" smtClean="0"/>
              <a:t>Casos como " Cisnes Negros ".</a:t>
            </a:r>
            <a:endParaRPr lang="pt-BR" sz="36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571612"/>
            <a:ext cx="8043890" cy="4857784"/>
          </a:xfrm>
        </p:spPr>
        <p:txBody>
          <a:bodyPr>
            <a:noAutofit/>
          </a:bodyPr>
          <a:lstStyle/>
          <a:p>
            <a:r>
              <a:rPr lang="en-US" sz="1800" dirty="0" smtClean="0"/>
              <a:t>A </a:t>
            </a:r>
            <a:r>
              <a:rPr lang="en-US" sz="1800" dirty="0" err="1" smtClean="0"/>
              <a:t>segunda</a:t>
            </a:r>
            <a:r>
              <a:rPr lang="en-US" sz="1800" dirty="0" smtClean="0"/>
              <a:t> </a:t>
            </a:r>
            <a:r>
              <a:rPr lang="en-US" sz="1800" dirty="0" err="1" smtClean="0"/>
              <a:t>dúvida</a:t>
            </a:r>
            <a:r>
              <a:rPr lang="en-US" sz="1800" dirty="0" smtClean="0"/>
              <a:t> </a:t>
            </a:r>
            <a:r>
              <a:rPr lang="en-US" sz="1800" dirty="0" err="1" smtClean="0"/>
              <a:t>em</a:t>
            </a:r>
            <a:r>
              <a:rPr lang="en-US" sz="1800" dirty="0" smtClean="0"/>
              <a:t> </a:t>
            </a:r>
            <a:r>
              <a:rPr lang="en-US" sz="1800" dirty="0" err="1" smtClean="0"/>
              <a:t>relação</a:t>
            </a:r>
            <a:r>
              <a:rPr lang="en-US" sz="1800" dirty="0" smtClean="0"/>
              <a:t> a </a:t>
            </a:r>
            <a:r>
              <a:rPr lang="en-US" sz="1800" dirty="0" err="1" smtClean="0"/>
              <a:t>estudos</a:t>
            </a:r>
            <a:r>
              <a:rPr lang="en-US" sz="1800" dirty="0" smtClean="0"/>
              <a:t> de </a:t>
            </a:r>
            <a:r>
              <a:rPr lang="en-US" sz="1800" dirty="0" err="1" smtClean="0"/>
              <a:t>casos</a:t>
            </a:r>
            <a:r>
              <a:rPr lang="en-US" sz="1800" dirty="0" smtClean="0"/>
              <a:t> é </a:t>
            </a:r>
            <a:r>
              <a:rPr lang="en-US" sz="1800" dirty="0" err="1" smtClean="0"/>
              <a:t>que</a:t>
            </a:r>
            <a:r>
              <a:rPr lang="en-US" sz="1800" dirty="0" smtClean="0"/>
              <a:t> </a:t>
            </a:r>
            <a:r>
              <a:rPr lang="en-US" sz="1800" dirty="0" err="1" smtClean="0"/>
              <a:t>casos</a:t>
            </a:r>
            <a:r>
              <a:rPr lang="en-US" sz="1800" dirty="0" smtClean="0"/>
              <a:t> de </a:t>
            </a:r>
            <a:r>
              <a:rPr lang="en-US" sz="1800" dirty="0" err="1" smtClean="0"/>
              <a:t>uso</a:t>
            </a:r>
            <a:r>
              <a:rPr lang="en-US" sz="1800" dirty="0" smtClean="0"/>
              <a:t> </a:t>
            </a:r>
            <a:r>
              <a:rPr lang="en-US" sz="1800" dirty="0" err="1" smtClean="0"/>
              <a:t>único</a:t>
            </a:r>
            <a:r>
              <a:rPr lang="en-US" sz="1800" dirty="0" smtClean="0"/>
              <a:t>, </a:t>
            </a:r>
            <a:r>
              <a:rPr lang="en-US" sz="1800" dirty="0" err="1" smtClean="0"/>
              <a:t>são</a:t>
            </a:r>
            <a:r>
              <a:rPr lang="en-US" sz="1800" dirty="0" smtClean="0"/>
              <a:t> </a:t>
            </a:r>
            <a:r>
              <a:rPr lang="en-US" sz="1800" dirty="0" err="1" smtClean="0"/>
              <a:t>por</a:t>
            </a:r>
            <a:r>
              <a:rPr lang="en-US" sz="1800" dirty="0" smtClean="0"/>
              <a:t> </a:t>
            </a:r>
            <a:r>
              <a:rPr lang="en-US" sz="1800" dirty="0" err="1" smtClean="0"/>
              <a:t>vezes</a:t>
            </a:r>
            <a:r>
              <a:rPr lang="en-US" sz="1800" dirty="0" smtClean="0"/>
              <a:t> </a:t>
            </a:r>
            <a:r>
              <a:rPr lang="en-US" sz="1800" dirty="0" err="1" smtClean="0"/>
              <a:t>desprezadas</a:t>
            </a:r>
            <a:r>
              <a:rPr lang="en-US" sz="1800" dirty="0" smtClean="0"/>
              <a:t> </a:t>
            </a:r>
            <a:r>
              <a:rPr lang="en-US" sz="1800" dirty="0" err="1" smtClean="0"/>
              <a:t>como</a:t>
            </a:r>
            <a:r>
              <a:rPr lang="en-US" sz="1800" dirty="0" smtClean="0"/>
              <a:t> </a:t>
            </a:r>
            <a:r>
              <a:rPr lang="en-US" sz="1800" dirty="0" err="1" smtClean="0"/>
              <a:t>conhecimento</a:t>
            </a:r>
            <a:r>
              <a:rPr lang="en-US" sz="1800" dirty="0" smtClean="0"/>
              <a:t> </a:t>
            </a:r>
            <a:r>
              <a:rPr lang="en-US" sz="1800" dirty="0" err="1" smtClean="0"/>
              <a:t>relevante</a:t>
            </a:r>
            <a:r>
              <a:rPr lang="en-US" sz="1800" dirty="0" smtClean="0"/>
              <a:t>.</a:t>
            </a:r>
            <a:endParaRPr lang="pt-BR" sz="1800" dirty="0" smtClean="0"/>
          </a:p>
          <a:p>
            <a:r>
              <a:rPr lang="pt-BR" sz="1800" dirty="0" smtClean="0"/>
              <a:t>De acordo com a sabedoria convencional não se pode generalizar a partir de um único caso é geralmente considerado devastadores para o estudo de caso como um método científico</a:t>
            </a:r>
          </a:p>
          <a:p>
            <a:r>
              <a:rPr lang="pt-BR" sz="1800" dirty="0" smtClean="0"/>
              <a:t>No entanto, mesmo que os pesquisadores não estejam normalmente associados a este ideal pode ser encontrado este ponto de vista  </a:t>
            </a:r>
          </a:p>
          <a:p>
            <a:r>
              <a:rPr lang="pt-BR" sz="1800" dirty="0" smtClean="0"/>
              <a:t>Segundo </a:t>
            </a:r>
            <a:r>
              <a:rPr lang="pt-BR" sz="1800" dirty="0" err="1" smtClean="0"/>
              <a:t>Kuper</a:t>
            </a:r>
            <a:r>
              <a:rPr lang="pt-BR" sz="1800" dirty="0" smtClean="0"/>
              <a:t> , a relação entre os estudos de caso, grandes amostras, e descobertas, foi observado o avanço da revolução quantitativa nas ciências sociais: " Mais descobertas surgiram a partir da observação intensa do que de estatística aplicada a grandes grupos “</a:t>
            </a:r>
          </a:p>
          <a:p>
            <a:r>
              <a:rPr lang="pt-BR" sz="1800" dirty="0" smtClean="0"/>
              <a:t>Isso não quer dizer que o estudo de caso é sempre apropriada ou relevante como método de pesquisa ou que grandes amostras aleatórias são sem valor.</a:t>
            </a:r>
          </a:p>
          <a:p>
            <a:r>
              <a:rPr lang="pt-BR" sz="1800" dirty="0" smtClean="0"/>
              <a:t>A escolha do método deve depender claramente sobre o problema em estudo e as suas circunstâncias.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922114"/>
          </a:xfrm>
        </p:spPr>
        <p:txBody>
          <a:bodyPr>
            <a:normAutofit/>
          </a:bodyPr>
          <a:lstStyle/>
          <a:p>
            <a:r>
              <a:rPr lang="pt-BR" sz="4000" b="1" dirty="0" smtClean="0"/>
              <a:t>Estratégias para Seleção de casos</a:t>
            </a:r>
            <a:endParaRPr lang="pt-BR" sz="40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457200" y="1571612"/>
            <a:ext cx="7467600" cy="4554551"/>
          </a:xfrm>
        </p:spPr>
        <p:txBody>
          <a:bodyPr>
            <a:noAutofit/>
          </a:bodyPr>
          <a:lstStyle/>
          <a:p>
            <a:r>
              <a:rPr lang="pt-BR" sz="1800" dirty="0" smtClean="0"/>
              <a:t>O terceiro mal-entendido sobre o estudo de caso é que o método do caso é reivindicada a ser mais úteis para a geração de hipóteses nos primeiros passos de um processo de pesquisa </a:t>
            </a:r>
          </a:p>
          <a:p>
            <a:r>
              <a:rPr lang="pt-BR" sz="1800" dirty="0" smtClean="0"/>
              <a:t>Este equívoco ocorre da incompreensão anterior que não se pode generalizar a partir de casos individuais. </a:t>
            </a:r>
          </a:p>
          <a:p>
            <a:r>
              <a:rPr lang="pt-BR" sz="1800" dirty="0" smtClean="0"/>
              <a:t>O estudo de caso é útil para gerar testes de hipóteses, mas não está limitado a estas atividade de investigação.</a:t>
            </a:r>
          </a:p>
          <a:p>
            <a:r>
              <a:rPr lang="pt-BR" sz="1800" dirty="0" smtClean="0">
                <a:solidFill>
                  <a:srgbClr val="0070C0"/>
                </a:solidFill>
              </a:rPr>
              <a:t>Quando o objetivo é alcançar a maior quantidade possível de informações sobre um determinado problema ou fenômeno, um caso representativo ou uma amostra aleatória não é uma estratégia adequada</a:t>
            </a:r>
          </a:p>
          <a:p>
            <a:r>
              <a:rPr lang="pt-BR" sz="1800" dirty="0" smtClean="0"/>
              <a:t>A Tabela 1 a seguir resume as várias formas de amostragem. </a:t>
            </a:r>
            <a:br>
              <a:rPr lang="pt-BR" sz="1800" dirty="0" smtClean="0"/>
            </a:br>
            <a:endParaRPr lang="pt-BR" sz="1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écnica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Técnica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Técnica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2603</TotalTime>
  <Words>1797</Words>
  <Application>Microsoft Office PowerPoint</Application>
  <PresentationFormat>Apresentação na tela (4:3)</PresentationFormat>
  <Paragraphs>89</Paragraphs>
  <Slides>13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13</vt:i4>
      </vt:variant>
    </vt:vector>
  </HeadingPairs>
  <TitlesOfParts>
    <vt:vector size="14" baseType="lpstr">
      <vt:lpstr>Técnica</vt:lpstr>
      <vt:lpstr>Five Misunderstandings About Case-Study Research</vt:lpstr>
      <vt:lpstr>Principais objetivo do artigo</vt:lpstr>
      <vt:lpstr>Dúvidas sobre estudo de caso</vt:lpstr>
      <vt:lpstr>A sabedoria convencional</vt:lpstr>
      <vt:lpstr>Simplificações sobre a pesquisa.</vt:lpstr>
      <vt:lpstr>O Papel de casos em Aprendizagem Humana.</vt:lpstr>
      <vt:lpstr>O Papel de casos em Aprendizagem Humana.</vt:lpstr>
      <vt:lpstr>Casos como " Cisnes Negros ".</vt:lpstr>
      <vt:lpstr>Estratégias para Seleção de casos</vt:lpstr>
      <vt:lpstr>Estratégias para Seleção de casos</vt:lpstr>
      <vt:lpstr>Estudo de caso - viés subjetivo?</vt:lpstr>
      <vt:lpstr>Boas narrativas de caso</vt:lpstr>
      <vt:lpstr>Conclusões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Seleção de Métodos Empiricos</dc:title>
  <dc:creator>Roberto</dc:creator>
  <cp:lastModifiedBy>Roberto</cp:lastModifiedBy>
  <cp:revision>293</cp:revision>
  <dcterms:created xsi:type="dcterms:W3CDTF">2013-03-07T22:54:59Z</dcterms:created>
  <dcterms:modified xsi:type="dcterms:W3CDTF">2013-04-22T16:09:10Z</dcterms:modified>
</cp:coreProperties>
</file>