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3"/>
  </p:notesMasterIdLst>
  <p:sldIdLst>
    <p:sldId id="256" r:id="rId2"/>
    <p:sldId id="257" r:id="rId3"/>
    <p:sldId id="288" r:id="rId4"/>
    <p:sldId id="289" r:id="rId5"/>
    <p:sldId id="290" r:id="rId6"/>
    <p:sldId id="283" r:id="rId7"/>
    <p:sldId id="284" r:id="rId8"/>
    <p:sldId id="291" r:id="rId9"/>
    <p:sldId id="285" r:id="rId10"/>
    <p:sldId id="287" r:id="rId11"/>
    <p:sldId id="286" r:id="rId1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547" y="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E54893-0822-4FB3-8287-0759F03E8979}" type="datetimeFigureOut">
              <a:rPr lang="pt-BR" smtClean="0"/>
              <a:pPr/>
              <a:t>20/04/2013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D0E3BE-EADF-44BE-86B7-A4E6EF9A2C7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Explorar as situações em que o fenômeno ocorre. Esboçar interpretações possíveis e identificar oportunidades de pesquisa. 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D0E3BE-EADF-44BE-86B7-A4E6EF9A2C73}" type="slidenum">
              <a:rPr lang="pt-BR" smtClean="0"/>
              <a:pPr/>
              <a:t>6</a:t>
            </a:fld>
            <a:endParaRPr lang="pt-B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30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525BA-188F-444A-8226-DCF279AB3283}" type="datetimeFigureOut">
              <a:rPr lang="pt-BR" smtClean="0"/>
              <a:pPr/>
              <a:t>20/04/2013</a:t>
            </a:fld>
            <a:endParaRPr lang="pt-BR" dirty="0"/>
          </a:p>
        </p:txBody>
      </p:sp>
      <p:sp>
        <p:nvSpPr>
          <p:cNvPr id="19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27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28BF7-1485-4969-BA00-C842A3CBEC86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525BA-188F-444A-8226-DCF279AB3283}" type="datetimeFigureOut">
              <a:rPr lang="pt-BR" smtClean="0"/>
              <a:pPr/>
              <a:t>20/04/2013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28BF7-1485-4969-BA00-C842A3CBEC86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525BA-188F-444A-8226-DCF279AB3283}" type="datetimeFigureOut">
              <a:rPr lang="pt-BR" smtClean="0"/>
              <a:pPr/>
              <a:t>20/04/2013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28BF7-1485-4969-BA00-C842A3CBEC86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525BA-188F-444A-8226-DCF279AB3283}" type="datetimeFigureOut">
              <a:rPr lang="pt-BR" smtClean="0"/>
              <a:pPr/>
              <a:t>20/04/2013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28BF7-1485-4969-BA00-C842A3CBEC86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525BA-188F-444A-8226-DCF279AB3283}" type="datetimeFigureOut">
              <a:rPr lang="pt-BR" smtClean="0"/>
              <a:pPr/>
              <a:t>20/04/2013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28BF7-1485-4969-BA00-C842A3CBEC86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525BA-188F-444A-8226-DCF279AB3283}" type="datetimeFigureOut">
              <a:rPr lang="pt-BR" smtClean="0"/>
              <a:pPr/>
              <a:t>20/04/2013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28BF7-1485-4969-BA00-C842A3CBEC86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525BA-188F-444A-8226-DCF279AB3283}" type="datetimeFigureOut">
              <a:rPr lang="pt-BR" smtClean="0"/>
              <a:pPr/>
              <a:t>20/04/2013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28BF7-1485-4969-BA00-C842A3CBEC86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525BA-188F-444A-8226-DCF279AB3283}" type="datetimeFigureOut">
              <a:rPr lang="pt-BR" smtClean="0"/>
              <a:pPr/>
              <a:t>20/04/2013</a:t>
            </a:fld>
            <a:endParaRPr lang="pt-BR" dirty="0"/>
          </a:p>
        </p:txBody>
      </p:sp>
      <p:sp>
        <p:nvSpPr>
          <p:cNvPr id="8" name="Espaço Reservado para Número de Slid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128BF7-1485-4969-BA00-C842A3CBEC86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525BA-188F-444A-8226-DCF279AB3283}" type="datetimeFigureOut">
              <a:rPr lang="pt-BR" smtClean="0"/>
              <a:pPr/>
              <a:t>20/04/2013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28BF7-1485-4969-BA00-C842A3CBEC86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525BA-188F-444A-8226-DCF279AB3283}" type="datetimeFigureOut">
              <a:rPr lang="pt-BR" smtClean="0"/>
              <a:pPr/>
              <a:t>20/04/2013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EC128BF7-1485-4969-BA00-C842A3CBEC86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BR" dirty="0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ECA525BA-188F-444A-8226-DCF279AB3283}" type="datetimeFigureOut">
              <a:rPr lang="pt-BR" smtClean="0"/>
              <a:pPr/>
              <a:t>20/04/2013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28BF7-1485-4969-BA00-C842A3CBEC86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a livre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Forma livre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Espaço Reservado para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0" name="Espaço Reservado para Texto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CA525BA-188F-444A-8226-DCF279AB3283}" type="datetimeFigureOut">
              <a:rPr lang="pt-BR" smtClean="0"/>
              <a:pPr/>
              <a:t>20/04/2013</a:t>
            </a:fld>
            <a:endParaRPr lang="pt-BR" dirty="0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C128BF7-1485-4969-BA00-C842A3CBEC86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1963648"/>
          </a:xfrm>
        </p:spPr>
        <p:txBody>
          <a:bodyPr>
            <a:normAutofit fontScale="90000"/>
          </a:bodyPr>
          <a:lstStyle/>
          <a:p>
            <a:r>
              <a:rPr lang="pt-BR" dirty="0" smtClean="0"/>
              <a:t> </a:t>
            </a:r>
            <a:r>
              <a:rPr lang="pt-BR" dirty="0" smtClean="0"/>
              <a:t>Estudo de caso em sistemas colaborativos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 dirty="0" smtClean="0"/>
          </a:p>
          <a:p>
            <a:r>
              <a:rPr lang="pt-BR" dirty="0" smtClean="0"/>
              <a:t> Mariano Pimentel</a:t>
            </a:r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5940152" y="6309320"/>
            <a:ext cx="2877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José Roberto A.Rodrigues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Projeto dos casos</a:t>
            </a:r>
            <a:endParaRPr lang="pt-B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3" y="1916832"/>
            <a:ext cx="5634025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/>
          <p:nvPr/>
        </p:nvSpPr>
        <p:spPr>
          <a:xfrm>
            <a:off x="467544" y="1196752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 smtClean="0"/>
              <a:t>O projeto dos casos é uma </a:t>
            </a:r>
            <a:r>
              <a:rPr lang="pt-BR" sz="1600" dirty="0" smtClean="0">
                <a:solidFill>
                  <a:srgbClr val="0070C0"/>
                </a:solidFill>
              </a:rPr>
              <a:t>estratégia elaborada pelo pesquisador </a:t>
            </a:r>
            <a:r>
              <a:rPr lang="pt-BR" sz="1600" dirty="0" smtClean="0"/>
              <a:t>para que sejam produzidos os dados que possibilitem uma resposta para a questão de pesquisa</a:t>
            </a:r>
            <a:r>
              <a:rPr lang="pt-BR" sz="1600" dirty="0" smtClean="0"/>
              <a:t>. </a:t>
            </a:r>
            <a:endParaRPr lang="pt-BR" sz="16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251520" y="5877272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 smtClean="0">
                <a:solidFill>
                  <a:srgbClr val="0070C0"/>
                </a:solidFill>
              </a:rPr>
              <a:t>Os casos a serem estudados são projetados para tentar falsear a hipótese, isto é, para avaliar se a hipótese é falsa ou se parece ser verdadeira. </a:t>
            </a:r>
            <a:r>
              <a:rPr lang="pt-BR" sz="1600" dirty="0" smtClean="0">
                <a:solidFill>
                  <a:srgbClr val="0070C0"/>
                </a:solidFill>
              </a:rPr>
              <a:t> </a:t>
            </a:r>
            <a:endParaRPr lang="pt-BR" sz="1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/>
          </a:bodyPr>
          <a:lstStyle/>
          <a:p>
            <a:r>
              <a:rPr lang="pt-BR" dirty="0" smtClean="0"/>
              <a:t>Considerações finais</a:t>
            </a:r>
            <a:endParaRPr lang="pt-BR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268760"/>
            <a:ext cx="7776864" cy="4752528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70000"/>
              </a:lnSpc>
            </a:pPr>
            <a:r>
              <a:rPr lang="pt-BR" sz="2400" dirty="0" smtClean="0"/>
              <a:t>O estudo de caso tem sido considerado uma forma diferenciada de investigação empírica, e não uma forma de pesquisa menos adequada do que o experimento, o levantamento ou qualquer outro método de pesquisa científica. O pesquisador deve estar preparado para usar o método estudo de caso de forma rigorosa: definir bons referenciais teóricos para fundamentar a pesquisa, engenhar bem o projeto da pesquisa e projetar adequadamente os casos a serem estudados, além de outras atividades que não foram </a:t>
            </a:r>
            <a:r>
              <a:rPr lang="pt-BR" sz="2400" dirty="0" smtClean="0"/>
              <a:t>abordadas.</a:t>
            </a:r>
            <a:endParaRPr lang="pt-BR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/>
              <a:t>Principais objetivo do </a:t>
            </a:r>
            <a:r>
              <a:rPr lang="pt-BR" b="1" dirty="0" smtClean="0"/>
              <a:t>texto</a:t>
            </a:r>
            <a:endParaRPr lang="pt-BR" b="1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t-BR" sz="2400" dirty="0" smtClean="0"/>
              <a:t>O texto discute como </a:t>
            </a:r>
            <a:r>
              <a:rPr lang="pt-BR" sz="2400" dirty="0" smtClean="0"/>
              <a:t>projetar um estudo de caso para realizar uma pesquisa científica que envolva sistemas </a:t>
            </a:r>
            <a:r>
              <a:rPr lang="pt-BR" sz="2400" dirty="0" smtClean="0"/>
              <a:t>colaborativos. O texto é didático e visa </a:t>
            </a:r>
            <a:r>
              <a:rPr lang="pt-BR" sz="2400" dirty="0" smtClean="0"/>
              <a:t>apoiar a </a:t>
            </a:r>
            <a:r>
              <a:rPr lang="pt-BR" sz="2400" dirty="0" smtClean="0"/>
              <a:t>decisão </a:t>
            </a:r>
            <a:r>
              <a:rPr lang="pt-BR" sz="2400" dirty="0" smtClean="0"/>
              <a:t>sobre </a:t>
            </a:r>
            <a:r>
              <a:rPr lang="pt-BR" sz="2400" dirty="0" smtClean="0"/>
              <a:t>adoção deste </a:t>
            </a:r>
            <a:r>
              <a:rPr lang="pt-BR" sz="2400" dirty="0" smtClean="0"/>
              <a:t>método para realizar </a:t>
            </a:r>
            <a:r>
              <a:rPr lang="pt-BR" sz="2400" dirty="0" smtClean="0"/>
              <a:t>uma pesquisa.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dirty="0" smtClean="0"/>
              <a:t>Sobre  o método estudo de caso</a:t>
            </a:r>
            <a:endParaRPr lang="pt-BR" b="1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457200" y="1484784"/>
            <a:ext cx="7467600" cy="5040560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pt-BR" sz="2000" dirty="0" smtClean="0"/>
              <a:t>Estudo </a:t>
            </a:r>
            <a:r>
              <a:rPr lang="pt-BR" sz="2000" dirty="0" smtClean="0"/>
              <a:t>de caso é um método de pesquisa empírica para investigar a ocorrência de um fenômeno num contexto real. </a:t>
            </a:r>
            <a:endParaRPr lang="pt-BR" sz="2000" dirty="0" smtClean="0"/>
          </a:p>
          <a:p>
            <a:pPr>
              <a:lnSpc>
                <a:spcPct val="160000"/>
              </a:lnSpc>
            </a:pPr>
            <a:r>
              <a:rPr lang="pt-BR" sz="2000" dirty="0" smtClean="0"/>
              <a:t>Portanto, o estudo de caso é um método para avaliar se a teoria se verifica na </a:t>
            </a:r>
            <a:r>
              <a:rPr lang="pt-BR" sz="2000" dirty="0" smtClean="0"/>
              <a:t>prática.</a:t>
            </a:r>
            <a:endParaRPr lang="pt-BR" sz="2000" dirty="0" smtClean="0"/>
          </a:p>
          <a:p>
            <a:pPr>
              <a:lnSpc>
                <a:spcPct val="160000"/>
              </a:lnSpc>
            </a:pPr>
            <a:r>
              <a:rPr lang="pt-BR" sz="2000" dirty="0" smtClean="0"/>
              <a:t>Um estudo de caso precisa estar fundamentado numa teoria </a:t>
            </a:r>
          </a:p>
          <a:p>
            <a:pPr>
              <a:lnSpc>
                <a:spcPct val="160000"/>
              </a:lnSpc>
            </a:pPr>
            <a:r>
              <a:rPr lang="pt-BR" sz="2000" dirty="0" smtClean="0"/>
              <a:t>Busca-se </a:t>
            </a:r>
            <a:r>
              <a:rPr lang="pt-BR" sz="2000" dirty="0" smtClean="0"/>
              <a:t>analisar em profundidade o fenômeno ocorrendo no contexto real, o que implica usar múltiplas fontes de dados para aprofundar a investigação </a:t>
            </a:r>
            <a:endParaRPr lang="pt-B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dirty="0" smtClean="0"/>
              <a:t>Sobre  o método estudo de caso</a:t>
            </a:r>
            <a:endParaRPr lang="pt-BR" b="1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  <a:spcAft>
                <a:spcPts val="600"/>
              </a:spcAft>
            </a:pPr>
            <a:r>
              <a:rPr lang="pt-BR" sz="2400" dirty="0" smtClean="0"/>
              <a:t>Em </a:t>
            </a:r>
            <a:r>
              <a:rPr lang="pt-BR" sz="2400" dirty="0" smtClean="0"/>
              <a:t>Sistemas Colaborativos, um caso geralmente consiste na observação de um grupo real </a:t>
            </a:r>
            <a:r>
              <a:rPr lang="pt-BR" sz="2400" dirty="0" smtClean="0"/>
              <a:t>que pode </a:t>
            </a:r>
            <a:r>
              <a:rPr lang="pt-BR" sz="2400" dirty="0" smtClean="0"/>
              <a:t>ser uma equipe de desenvolvimento de software de uma dada </a:t>
            </a:r>
            <a:r>
              <a:rPr lang="pt-BR" sz="2400" dirty="0" smtClean="0"/>
              <a:t>organização</a:t>
            </a:r>
          </a:p>
          <a:p>
            <a:pPr>
              <a:lnSpc>
                <a:spcPct val="170000"/>
              </a:lnSpc>
            </a:pPr>
            <a:r>
              <a:rPr lang="pt-BR" sz="2400" dirty="0" smtClean="0"/>
              <a:t> </a:t>
            </a:r>
            <a:r>
              <a:rPr lang="pt-BR" sz="2400" dirty="0" smtClean="0"/>
              <a:t>ou um grupo de alunos de uma disciplina de um determinado curso; </a:t>
            </a:r>
            <a:endParaRPr lang="pt-BR" sz="2400" dirty="0" smtClean="0"/>
          </a:p>
          <a:p>
            <a:pPr>
              <a:lnSpc>
                <a:spcPct val="170000"/>
              </a:lnSpc>
            </a:pPr>
            <a:r>
              <a:rPr lang="pt-BR" sz="2400" dirty="0" smtClean="0"/>
              <a:t>o </a:t>
            </a:r>
            <a:r>
              <a:rPr lang="pt-BR" sz="2400" dirty="0" smtClean="0"/>
              <a:t>que não pode é selecionar pessoas aleatoriamente e realizar o estudo num laboratório – essas são as condições de um experimento, e não de um estudo de caso. </a:t>
            </a:r>
            <a:endParaRPr lang="pt-BR" sz="2400" dirty="0" smtClean="0"/>
          </a:p>
          <a:p>
            <a:pPr>
              <a:lnSpc>
                <a:spcPct val="170000"/>
              </a:lnSpc>
            </a:pPr>
            <a:r>
              <a:rPr lang="pt-BR" sz="2400" dirty="0" smtClean="0"/>
              <a:t>no estudo de caso não se sabe exatamente quais são os fatores que influenciam o fenômeno observado, e não se pode ou não se deseja controlar todos os possíveis fatores</a:t>
            </a:r>
            <a:r>
              <a:rPr lang="pt-BR" sz="2400" dirty="0" smtClean="0"/>
              <a:t>.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dirty="0" smtClean="0"/>
              <a:t>Sobre  o método estudo de caso</a:t>
            </a:r>
            <a:endParaRPr lang="pt-BR" b="1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pt-BR" sz="2400" dirty="0" smtClean="0"/>
              <a:t>O </a:t>
            </a:r>
            <a:r>
              <a:rPr lang="pt-BR" sz="2400" dirty="0" smtClean="0"/>
              <a:t>estudo de caso não é uma abordagem de pesquisa estritamente qualitativa 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pt-BR" sz="2400" dirty="0" smtClean="0"/>
              <a:t>Tipicamente </a:t>
            </a:r>
            <a:r>
              <a:rPr lang="pt-BR" sz="2400" dirty="0" smtClean="0"/>
              <a:t>se faz é a triangulação entre dados quantitativos e qualitativos. </a:t>
            </a:r>
            <a:endParaRPr lang="pt-BR" sz="2400" dirty="0" smtClean="0"/>
          </a:p>
          <a:p>
            <a:pPr>
              <a:lnSpc>
                <a:spcPct val="150000"/>
              </a:lnSpc>
            </a:pPr>
            <a:r>
              <a:rPr lang="pt-BR" sz="2400" dirty="0" smtClean="0"/>
              <a:t>São </a:t>
            </a:r>
            <a:r>
              <a:rPr lang="pt-BR" sz="2400" dirty="0" smtClean="0"/>
              <a:t>coletados e analisados dados de múltiplas </a:t>
            </a:r>
            <a:r>
              <a:rPr lang="pt-BR" sz="2400" dirty="0" smtClean="0"/>
              <a:t>fontes: entrevista; análise documental; </a:t>
            </a:r>
            <a:r>
              <a:rPr lang="pt-BR" sz="2400" dirty="0" smtClean="0"/>
              <a:t>medidas relacionadas ao </a:t>
            </a:r>
            <a:r>
              <a:rPr lang="pt-BR" sz="2400" dirty="0" smtClean="0"/>
              <a:t>uso, </a:t>
            </a:r>
            <a:r>
              <a:rPr lang="pt-BR" sz="2400" dirty="0" smtClean="0"/>
              <a:t>como o tempo e a </a:t>
            </a:r>
            <a:r>
              <a:rPr lang="pt-BR" sz="2400" dirty="0" smtClean="0"/>
              <a:t>quantidade.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>Estudo de caso para descrever, explorar ou explicar</a:t>
            </a:r>
            <a:endParaRPr lang="pt-BR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700808"/>
            <a:ext cx="8435280" cy="504056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70000"/>
              </a:lnSpc>
            </a:pPr>
            <a:r>
              <a:rPr lang="pt-BR" sz="2400" b="1" dirty="0" smtClean="0"/>
              <a:t>Estudo de caso descritivo </a:t>
            </a:r>
            <a:endParaRPr lang="pt-BR" sz="2400" b="1" dirty="0" smtClean="0"/>
          </a:p>
          <a:p>
            <a:pPr lvl="1">
              <a:lnSpc>
                <a:spcPct val="170000"/>
              </a:lnSpc>
            </a:pPr>
            <a:r>
              <a:rPr lang="pt-BR" sz="1600" dirty="0" smtClean="0"/>
              <a:t>Descrever um fenômeno pouco conhecido. </a:t>
            </a:r>
            <a:r>
              <a:rPr lang="pt-BR" sz="1600" dirty="0" smtClean="0">
                <a:solidFill>
                  <a:srgbClr val="0070C0"/>
                </a:solidFill>
              </a:rPr>
              <a:t>Ex. Saber como </a:t>
            </a:r>
            <a:r>
              <a:rPr lang="pt-BR" sz="1600" dirty="0" smtClean="0">
                <a:solidFill>
                  <a:srgbClr val="0070C0"/>
                </a:solidFill>
              </a:rPr>
              <a:t>o bate-papo tem sido usado nas diferentes disciplinas de um curso a distância </a:t>
            </a:r>
            <a:endParaRPr lang="pt-BR" sz="1600" b="1" dirty="0" smtClean="0">
              <a:solidFill>
                <a:srgbClr val="0070C0"/>
              </a:solidFill>
            </a:endParaRPr>
          </a:p>
          <a:p>
            <a:pPr>
              <a:lnSpc>
                <a:spcPct val="170000"/>
              </a:lnSpc>
            </a:pPr>
            <a:r>
              <a:rPr lang="pt-BR" sz="2400" b="1" dirty="0" smtClean="0"/>
              <a:t>Estudo de caso </a:t>
            </a:r>
            <a:r>
              <a:rPr lang="pt-BR" sz="2400" b="1" dirty="0" smtClean="0"/>
              <a:t>exploratório</a:t>
            </a:r>
          </a:p>
          <a:p>
            <a:pPr lvl="1">
              <a:lnSpc>
                <a:spcPct val="170000"/>
              </a:lnSpc>
            </a:pPr>
            <a:r>
              <a:rPr lang="pt-BR" sz="1600" dirty="0" smtClean="0"/>
              <a:t>Útil </a:t>
            </a:r>
            <a:r>
              <a:rPr lang="pt-BR" sz="1600" dirty="0" smtClean="0"/>
              <a:t>para levantar problemas, identificar variáveis relacionadas ao fenômeno, investigar possíveis causas e consequências </a:t>
            </a:r>
            <a:r>
              <a:rPr lang="pt-BR" sz="1600" dirty="0" smtClean="0"/>
              <a:t>.</a:t>
            </a:r>
            <a:r>
              <a:rPr lang="pt-BR" sz="1600" dirty="0" smtClean="0">
                <a:solidFill>
                  <a:srgbClr val="0070C0"/>
                </a:solidFill>
              </a:rPr>
              <a:t>Adequada </a:t>
            </a:r>
            <a:r>
              <a:rPr lang="pt-BR" sz="1600" dirty="0" smtClean="0">
                <a:solidFill>
                  <a:srgbClr val="0070C0"/>
                </a:solidFill>
              </a:rPr>
              <a:t>quando não existe uma boa base de conhecimento e não existe na literatura uma boa estrutura teórica nem conceitual </a:t>
            </a:r>
            <a:endParaRPr lang="pt-BR" sz="1500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pt-BR" sz="2400" b="1" dirty="0" smtClean="0"/>
              <a:t>Estudo de caso </a:t>
            </a:r>
            <a:r>
              <a:rPr lang="pt-BR" sz="2400" b="1" dirty="0" smtClean="0"/>
              <a:t>explanatório</a:t>
            </a:r>
          </a:p>
          <a:p>
            <a:pPr lvl="1">
              <a:lnSpc>
                <a:spcPct val="170000"/>
              </a:lnSpc>
            </a:pPr>
            <a:r>
              <a:rPr lang="pt-BR" sz="1600" dirty="0" smtClean="0"/>
              <a:t>Busca-se </a:t>
            </a:r>
            <a:r>
              <a:rPr lang="pt-BR" sz="1600" dirty="0" smtClean="0"/>
              <a:t>identificar as causas de um fenômeno. </a:t>
            </a:r>
            <a:r>
              <a:rPr lang="pt-BR" sz="1600" dirty="0" smtClean="0">
                <a:solidFill>
                  <a:srgbClr val="0070C0"/>
                </a:solidFill>
              </a:rPr>
              <a:t>Elabora-se uma hipótese a partir da qual é projetado um estudo de caso para investigar se a hipótese é falsa ou se parece ser verdadeira. </a:t>
            </a:r>
            <a:r>
              <a:rPr lang="pt-BR" sz="1600" dirty="0" smtClean="0"/>
              <a:t>A hipótese é necessária numa pesquisa explanatória.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922114"/>
          </a:xfrm>
        </p:spPr>
        <p:txBody>
          <a:bodyPr>
            <a:normAutofit/>
          </a:bodyPr>
          <a:lstStyle/>
          <a:p>
            <a:r>
              <a:rPr lang="pt-BR" b="1" dirty="0" smtClean="0"/>
              <a:t>Engenharia da pesquisa</a:t>
            </a:r>
            <a:endParaRPr lang="pt-BR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95536" y="1124744"/>
            <a:ext cx="8208912" cy="511256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pt-BR" sz="1600" dirty="0" smtClean="0"/>
              <a:t>Os </a:t>
            </a:r>
            <a:r>
              <a:rPr lang="pt-BR" sz="1600" dirty="0" smtClean="0"/>
              <a:t>dados a serem coletados na pesquisa dependem das variáveis que, por sua vez, são decorrentes da questão e da hipótese; a generalização dos resultados depende da teoria que, por sua vez, fornece o arcabouço para a concepção de todos os componentes da pesquisa; </a:t>
            </a:r>
            <a:endParaRPr lang="pt-BR" sz="1600" dirty="0" smtClean="0"/>
          </a:p>
          <a:p>
            <a:pPr>
              <a:lnSpc>
                <a:spcPct val="170000"/>
              </a:lnSpc>
              <a:spcAft>
                <a:spcPts val="600"/>
              </a:spcAft>
            </a:pPr>
            <a:r>
              <a:rPr lang="pt-BR" sz="1600" b="1" dirty="0" smtClean="0"/>
              <a:t>Exemplo </a:t>
            </a:r>
            <a:r>
              <a:rPr lang="pt-BR" sz="1600" b="1" dirty="0" smtClean="0"/>
              <a:t>de estudo de caso explanatório </a:t>
            </a:r>
          </a:p>
          <a:p>
            <a:pPr lvl="1"/>
            <a:r>
              <a:rPr lang="pt-BR" sz="1200" b="1" dirty="0" smtClean="0"/>
              <a:t>Teoria</a:t>
            </a:r>
            <a:r>
              <a:rPr lang="pt-BR" sz="1200" b="1" dirty="0" smtClean="0"/>
              <a:t>: </a:t>
            </a:r>
            <a:r>
              <a:rPr lang="pt-BR" sz="1200" dirty="0" smtClean="0"/>
              <a:t>análise da conversação e sistemas de bate-papo.</a:t>
            </a:r>
          </a:p>
          <a:p>
            <a:pPr lvl="1"/>
            <a:r>
              <a:rPr lang="pt-BR" sz="1200" b="1" dirty="0" smtClean="0"/>
              <a:t>Problema: </a:t>
            </a:r>
            <a:r>
              <a:rPr lang="pt-BR" sz="1200" dirty="0" smtClean="0"/>
              <a:t>confusão da conversação nos sistemas de bate-papo.</a:t>
            </a:r>
          </a:p>
          <a:p>
            <a:pPr lvl="1"/>
            <a:r>
              <a:rPr lang="pt-BR" sz="1200" b="1" dirty="0" smtClean="0"/>
              <a:t>Questão de pesquisa:</a:t>
            </a:r>
            <a:r>
              <a:rPr lang="pt-BR" sz="1200" b="1" dirty="0" smtClean="0"/>
              <a:t>  </a:t>
            </a:r>
            <a:r>
              <a:rPr lang="pt-BR" sz="1200" dirty="0" smtClean="0"/>
              <a:t>o encadeamento entre as mensagens do bate-papo diminui a confusão decorrente da dificuldade e da demora para se identificar a mensagem--referente? </a:t>
            </a:r>
          </a:p>
          <a:p>
            <a:pPr lvl="1"/>
            <a:r>
              <a:rPr lang="pt-BR" sz="1200" b="1" dirty="0" smtClean="0"/>
              <a:t>Proposta </a:t>
            </a:r>
            <a:r>
              <a:rPr lang="pt-BR" sz="1200" b="1" dirty="0" smtClean="0"/>
              <a:t>de solução</a:t>
            </a:r>
            <a:r>
              <a:rPr lang="pt-BR" sz="1200" dirty="0" smtClean="0"/>
              <a:t>: Encadeamento das mensagens</a:t>
            </a:r>
          </a:p>
          <a:p>
            <a:pPr lvl="1"/>
            <a:r>
              <a:rPr lang="pt-BR" sz="1200" b="1" dirty="0" smtClean="0"/>
              <a:t>Hipótese: </a:t>
            </a:r>
            <a:r>
              <a:rPr lang="pt-BR" sz="1200" dirty="0" smtClean="0"/>
              <a:t>SE for usado um sistema de bate-papo com as funcionalidades propostas, ENTÃO os usuários conseguirão identificar mais correta e rapidamente os encadeamentos entre as mensagens.</a:t>
            </a:r>
            <a:endParaRPr lang="pt-BR" sz="1200" b="1" dirty="0" smtClean="0"/>
          </a:p>
          <a:p>
            <a:pPr lvl="1"/>
            <a:r>
              <a:rPr lang="pt-BR" sz="1200" b="1" dirty="0" smtClean="0"/>
              <a:t>Falseamento: </a:t>
            </a:r>
            <a:endParaRPr lang="pt-BR" sz="1200" b="1" dirty="0" smtClean="0"/>
          </a:p>
          <a:p>
            <a:pPr lvl="1"/>
            <a:r>
              <a:rPr lang="pt-BR" sz="1200" b="1" dirty="0" smtClean="0"/>
              <a:t>Projeto de casos: </a:t>
            </a:r>
            <a:r>
              <a:rPr lang="pt-BR" sz="1200" dirty="0" smtClean="0"/>
              <a:t>serão realizadas duas sessões de bate-papo em uma turma </a:t>
            </a:r>
            <a:endParaRPr lang="pt-BR" sz="1200" b="1" dirty="0" smtClean="0"/>
          </a:p>
          <a:p>
            <a:pPr lvl="1"/>
            <a:r>
              <a:rPr lang="pt-BR" sz="1200" b="1" dirty="0" smtClean="0"/>
              <a:t>Fontes de dados: </a:t>
            </a:r>
            <a:r>
              <a:rPr lang="pt-BR" sz="1200" dirty="0" smtClean="0"/>
              <a:t>serão usadas três fontes de </a:t>
            </a:r>
            <a:r>
              <a:rPr lang="pt-BR" sz="1200" dirty="0" smtClean="0"/>
              <a:t>evidências: Entrevista, </a:t>
            </a:r>
            <a:r>
              <a:rPr lang="pt-BR" sz="1200" dirty="0" err="1" smtClean="0"/>
              <a:t>Log</a:t>
            </a:r>
            <a:r>
              <a:rPr lang="pt-BR" sz="1200" dirty="0" smtClean="0"/>
              <a:t> de uso do sistema, Teste de comparação de desempenho</a:t>
            </a:r>
            <a:endParaRPr lang="pt-BR" sz="1200" b="1" dirty="0" smtClean="0"/>
          </a:p>
          <a:p>
            <a:pPr lvl="1"/>
            <a:r>
              <a:rPr lang="pt-BR" sz="1200" b="1" dirty="0" smtClean="0"/>
              <a:t>Resultados esperados: </a:t>
            </a:r>
            <a:r>
              <a:rPr lang="pt-BR" sz="1200" dirty="0" smtClean="0"/>
              <a:t>Espera-se que os usuários prefiram usar o sistema de bate-papo proposto </a:t>
            </a:r>
            <a:r>
              <a:rPr lang="pt-BR" sz="1200" dirty="0" smtClean="0"/>
              <a:t>, que as nova funcionalidade seja muito usada e que </a:t>
            </a:r>
            <a:r>
              <a:rPr lang="pt-BR" sz="1200" dirty="0" smtClean="0"/>
              <a:t>os usuários consigam identificar as mensagens-referentes </a:t>
            </a:r>
            <a:endParaRPr lang="pt-BR" sz="1200" b="1" dirty="0" smtClean="0"/>
          </a:p>
          <a:p>
            <a:pPr>
              <a:lnSpc>
                <a:spcPct val="170000"/>
              </a:lnSpc>
            </a:pPr>
            <a:endParaRPr lang="pt-BR" sz="1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b="1" dirty="0" smtClean="0"/>
              <a:t>Engenharia da pesquisa</a:t>
            </a:r>
            <a:endParaRPr lang="pt-BR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340768"/>
            <a:ext cx="7467600" cy="4785395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pt-BR" sz="1600" dirty="0" smtClean="0"/>
              <a:t>A questão da pesquisa é o que se busca responder com o estudo: por que, o que, quem, onde, quando e como? </a:t>
            </a:r>
            <a:endParaRPr lang="pt-BR" sz="1600" b="1" dirty="0" smtClean="0"/>
          </a:p>
          <a:p>
            <a:r>
              <a:rPr lang="pt-BR" sz="1600" dirty="0" smtClean="0"/>
              <a:t>Três </a:t>
            </a:r>
            <a:r>
              <a:rPr lang="pt-BR" sz="1600" dirty="0" smtClean="0"/>
              <a:t>condições que </a:t>
            </a:r>
            <a:r>
              <a:rPr lang="pt-BR" sz="1600" dirty="0" smtClean="0"/>
              <a:t>consistem na escolha da estratégia de pesquisa:</a:t>
            </a:r>
            <a:endParaRPr lang="pt-BR" sz="1600" dirty="0" smtClean="0"/>
          </a:p>
          <a:p>
            <a:pPr lvl="1"/>
            <a:r>
              <a:rPr lang="pt-BR" sz="1400" dirty="0" smtClean="0">
                <a:solidFill>
                  <a:srgbClr val="0070C0"/>
                </a:solidFill>
              </a:rPr>
              <a:t>O</a:t>
            </a:r>
            <a:r>
              <a:rPr lang="pt-BR" sz="1400" dirty="0" smtClean="0">
                <a:solidFill>
                  <a:srgbClr val="0070C0"/>
                </a:solidFill>
              </a:rPr>
              <a:t> </a:t>
            </a:r>
            <a:r>
              <a:rPr lang="pt-BR" sz="1400" dirty="0" smtClean="0">
                <a:solidFill>
                  <a:srgbClr val="0070C0"/>
                </a:solidFill>
              </a:rPr>
              <a:t>tipo de questão de pesquisa proposto;</a:t>
            </a:r>
          </a:p>
          <a:p>
            <a:pPr lvl="1"/>
            <a:r>
              <a:rPr lang="pt-BR" sz="1400" dirty="0" smtClean="0">
                <a:solidFill>
                  <a:srgbClr val="0070C0"/>
                </a:solidFill>
              </a:rPr>
              <a:t>A</a:t>
            </a:r>
            <a:r>
              <a:rPr lang="pt-BR" sz="1400" dirty="0" smtClean="0">
                <a:solidFill>
                  <a:srgbClr val="0070C0"/>
                </a:solidFill>
              </a:rPr>
              <a:t> </a:t>
            </a:r>
            <a:r>
              <a:rPr lang="pt-BR" sz="1400" dirty="0" smtClean="0">
                <a:solidFill>
                  <a:srgbClr val="0070C0"/>
                </a:solidFill>
              </a:rPr>
              <a:t>extensão de controle que o pesquisador tem sobre eventos comportamentais efetivos; e</a:t>
            </a:r>
          </a:p>
          <a:p>
            <a:pPr lvl="1"/>
            <a:r>
              <a:rPr lang="pt-BR" sz="1400" dirty="0" smtClean="0">
                <a:solidFill>
                  <a:srgbClr val="0070C0"/>
                </a:solidFill>
              </a:rPr>
              <a:t>O grau </a:t>
            </a:r>
            <a:r>
              <a:rPr lang="pt-BR" sz="1400" dirty="0" smtClean="0">
                <a:solidFill>
                  <a:srgbClr val="0070C0"/>
                </a:solidFill>
              </a:rPr>
              <a:t>de enfoque em acontecimentos históricos em oposição a acontecimentos contemporâneos</a:t>
            </a:r>
            <a:r>
              <a:rPr lang="pt-BR" sz="1400" dirty="0" smtClean="0"/>
              <a:t>.</a:t>
            </a:r>
            <a:r>
              <a:rPr lang="pt-BR" sz="1600" dirty="0" smtClean="0"/>
              <a:t>	</a:t>
            </a:r>
          </a:p>
        </p:txBody>
      </p:sp>
      <p:pic>
        <p:nvPicPr>
          <p:cNvPr id="2050" name="Picture 2" descr="C:\Users\Roberto\AppData\Local\Temp\msohtmlclip1\01\clip_image0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861048"/>
            <a:ext cx="6877050" cy="2667000"/>
          </a:xfrm>
          <a:prstGeom prst="rect">
            <a:avLst/>
          </a:prstGeom>
          <a:noFill/>
        </p:spPr>
      </p:pic>
      <p:sp>
        <p:nvSpPr>
          <p:cNvPr id="7" name="Retângulo 6"/>
          <p:cNvSpPr/>
          <p:nvPr/>
        </p:nvSpPr>
        <p:spPr>
          <a:xfrm>
            <a:off x="785291" y="6566741"/>
            <a:ext cx="705678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900" b="1" dirty="0" smtClean="0">
                <a:solidFill>
                  <a:schemeClr val="bg1">
                    <a:lumMod val="50000"/>
                  </a:schemeClr>
                </a:solidFill>
              </a:rPr>
              <a:t>Fonte: Estudo </a:t>
            </a:r>
            <a:r>
              <a:rPr lang="pt-BR" sz="900" b="1" dirty="0" smtClean="0">
                <a:solidFill>
                  <a:schemeClr val="bg1">
                    <a:lumMod val="50000"/>
                  </a:schemeClr>
                </a:solidFill>
              </a:rPr>
              <a:t>de </a:t>
            </a:r>
            <a:r>
              <a:rPr lang="pt-BR" sz="900" b="1" dirty="0" smtClean="0">
                <a:solidFill>
                  <a:schemeClr val="bg1">
                    <a:lumMod val="50000"/>
                  </a:schemeClr>
                </a:solidFill>
              </a:rPr>
              <a:t>Caso Planejamento </a:t>
            </a:r>
            <a:r>
              <a:rPr lang="pt-BR" sz="900" b="1" dirty="0" smtClean="0">
                <a:solidFill>
                  <a:schemeClr val="bg1">
                    <a:lumMod val="50000"/>
                  </a:schemeClr>
                </a:solidFill>
              </a:rPr>
              <a:t>e </a:t>
            </a:r>
            <a:r>
              <a:rPr lang="pt-BR" sz="900" b="1" dirty="0" smtClean="0">
                <a:solidFill>
                  <a:schemeClr val="bg1">
                    <a:lumMod val="50000"/>
                  </a:schemeClr>
                </a:solidFill>
              </a:rPr>
              <a:t>Métodos, Robert </a:t>
            </a:r>
            <a:r>
              <a:rPr lang="pt-BR" sz="900" b="1" dirty="0" smtClean="0">
                <a:solidFill>
                  <a:schemeClr val="bg1">
                    <a:lumMod val="50000"/>
                  </a:schemeClr>
                </a:solidFill>
              </a:rPr>
              <a:t>K. </a:t>
            </a:r>
            <a:r>
              <a:rPr lang="pt-BR" sz="900" b="1" dirty="0" smtClean="0">
                <a:solidFill>
                  <a:schemeClr val="bg1">
                    <a:lumMod val="50000"/>
                  </a:schemeClr>
                </a:solidFill>
              </a:rPr>
              <a:t>Yin por </a:t>
            </a:r>
            <a:r>
              <a:rPr lang="pt-BR" sz="900" b="1" dirty="0" smtClean="0">
                <a:solidFill>
                  <a:schemeClr val="bg1">
                    <a:lumMod val="50000"/>
                  </a:schemeClr>
                </a:solidFill>
              </a:rPr>
              <a:t>Sônia </a:t>
            </a:r>
            <a:r>
              <a:rPr lang="pt-BR" sz="900" b="1" dirty="0" smtClean="0">
                <a:solidFill>
                  <a:schemeClr val="bg1">
                    <a:lumMod val="50000"/>
                  </a:schemeClr>
                </a:solidFill>
              </a:rPr>
              <a:t>Afonso ,Andréia </a:t>
            </a:r>
            <a:r>
              <a:rPr lang="pt-BR" sz="900" b="1" dirty="0" err="1" smtClean="0">
                <a:solidFill>
                  <a:schemeClr val="bg1">
                    <a:lumMod val="50000"/>
                  </a:schemeClr>
                </a:solidFill>
              </a:rPr>
              <a:t>Saugo</a:t>
            </a:r>
            <a:r>
              <a:rPr lang="pt-BR" sz="900" b="1" dirty="0" smtClean="0">
                <a:solidFill>
                  <a:schemeClr val="bg1">
                    <a:lumMod val="50000"/>
                  </a:schemeClr>
                </a:solidFill>
              </a:rPr>
              <a:t> e Lia </a:t>
            </a:r>
            <a:r>
              <a:rPr lang="pt-BR" sz="900" b="1" dirty="0" err="1" smtClean="0">
                <a:solidFill>
                  <a:schemeClr val="bg1">
                    <a:lumMod val="50000"/>
                  </a:schemeClr>
                </a:solidFill>
              </a:rPr>
              <a:t>Geovana</a:t>
            </a:r>
            <a:r>
              <a:rPr lang="pt-BR" sz="900" b="1" dirty="0" smtClean="0">
                <a:solidFill>
                  <a:schemeClr val="bg1">
                    <a:lumMod val="50000"/>
                  </a:schemeClr>
                </a:solidFill>
              </a:rPr>
              <a:t> Sala</a:t>
            </a:r>
            <a:endParaRPr lang="pt-BR" sz="9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/>
          </a:bodyPr>
          <a:lstStyle/>
          <a:p>
            <a:r>
              <a:rPr lang="pt-BR" b="1" dirty="0" smtClean="0"/>
              <a:t>Engenharia da pesquisa</a:t>
            </a:r>
            <a:endParaRPr lang="pt-BR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95536" y="1268760"/>
            <a:ext cx="8136904" cy="5184576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70000"/>
              </a:lnSpc>
            </a:pPr>
            <a:r>
              <a:rPr lang="pt-BR" sz="1800" b="1" dirty="0" smtClean="0"/>
              <a:t>Validade do constructo (adequação das variáveis e das métricas</a:t>
            </a:r>
            <a:r>
              <a:rPr lang="pt-BR" sz="1800" b="1" dirty="0" smtClean="0"/>
              <a:t>)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pt-BR" sz="1400" dirty="0" smtClean="0">
                <a:solidFill>
                  <a:srgbClr val="0070C0"/>
                </a:solidFill>
              </a:rPr>
              <a:t>No </a:t>
            </a:r>
            <a:r>
              <a:rPr lang="pt-BR" sz="1400" dirty="0" smtClean="0">
                <a:solidFill>
                  <a:srgbClr val="0070C0"/>
                </a:solidFill>
              </a:rPr>
              <a:t>projeto de pesquisa em discussão, foi possível elaborar um constructo para interpretar a ocorrência do fenômeno indiretamente com base no tempo que o usuário demora para encontrar a mensagem-referente e em função da quantidade de mensagens-referentes identificadas erradamente</a:t>
            </a:r>
            <a:r>
              <a:rPr lang="pt-BR" sz="1400" dirty="0" smtClean="0">
                <a:solidFill>
                  <a:srgbClr val="0070C0"/>
                </a:solidFill>
              </a:rPr>
              <a:t>.</a:t>
            </a:r>
            <a:endParaRPr lang="pt-BR" sz="1400" b="1" dirty="0" smtClean="0">
              <a:solidFill>
                <a:srgbClr val="0070C0"/>
              </a:solidFill>
            </a:endParaRPr>
          </a:p>
          <a:p>
            <a:pPr>
              <a:lnSpc>
                <a:spcPct val="170000"/>
              </a:lnSpc>
            </a:pPr>
            <a:r>
              <a:rPr lang="pt-BR" sz="1800" b="1" dirty="0" smtClean="0"/>
              <a:t>Validade interna (credibilidade) </a:t>
            </a:r>
            <a:endParaRPr lang="pt-BR" sz="1800" b="1" dirty="0" smtClean="0"/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pt-BR" sz="1400" dirty="0" smtClean="0">
                <a:solidFill>
                  <a:srgbClr val="0070C0"/>
                </a:solidFill>
              </a:rPr>
              <a:t>O viés do pesquisador, poucos casos analisados e outras ameaças colocam em risco a validade da conclusão obtida na pesquisa </a:t>
            </a:r>
            <a:endParaRPr lang="pt-BR" sz="1400" b="1" dirty="0" smtClean="0">
              <a:solidFill>
                <a:srgbClr val="0070C0"/>
              </a:solidFill>
            </a:endParaRPr>
          </a:p>
          <a:p>
            <a:pPr>
              <a:lnSpc>
                <a:spcPct val="170000"/>
              </a:lnSpc>
            </a:pPr>
            <a:r>
              <a:rPr lang="pt-BR" sz="1800" b="1" dirty="0" smtClean="0"/>
              <a:t>Validade externa (generalização e </a:t>
            </a:r>
            <a:r>
              <a:rPr lang="pt-BR" sz="1800" b="1" dirty="0" err="1" smtClean="0"/>
              <a:t>transferibilidade</a:t>
            </a:r>
            <a:r>
              <a:rPr lang="pt-BR" sz="1800" b="1" dirty="0" smtClean="0"/>
              <a:t>) </a:t>
            </a:r>
            <a:endParaRPr lang="pt-BR" sz="1800" b="1" dirty="0" smtClean="0"/>
          </a:p>
          <a:p>
            <a:pPr lvl="1">
              <a:lnSpc>
                <a:spcPct val="160000"/>
              </a:lnSpc>
              <a:spcBef>
                <a:spcPts val="0"/>
              </a:spcBef>
            </a:pPr>
            <a:r>
              <a:rPr lang="pt-BR" sz="1400" dirty="0" smtClean="0">
                <a:solidFill>
                  <a:srgbClr val="0070C0"/>
                </a:solidFill>
              </a:rPr>
              <a:t>teoria. Para obter generalização, comumente é preciso estudar o fenômeno em contextos diferentes: se os mesmos achados forem encontrados em contextos distintos, então os resultados corroboram a teoria. </a:t>
            </a:r>
            <a:endParaRPr lang="pt-BR" sz="1400" b="1" dirty="0" smtClean="0">
              <a:solidFill>
                <a:srgbClr val="0070C0"/>
              </a:solidFill>
            </a:endParaRPr>
          </a:p>
          <a:p>
            <a:pPr>
              <a:lnSpc>
                <a:spcPct val="170000"/>
              </a:lnSpc>
            </a:pPr>
            <a:r>
              <a:rPr lang="pt-BR" sz="1800" b="1" dirty="0" smtClean="0"/>
              <a:t>Repetibilidade (fidedignidade) </a:t>
            </a:r>
            <a:endParaRPr lang="pt-BR" sz="1800" b="1" dirty="0" smtClean="0"/>
          </a:p>
          <a:p>
            <a:pPr lvl="1">
              <a:lnSpc>
                <a:spcPct val="170000"/>
              </a:lnSpc>
            </a:pPr>
            <a:r>
              <a:rPr lang="pt-BR" sz="1400" dirty="0" smtClean="0">
                <a:solidFill>
                  <a:srgbClr val="0070C0"/>
                </a:solidFill>
              </a:rPr>
              <a:t>Está relacionada com a capacidade de um instrumento de coleta de dados, ao ser aplicado em contexto semelhante, produzir consistentemente o mesmo </a:t>
            </a:r>
            <a:r>
              <a:rPr lang="pt-BR" sz="1400" dirty="0" smtClean="0">
                <a:solidFill>
                  <a:srgbClr val="0070C0"/>
                </a:solidFill>
              </a:rPr>
              <a:t>resultado. É fundamental definir um protocolo par realização do estudo</a:t>
            </a:r>
            <a:endParaRPr lang="pt-BR" sz="1400" b="1" dirty="0" smtClean="0">
              <a:solidFill>
                <a:srgbClr val="0070C0"/>
              </a:solidFill>
            </a:endParaRPr>
          </a:p>
          <a:p>
            <a:pPr>
              <a:lnSpc>
                <a:spcPct val="170000"/>
              </a:lnSpc>
            </a:pPr>
            <a:endParaRPr lang="pt-BR" sz="1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écnica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écnic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écnic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2063</TotalTime>
  <Words>1057</Words>
  <Application>Microsoft Office PowerPoint</Application>
  <PresentationFormat>Apresentação na tela (4:3)</PresentationFormat>
  <Paragraphs>62</Paragraphs>
  <Slides>11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2" baseType="lpstr">
      <vt:lpstr>Técnica</vt:lpstr>
      <vt:lpstr> Estudo de caso em sistemas colaborativos</vt:lpstr>
      <vt:lpstr>Principais objetivo do texto</vt:lpstr>
      <vt:lpstr>Sobre  o método estudo de caso</vt:lpstr>
      <vt:lpstr>Sobre  o método estudo de caso</vt:lpstr>
      <vt:lpstr>Sobre  o método estudo de caso</vt:lpstr>
      <vt:lpstr>Estudo de caso para descrever, explorar ou explicar</vt:lpstr>
      <vt:lpstr>Engenharia da pesquisa</vt:lpstr>
      <vt:lpstr>Engenharia da pesquisa</vt:lpstr>
      <vt:lpstr>Engenharia da pesquisa</vt:lpstr>
      <vt:lpstr>Projeto dos casos</vt:lpstr>
      <vt:lpstr>Considerações finais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Seleção de Métodos Empiricos</dc:title>
  <dc:creator>Roberto</dc:creator>
  <cp:lastModifiedBy>Roberto</cp:lastModifiedBy>
  <cp:revision>225</cp:revision>
  <dcterms:created xsi:type="dcterms:W3CDTF">2013-03-07T22:54:59Z</dcterms:created>
  <dcterms:modified xsi:type="dcterms:W3CDTF">2013-04-20T23:36:26Z</dcterms:modified>
</cp:coreProperties>
</file>