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6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9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565A45-8F97-4957-B3DC-B94490FC1FF9}" type="datetimeFigureOut">
              <a:rPr lang="en-US" smtClean="0"/>
              <a:t>4/22/2013</a:t>
            </a:fld>
            <a:endParaRPr lang="en-US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13A0E6-31F6-4440-BAED-FC29002A949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5863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499E7-5783-4993-A6AF-B0DF8BCA10D1}" type="datetime1">
              <a:rPr lang="pt-BR" smtClean="0"/>
              <a:t>22/04/2013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JOSÉ TEODORO SILVA - IME - USP</a:t>
            </a:r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82D7B-C9AA-4589-A99D-5873506AF18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901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623AE-B6AC-4CE3-B8BC-F38335BD73AE}" type="datetime1">
              <a:rPr lang="pt-BR" smtClean="0"/>
              <a:t>22/04/2013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JOSÉ TEODORO SILVA - IME - USP</a:t>
            </a:r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82D7B-C9AA-4589-A99D-5873506AF18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7440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179FE-2589-42F3-A9F1-C8B44BBEA6D2}" type="datetime1">
              <a:rPr lang="pt-BR" smtClean="0"/>
              <a:t>22/04/2013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JOSÉ TEODORO SILVA - IME - USP</a:t>
            </a:r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82D7B-C9AA-4589-A99D-5873506AF18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636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32549-926D-4EBB-B074-A5230216193B}" type="datetime1">
              <a:rPr lang="pt-BR" smtClean="0"/>
              <a:t>22/04/2013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JOSÉ TEODORO SILVA - IME - USP</a:t>
            </a:r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82D7B-C9AA-4589-A99D-5873506AF18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253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C0B28-B656-4FC3-9131-788EBCEDDB53}" type="datetime1">
              <a:rPr lang="pt-BR" smtClean="0"/>
              <a:t>22/04/2013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JOSÉ TEODORO SILVA - IME - USP</a:t>
            </a:r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82D7B-C9AA-4589-A99D-5873506AF18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056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39329-BC1E-4C1F-8504-C39AA5C201C0}" type="datetime1">
              <a:rPr lang="pt-BR" smtClean="0"/>
              <a:t>22/04/2013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JOSÉ TEODORO SILVA - IME - USP</a:t>
            </a:r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82D7B-C9AA-4589-A99D-5873506AF18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958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38E34-0AEA-49EA-81DC-89E61BC6C8BA}" type="datetime1">
              <a:rPr lang="pt-BR" smtClean="0"/>
              <a:t>22/04/2013</a:t>
            </a:fld>
            <a:endParaRPr lang="en-US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JOSÉ TEODORO SILVA - IME - USP</a:t>
            </a:r>
            <a:endParaRPr lang="en-US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82D7B-C9AA-4589-A99D-5873506AF18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338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006C0-8C6C-442E-B682-A18208F777AE}" type="datetime1">
              <a:rPr lang="pt-BR" smtClean="0"/>
              <a:t>22/04/2013</a:t>
            </a:fld>
            <a:endParaRPr lang="en-US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JOSÉ TEODORO SILVA - IME - USP</a:t>
            </a:r>
            <a:endParaRPr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82D7B-C9AA-4589-A99D-5873506AF18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592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3DFB1-ED9C-4172-88FB-21838D2C7196}" type="datetime1">
              <a:rPr lang="pt-BR" smtClean="0"/>
              <a:t>22/04/2013</a:t>
            </a:fld>
            <a:endParaRPr lang="en-US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JOSÉ TEODORO SILVA - IME - USP</a:t>
            </a:r>
            <a:endParaRPr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82D7B-C9AA-4589-A99D-5873506AF18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932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F1E51-3F8A-4246-A1C5-00D94CAD2878}" type="datetime1">
              <a:rPr lang="pt-BR" smtClean="0"/>
              <a:t>22/04/2013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JOSÉ TEODORO SILVA - IME - USP</a:t>
            </a:r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82D7B-C9AA-4589-A99D-5873506AF18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121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2F766-1BF9-4F03-A892-2E11D23DEC00}" type="datetime1">
              <a:rPr lang="pt-BR" smtClean="0"/>
              <a:t>22/04/2013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JOSÉ TEODORO SILVA - IME - USP</a:t>
            </a:r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82D7B-C9AA-4589-A99D-5873506AF18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004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618EFF-67BC-448A-A454-7BD7D9285391}" type="datetime1">
              <a:rPr lang="pt-BR" smtClean="0"/>
              <a:t>22/04/2013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t-BR" smtClean="0"/>
              <a:t>JOSÉ TEODORO SILVA - IME - USP</a:t>
            </a:r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A82D7B-C9AA-4589-A99D-5873506AF18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289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pt-BR" dirty="0"/>
              <a:t> </a:t>
            </a:r>
            <a:r>
              <a:rPr lang="pt-BR" b="1" dirty="0"/>
              <a:t>Estudo de caso em sistemas colaborativos</a:t>
            </a:r>
            <a:endParaRPr lang="en-U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 Mariano Pimentel</a:t>
            </a:r>
          </a:p>
        </p:txBody>
      </p:sp>
    </p:spTree>
    <p:extLst>
      <p:ext uri="{BB962C8B-B14F-4D97-AF65-F5344CB8AC3E}">
        <p14:creationId xmlns:p14="http://schemas.microsoft.com/office/powerpoint/2010/main" val="25172681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Validade da pesquisa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t-BR" b="1" dirty="0"/>
              <a:t>Validade do </a:t>
            </a:r>
            <a:r>
              <a:rPr lang="pt-BR" b="1" dirty="0" smtClean="0"/>
              <a:t>constructo:</a:t>
            </a:r>
          </a:p>
          <a:p>
            <a:pPr lvl="1"/>
            <a:r>
              <a:rPr lang="pt-BR" b="1" dirty="0" smtClean="0"/>
              <a:t>quão bem as métricas e medidas utilizadas podem operar sobre o fenômeno;</a:t>
            </a:r>
          </a:p>
          <a:p>
            <a:r>
              <a:rPr lang="en-US" b="1" dirty="0" err="1"/>
              <a:t>Validade</a:t>
            </a:r>
            <a:r>
              <a:rPr lang="en-US" b="1" dirty="0"/>
              <a:t> </a:t>
            </a:r>
            <a:r>
              <a:rPr lang="en-US" b="1" dirty="0" err="1"/>
              <a:t>interna</a:t>
            </a:r>
            <a:r>
              <a:rPr lang="en-US" b="1" dirty="0"/>
              <a:t> (</a:t>
            </a:r>
            <a:r>
              <a:rPr lang="en-US" b="1" dirty="0" err="1"/>
              <a:t>credibilidade</a:t>
            </a:r>
            <a:r>
              <a:rPr lang="en-US" b="1" dirty="0" smtClean="0"/>
              <a:t>):</a:t>
            </a:r>
          </a:p>
          <a:p>
            <a:pPr lvl="1"/>
            <a:r>
              <a:rPr lang="pt-BR" b="1" dirty="0" smtClean="0"/>
              <a:t>vieses e carência de dados afetam a credibilidade das conclusões;</a:t>
            </a:r>
          </a:p>
          <a:p>
            <a:r>
              <a:rPr lang="pt-BR" b="1" dirty="0"/>
              <a:t>Validade externa (generalização e </a:t>
            </a:r>
            <a:r>
              <a:rPr lang="pt-BR" b="1" dirty="0" err="1"/>
              <a:t>transferibilidade</a:t>
            </a:r>
            <a:r>
              <a:rPr lang="pt-BR" b="1" dirty="0" smtClean="0"/>
              <a:t>):</a:t>
            </a:r>
          </a:p>
          <a:p>
            <a:pPr lvl="1"/>
            <a:r>
              <a:rPr lang="pt-BR" dirty="0"/>
              <a:t>a possibilidade dos mesmos resultados serem obtidos em contextos semelhantes ao </a:t>
            </a:r>
            <a:r>
              <a:rPr lang="pt-BR" dirty="0" smtClean="0"/>
              <a:t>pesquisado; </a:t>
            </a:r>
          </a:p>
          <a:p>
            <a:r>
              <a:rPr lang="en-US" b="1" dirty="0" err="1" smtClean="0"/>
              <a:t>Repetibilidade</a:t>
            </a:r>
            <a:r>
              <a:rPr lang="en-US" b="1" dirty="0" smtClean="0"/>
              <a:t>:</a:t>
            </a:r>
          </a:p>
          <a:p>
            <a:pPr lvl="1"/>
            <a:r>
              <a:rPr lang="pt-BR" dirty="0"/>
              <a:t>a capacidade de um instrumento de coleta de dados, ao ser aplicado em contexto semelhante, produzir consistentemente o mesmo resultado</a:t>
            </a:r>
            <a:r>
              <a:rPr lang="pt-BR" dirty="0" smtClean="0"/>
              <a:t>.</a:t>
            </a:r>
            <a:endParaRPr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F0FF5-7FCA-4492-8270-16E6412B89ED}" type="datetime1">
              <a:rPr lang="pt-BR" smtClean="0"/>
              <a:t>22/04/2013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JOSÉ TEODORO SILVA - IME - USP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7572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Tipos de projeto de estudos de casos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 smtClean="0"/>
              <a:t>Estudo de caso único e holístico:</a:t>
            </a:r>
          </a:p>
          <a:p>
            <a:pPr lvl="1"/>
            <a:r>
              <a:rPr lang="pt-BR" dirty="0" smtClean="0"/>
              <a:t>um contexto e uma unidade de análise;</a:t>
            </a:r>
          </a:p>
          <a:p>
            <a:r>
              <a:rPr lang="pt-BR" dirty="0" smtClean="0"/>
              <a:t>Estudo de caso único integrado:</a:t>
            </a:r>
          </a:p>
          <a:p>
            <a:pPr lvl="1"/>
            <a:r>
              <a:rPr lang="pt-BR" dirty="0" smtClean="0"/>
              <a:t>um contexto e mais de uma unidade de análise;</a:t>
            </a:r>
          </a:p>
          <a:p>
            <a:r>
              <a:rPr lang="pt-BR" dirty="0" smtClean="0"/>
              <a:t>Estudo de casos múltiplos holísticos:</a:t>
            </a:r>
          </a:p>
          <a:p>
            <a:pPr lvl="1"/>
            <a:r>
              <a:rPr lang="pt-BR" dirty="0" smtClean="0"/>
              <a:t>mais de um contexto e uma unidade de análise por contexto;</a:t>
            </a:r>
          </a:p>
          <a:p>
            <a:r>
              <a:rPr lang="pt-BR" dirty="0" smtClean="0"/>
              <a:t>Estudo de casos múltiplos integrados:</a:t>
            </a:r>
          </a:p>
          <a:p>
            <a:pPr lvl="1"/>
            <a:r>
              <a:rPr lang="pt-BR" dirty="0" smtClean="0"/>
              <a:t>mais de um contexto e mais de uma unidade de análise por contexto;</a:t>
            </a:r>
            <a:endParaRPr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B783B-1232-407E-B842-8E5EB8E67F40}" type="datetime1">
              <a:rPr lang="pt-BR" smtClean="0"/>
              <a:t>22/04/2013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JOSÉ TEODORO SILVA - IME - USP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3961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caso único é justificável se o caso for raro, peculiar, extremo ou </a:t>
            </a:r>
            <a:r>
              <a:rPr lang="pt-BR" dirty="0" smtClean="0"/>
              <a:t>exclusivo</a:t>
            </a:r>
            <a:r>
              <a:rPr lang="pt-BR" dirty="0"/>
              <a:t>;</a:t>
            </a:r>
            <a:endParaRPr lang="pt-BR" dirty="0" smtClean="0"/>
          </a:p>
          <a:p>
            <a:r>
              <a:rPr lang="pt-BR" dirty="0" smtClean="0"/>
              <a:t>casos </a:t>
            </a:r>
            <a:r>
              <a:rPr lang="pt-BR" dirty="0"/>
              <a:t>múltiplos e com várias unidades de análise integradas possibilitam uma </a:t>
            </a:r>
            <a:r>
              <a:rPr lang="pt-BR" dirty="0" smtClean="0"/>
              <a:t>ferramenta mais poderosa para a generalização analítica;</a:t>
            </a:r>
            <a:endParaRPr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AA99A-B8EE-4F58-B214-2ACC6482320D}" type="datetime1">
              <a:rPr lang="pt-BR" smtClean="0"/>
              <a:t>22/04/2013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JOSÉ TEODORO SILVA - IME - USP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2280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Unidade da análise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“Deve </a:t>
            </a:r>
            <a:r>
              <a:rPr lang="pt-BR" dirty="0"/>
              <a:t>ser algo observável e não pode ser abstrato como uma ideia ou um </a:t>
            </a:r>
            <a:r>
              <a:rPr lang="pt-BR" dirty="0" smtClean="0"/>
              <a:t>argumento”. </a:t>
            </a:r>
            <a:endParaRPr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D2CCC-2F64-4B9B-9F43-09F301AB6A65}" type="datetime1">
              <a:rPr lang="pt-BR" smtClean="0"/>
              <a:t>22/04/2013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JOSÉ TEODORO SILVA - IME - USP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1195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Observação dos fenômenos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pt-BR" dirty="0" smtClean="0"/>
              <a:t>“ O realismo </a:t>
            </a:r>
            <a:r>
              <a:rPr lang="pt-BR" dirty="0"/>
              <a:t>possibilita observar como os participantes efetivamente se engajam numa </a:t>
            </a:r>
            <a:r>
              <a:rPr lang="pt-BR" dirty="0" smtClean="0"/>
              <a:t>atividade”...</a:t>
            </a:r>
          </a:p>
          <a:p>
            <a:r>
              <a:rPr lang="pt-BR" dirty="0"/>
              <a:t>método de pesquisa empírica para investigar a ocorrência de um fenômeno num contexto </a:t>
            </a:r>
            <a:r>
              <a:rPr lang="pt-BR" dirty="0" smtClean="0"/>
              <a:t>real;</a:t>
            </a:r>
            <a:endParaRPr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CA002-B86D-43F8-B5A2-57D7704642D1}" type="datetime1">
              <a:rPr lang="pt-BR" smtClean="0"/>
              <a:t>22/04/2013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JOSÉ TEODORO SILVA - IME - USP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8408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Observação dos fenômenos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adequado quando se busca o realismo </a:t>
            </a:r>
            <a:r>
              <a:rPr lang="pt-BR" dirty="0" smtClean="0"/>
              <a:t> contextualizado </a:t>
            </a:r>
            <a:r>
              <a:rPr lang="pt-BR" dirty="0"/>
              <a:t>em vez da </a:t>
            </a:r>
            <a:r>
              <a:rPr lang="pt-BR" dirty="0" smtClean="0"/>
              <a:t>precisão laboratorial </a:t>
            </a:r>
            <a:r>
              <a:rPr lang="pt-BR" dirty="0"/>
              <a:t>livre de </a:t>
            </a:r>
            <a:r>
              <a:rPr lang="pt-BR" dirty="0" smtClean="0"/>
              <a:t>contexto;</a:t>
            </a:r>
          </a:p>
          <a:p>
            <a:r>
              <a:rPr lang="pt-BR" dirty="0" smtClean="0"/>
              <a:t>útil </a:t>
            </a:r>
            <a:r>
              <a:rPr lang="pt-BR" dirty="0"/>
              <a:t>quando não está clara a fronteira entre o fenômeno e o contexto em </a:t>
            </a:r>
            <a:r>
              <a:rPr lang="pt-BR" dirty="0" smtClean="0"/>
              <a:t>si;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13231-B3D2-470D-9CDC-BAA64CA19134}" type="datetime1">
              <a:rPr lang="pt-BR" smtClean="0"/>
              <a:t>22/04/2013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JOSÉ TEODORO SILVA - IME - USP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3388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Descrever, Explorar e Explicar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 smtClean="0"/>
          </a:p>
          <a:p>
            <a:r>
              <a:rPr lang="en-US" dirty="0" err="1" smtClean="0"/>
              <a:t>Estudo</a:t>
            </a:r>
            <a:r>
              <a:rPr lang="en-US" dirty="0" smtClean="0"/>
              <a:t> </a:t>
            </a:r>
            <a:r>
              <a:rPr lang="en-US" dirty="0"/>
              <a:t>de </a:t>
            </a:r>
            <a:r>
              <a:rPr lang="en-US" dirty="0" err="1"/>
              <a:t>caso</a:t>
            </a:r>
            <a:r>
              <a:rPr lang="en-US" dirty="0"/>
              <a:t> </a:t>
            </a:r>
            <a:r>
              <a:rPr lang="en-US" dirty="0" err="1" smtClean="0"/>
              <a:t>descritivo</a:t>
            </a:r>
            <a:r>
              <a:rPr lang="en-US" dirty="0" smtClean="0"/>
              <a:t>;</a:t>
            </a:r>
          </a:p>
          <a:p>
            <a:r>
              <a:rPr lang="en-US" dirty="0" err="1"/>
              <a:t>Estudo</a:t>
            </a:r>
            <a:r>
              <a:rPr lang="en-US" dirty="0"/>
              <a:t> de </a:t>
            </a:r>
            <a:r>
              <a:rPr lang="en-US" dirty="0" err="1"/>
              <a:t>caso</a:t>
            </a:r>
            <a:r>
              <a:rPr lang="en-US" dirty="0"/>
              <a:t> </a:t>
            </a:r>
            <a:r>
              <a:rPr lang="en-US" dirty="0" err="1" smtClean="0"/>
              <a:t>exploratório</a:t>
            </a:r>
            <a:r>
              <a:rPr lang="en-US" dirty="0" smtClean="0"/>
              <a:t>;</a:t>
            </a:r>
          </a:p>
          <a:p>
            <a:r>
              <a:rPr lang="en-US" dirty="0" err="1"/>
              <a:t>Estudo</a:t>
            </a:r>
            <a:r>
              <a:rPr lang="en-US" dirty="0"/>
              <a:t> de </a:t>
            </a:r>
            <a:r>
              <a:rPr lang="en-US" dirty="0" err="1"/>
              <a:t>caso</a:t>
            </a:r>
            <a:r>
              <a:rPr lang="en-US" dirty="0"/>
              <a:t> </a:t>
            </a:r>
            <a:r>
              <a:rPr lang="en-US" dirty="0" err="1" smtClean="0"/>
              <a:t>explanatório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8C51D-32C6-4F1E-A8FD-8A6864E70170}" type="datetime1">
              <a:rPr lang="pt-BR" smtClean="0"/>
              <a:t>22/04/2013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JOSÉ TEODORO SILVA - IME - USP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5217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Estudo</a:t>
            </a:r>
            <a:r>
              <a:rPr lang="en-US" dirty="0" smtClean="0"/>
              <a:t> de </a:t>
            </a:r>
            <a:r>
              <a:rPr lang="en-US" dirty="0" err="1" smtClean="0"/>
              <a:t>caso</a:t>
            </a:r>
            <a:r>
              <a:rPr lang="en-US" dirty="0" smtClean="0"/>
              <a:t> </a:t>
            </a:r>
            <a:r>
              <a:rPr lang="en-US" dirty="0" err="1" smtClean="0"/>
              <a:t>descritivo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 smtClean="0"/>
          </a:p>
          <a:p>
            <a:r>
              <a:rPr lang="pt-BR" dirty="0" smtClean="0"/>
              <a:t>realizado </a:t>
            </a:r>
            <a:r>
              <a:rPr lang="pt-BR" dirty="0"/>
              <a:t>para descrever um </a:t>
            </a:r>
            <a:r>
              <a:rPr lang="pt-BR" dirty="0" smtClean="0"/>
              <a:t>fenômeno que é pouco conhecido.</a:t>
            </a:r>
            <a:endParaRPr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4E4A5-69EE-49A8-B8D9-834527556688}" type="datetime1">
              <a:rPr lang="pt-BR" smtClean="0"/>
              <a:t>22/04/2013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JOSÉ TEODORO SILVA - IME - USP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0279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Estudo</a:t>
            </a:r>
            <a:r>
              <a:rPr lang="en-US" dirty="0"/>
              <a:t> de </a:t>
            </a:r>
            <a:r>
              <a:rPr lang="en-US" dirty="0" err="1"/>
              <a:t>caso</a:t>
            </a:r>
            <a:r>
              <a:rPr lang="en-US" dirty="0"/>
              <a:t> </a:t>
            </a:r>
            <a:r>
              <a:rPr lang="en-US" dirty="0" err="1"/>
              <a:t>exploratório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 smtClean="0"/>
          </a:p>
          <a:p>
            <a:r>
              <a:rPr lang="pt-BR" dirty="0" smtClean="0"/>
              <a:t>objetiva explorar </a:t>
            </a:r>
            <a:r>
              <a:rPr lang="pt-BR" dirty="0"/>
              <a:t>as situações em que o fenômeno </a:t>
            </a:r>
            <a:r>
              <a:rPr lang="pt-BR" dirty="0" smtClean="0"/>
              <a:t>ocorre. Útil </a:t>
            </a:r>
            <a:r>
              <a:rPr lang="pt-BR" dirty="0"/>
              <a:t>para levantar problemas, identificar variáveis relacionadas ao fenômeno, investigar possíveis causas e consequências, e para elaborar algumas proposições.</a:t>
            </a:r>
            <a:endParaRPr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F15CC-AAD1-4D7A-A51F-F8395185DD2B}" type="datetime1">
              <a:rPr lang="pt-BR" smtClean="0"/>
              <a:t>22/04/2013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JOSÉ TEODORO SILVA - IME - USP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2868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Estudo</a:t>
            </a:r>
            <a:r>
              <a:rPr lang="en-US" dirty="0"/>
              <a:t> de </a:t>
            </a:r>
            <a:r>
              <a:rPr lang="en-US" dirty="0" err="1"/>
              <a:t>caso</a:t>
            </a:r>
            <a:r>
              <a:rPr lang="en-US" dirty="0"/>
              <a:t> </a:t>
            </a:r>
            <a:r>
              <a:rPr lang="en-US" dirty="0" err="1"/>
              <a:t>explanatório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 smtClean="0"/>
          </a:p>
          <a:p>
            <a:r>
              <a:rPr lang="pt-BR" dirty="0"/>
              <a:t>objetivo é explicar </a:t>
            </a:r>
            <a:r>
              <a:rPr lang="pt-BR" dirty="0" smtClean="0"/>
              <a:t>uma </a:t>
            </a:r>
            <a:r>
              <a:rPr lang="pt-BR" dirty="0"/>
              <a:t>relação </a:t>
            </a:r>
            <a:r>
              <a:rPr lang="pt-BR" dirty="0" smtClean="0"/>
              <a:t>causa-consequência;</a:t>
            </a:r>
          </a:p>
          <a:p>
            <a:r>
              <a:rPr lang="pt-BR" dirty="0" smtClean="0"/>
              <a:t>Busca-se </a:t>
            </a:r>
            <a:r>
              <a:rPr lang="pt-BR" dirty="0"/>
              <a:t>identificar as causas de um </a:t>
            </a:r>
            <a:r>
              <a:rPr lang="pt-BR" dirty="0" smtClean="0"/>
              <a:t>fenômeno;</a:t>
            </a:r>
          </a:p>
          <a:p>
            <a:r>
              <a:rPr lang="pt-BR"/>
              <a:t>investigar se </a:t>
            </a:r>
            <a:r>
              <a:rPr lang="pt-BR" smtClean="0"/>
              <a:t>uma </a:t>
            </a:r>
            <a:r>
              <a:rPr lang="pt-BR"/>
              <a:t>hipótese é falsa ou se parece ser </a:t>
            </a:r>
            <a:r>
              <a:rPr lang="pt-BR" smtClean="0"/>
              <a:t>verdadeira.</a:t>
            </a:r>
            <a:endParaRPr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78103-D7D5-48B5-BDA2-2CA4E3D2A153}" type="datetime1">
              <a:rPr lang="pt-BR" smtClean="0"/>
              <a:t>22/04/2013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JOSÉ TEODORO SILVA - IME - USP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5129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Engenharia</a:t>
            </a:r>
            <a:r>
              <a:rPr lang="en-US" b="1" dirty="0"/>
              <a:t> da </a:t>
            </a:r>
            <a:r>
              <a:rPr lang="en-US" b="1" dirty="0" err="1"/>
              <a:t>pesquisa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 smtClean="0"/>
              <a:t>elaborar </a:t>
            </a:r>
            <a:r>
              <a:rPr lang="pt-BR" dirty="0"/>
              <a:t>o projeto de </a:t>
            </a:r>
            <a:r>
              <a:rPr lang="pt-BR" dirty="0" smtClean="0"/>
              <a:t>pesquisa;</a:t>
            </a:r>
          </a:p>
          <a:p>
            <a:r>
              <a:rPr lang="pt-BR" dirty="0" smtClean="0"/>
              <a:t>é </a:t>
            </a:r>
            <a:r>
              <a:rPr lang="pt-BR" dirty="0"/>
              <a:t>impossível realizar uma pesquisa com rigor científico se os enunciados que a definem estiverem mal elaborados ou se o projeto dos casos estiver </a:t>
            </a:r>
            <a:r>
              <a:rPr lang="pt-BR" dirty="0" smtClean="0"/>
              <a:t>inadequado;</a:t>
            </a:r>
          </a:p>
          <a:p>
            <a:r>
              <a:rPr lang="pt-BR" dirty="0" smtClean="0"/>
              <a:t>estudo </a:t>
            </a:r>
            <a:r>
              <a:rPr lang="pt-BR" dirty="0"/>
              <a:t>de caso precisa estar fundamentado numa </a:t>
            </a:r>
            <a:r>
              <a:rPr lang="pt-BR" dirty="0" smtClean="0"/>
              <a:t>teoria;</a:t>
            </a:r>
          </a:p>
          <a:p>
            <a:r>
              <a:rPr lang="pt-BR" dirty="0" smtClean="0"/>
              <a:t>ao </a:t>
            </a:r>
            <a:r>
              <a:rPr lang="pt-BR" dirty="0"/>
              <a:t>projetar uma solução para o problema, é fundamental o pesquisador conhecer as soluções que já foram investigadas em pesquisas </a:t>
            </a:r>
            <a:r>
              <a:rPr lang="pt-BR" dirty="0" smtClean="0"/>
              <a:t>anteriores;</a:t>
            </a:r>
            <a:endParaRPr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761E0-0806-467C-AE66-15CAA0183B58}" type="datetime1">
              <a:rPr lang="pt-BR" smtClean="0"/>
              <a:t>22/04/2013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JOSÉ TEODORO SILVA - IME - USP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6461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Dos resultados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t-BR" dirty="0"/>
              <a:t>é preciso declarar, durante o delineamento da pesquisa, quais resultados possibilitam concluir que a hipótese é falsa e quais indicam que a hipótese continua parecendo ser </a:t>
            </a:r>
            <a:r>
              <a:rPr lang="pt-BR" dirty="0" smtClean="0"/>
              <a:t>verdadeira;</a:t>
            </a:r>
          </a:p>
          <a:p>
            <a:r>
              <a:rPr lang="pt-BR" dirty="0" smtClean="0"/>
              <a:t>definir um conjunto de valores a serem avaliados para que outros pesquisadores possam aplicar o estudo independentemente de quem projetou a pesquisa;</a:t>
            </a:r>
          </a:p>
          <a:p>
            <a:r>
              <a:rPr lang="en-US" dirty="0" err="1"/>
              <a:t>triangulação</a:t>
            </a:r>
            <a:r>
              <a:rPr lang="en-US" dirty="0"/>
              <a:t> de </a:t>
            </a:r>
            <a:r>
              <a:rPr lang="en-US" dirty="0" err="1"/>
              <a:t>várias</a:t>
            </a:r>
            <a:r>
              <a:rPr lang="en-US" dirty="0"/>
              <a:t> </a:t>
            </a:r>
            <a:r>
              <a:rPr lang="en-US" dirty="0" err="1" smtClean="0"/>
              <a:t>fontes</a:t>
            </a:r>
            <a:r>
              <a:rPr lang="en-US" dirty="0"/>
              <a:t>;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B97DC-4F6F-42DC-94D2-EA2AE4838B43}" type="datetime1">
              <a:rPr lang="pt-BR" smtClean="0"/>
              <a:t>22/04/2013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JOSÉ TEODORO SILVA - IME - USP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50269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607</Words>
  <Application>Microsoft Office PowerPoint</Application>
  <PresentationFormat>Apresentação na tela (4:3)</PresentationFormat>
  <Paragraphs>81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4" baseType="lpstr">
      <vt:lpstr>Tema do Office</vt:lpstr>
      <vt:lpstr>  Estudo de caso em sistemas colaborativos</vt:lpstr>
      <vt:lpstr>Observação dos fenômenos</vt:lpstr>
      <vt:lpstr>Observação dos fenômenos</vt:lpstr>
      <vt:lpstr>Descrever, Explorar e Explicar</vt:lpstr>
      <vt:lpstr>Estudo de caso descritivo</vt:lpstr>
      <vt:lpstr>Estudo de caso exploratório</vt:lpstr>
      <vt:lpstr>Estudo de caso explanatório</vt:lpstr>
      <vt:lpstr>Engenharia da pesquisa</vt:lpstr>
      <vt:lpstr>Dos resultados</vt:lpstr>
      <vt:lpstr>Validade da pesquisa</vt:lpstr>
      <vt:lpstr>Tipos de projeto de estudos de casos</vt:lpstr>
      <vt:lpstr>Apresentação do PowerPoint</vt:lpstr>
      <vt:lpstr>Unidade da análise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Estudo de caso em sistemas colaborativos</dc:title>
  <dc:creator>jteodoro</dc:creator>
  <cp:lastModifiedBy>jteodoro</cp:lastModifiedBy>
  <cp:revision>36</cp:revision>
  <dcterms:created xsi:type="dcterms:W3CDTF">2013-04-22T02:06:55Z</dcterms:created>
  <dcterms:modified xsi:type="dcterms:W3CDTF">2013-04-22T12:42:36Z</dcterms:modified>
</cp:coreProperties>
</file>