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9" r:id="rId2"/>
    <p:sldId id="277" r:id="rId3"/>
    <p:sldId id="310" r:id="rId4"/>
    <p:sldId id="278" r:id="rId5"/>
    <p:sldId id="291" r:id="rId6"/>
    <p:sldId id="320" r:id="rId7"/>
    <p:sldId id="283" r:id="rId8"/>
    <p:sldId id="336" r:id="rId9"/>
    <p:sldId id="311" r:id="rId10"/>
    <p:sldId id="339" r:id="rId11"/>
    <p:sldId id="514" r:id="rId12"/>
    <p:sldId id="367" r:id="rId13"/>
    <p:sldId id="369" r:id="rId14"/>
    <p:sldId id="371" r:id="rId15"/>
    <p:sldId id="372" r:id="rId16"/>
    <p:sldId id="374" r:id="rId17"/>
    <p:sldId id="448" r:id="rId18"/>
    <p:sldId id="637" r:id="rId19"/>
    <p:sldId id="638" r:id="rId20"/>
    <p:sldId id="639" r:id="rId21"/>
    <p:sldId id="463" r:id="rId22"/>
    <p:sldId id="641" r:id="rId23"/>
    <p:sldId id="464" r:id="rId24"/>
    <p:sldId id="642" r:id="rId25"/>
    <p:sldId id="643" r:id="rId26"/>
    <p:sldId id="644" r:id="rId27"/>
    <p:sldId id="473" r:id="rId28"/>
    <p:sldId id="647" r:id="rId29"/>
    <p:sldId id="645" r:id="rId30"/>
    <p:sldId id="648" r:id="rId31"/>
    <p:sldId id="578" r:id="rId32"/>
    <p:sldId id="393" r:id="rId33"/>
    <p:sldId id="432" r:id="rId34"/>
    <p:sldId id="433" r:id="rId35"/>
    <p:sldId id="468" r:id="rId36"/>
    <p:sldId id="650" r:id="rId37"/>
    <p:sldId id="676" r:id="rId38"/>
    <p:sldId id="553" r:id="rId39"/>
    <p:sldId id="385" r:id="rId40"/>
    <p:sldId id="649" r:id="rId41"/>
    <p:sldId id="677" r:id="rId42"/>
    <p:sldId id="675" r:id="rId43"/>
    <p:sldId id="387" r:id="rId44"/>
    <p:sldId id="470" r:id="rId45"/>
    <p:sldId id="469" r:id="rId46"/>
    <p:sldId id="471" r:id="rId47"/>
    <p:sldId id="474" r:id="rId48"/>
    <p:sldId id="388" r:id="rId49"/>
    <p:sldId id="395" r:id="rId50"/>
    <p:sldId id="449" r:id="rId51"/>
    <p:sldId id="450" r:id="rId52"/>
    <p:sldId id="397" r:id="rId53"/>
    <p:sldId id="477" r:id="rId54"/>
    <p:sldId id="571" r:id="rId55"/>
    <p:sldId id="654" r:id="rId56"/>
    <p:sldId id="652" r:id="rId57"/>
    <p:sldId id="389" r:id="rId58"/>
    <p:sldId id="434" r:id="rId59"/>
    <p:sldId id="435" r:id="rId60"/>
    <p:sldId id="633" r:id="rId61"/>
    <p:sldId id="437" r:id="rId62"/>
    <p:sldId id="436" r:id="rId63"/>
    <p:sldId id="415" r:id="rId64"/>
    <p:sldId id="438" r:id="rId65"/>
    <p:sldId id="478" r:id="rId66"/>
    <p:sldId id="674" r:id="rId67"/>
    <p:sldId id="515" r:id="rId68"/>
    <p:sldId id="461" r:id="rId69"/>
    <p:sldId id="475" r:id="rId70"/>
    <p:sldId id="416" r:id="rId71"/>
    <p:sldId id="439" r:id="rId72"/>
    <p:sldId id="427" r:id="rId73"/>
    <p:sldId id="440" r:id="rId74"/>
    <p:sldId id="489" r:id="rId75"/>
    <p:sldId id="488" r:id="rId76"/>
    <p:sldId id="490" r:id="rId77"/>
    <p:sldId id="476" r:id="rId78"/>
    <p:sldId id="420" r:id="rId79"/>
    <p:sldId id="442" r:id="rId80"/>
    <p:sldId id="421" r:id="rId81"/>
    <p:sldId id="422" r:id="rId82"/>
    <p:sldId id="428" r:id="rId83"/>
    <p:sldId id="423" r:id="rId84"/>
    <p:sldId id="504" r:id="rId85"/>
    <p:sldId id="502" r:id="rId86"/>
    <p:sldId id="516" r:id="rId87"/>
    <p:sldId id="400" r:id="rId88"/>
    <p:sldId id="507" r:id="rId89"/>
    <p:sldId id="424" r:id="rId90"/>
    <p:sldId id="506" r:id="rId91"/>
    <p:sldId id="429" r:id="rId92"/>
    <p:sldId id="509" r:id="rId93"/>
    <p:sldId id="512" r:id="rId94"/>
    <p:sldId id="657" r:id="rId95"/>
    <p:sldId id="510" r:id="rId96"/>
    <p:sldId id="513" r:id="rId97"/>
    <p:sldId id="414" r:id="rId98"/>
    <p:sldId id="670" r:id="rId99"/>
    <p:sldId id="671" r:id="rId100"/>
  </p:sldIdLst>
  <p:sldSz cx="9144000" cy="6858000" type="screen4x3"/>
  <p:notesSz cx="7099300" cy="10234613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99CCFF"/>
    <a:srgbClr val="00CC66"/>
    <a:srgbClr val="000000"/>
    <a:srgbClr val="5F5F5F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56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notesViewPr>
    <p:cSldViewPr>
      <p:cViewPr varScale="1">
        <p:scale>
          <a:sx n="83" d="100"/>
          <a:sy n="83" d="100"/>
        </p:scale>
        <p:origin x="-133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03EEE2C-95A8-AE4E-A5F9-1A1827EFB965}" type="datetimeFigureOut">
              <a:rPr lang="pt-BR"/>
              <a:pPr>
                <a:defRPr/>
              </a:pPr>
              <a:t>22/08/11</a:t>
            </a:fld>
            <a:endParaRPr lang="pt-B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31FB7D1-DCF8-BD46-984D-DE2550562EB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79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4B7EFDE-1561-9247-A888-5752C6D6A73C}" type="datetimeFigureOut">
              <a:rPr lang="pt-BR"/>
              <a:pPr>
                <a:defRPr/>
              </a:pPr>
              <a:t>22/08/11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4D42140-E60C-2742-A2D8-ABE3EF2CCAD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31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0C3449-F979-CA4B-B651-054536526831}" type="slidenum">
              <a:rPr lang="pt-BR" sz="1300" b="0">
                <a:latin typeface="Calibri" charset="0"/>
              </a:rPr>
              <a:pPr eaLnBrk="1" hangingPunct="1"/>
              <a:t>1</a:t>
            </a:fld>
            <a:endParaRPr lang="pt-BR" sz="1300" b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32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70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85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8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9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3981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5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6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São Carlos, Março de 2009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BR"/>
              <a:t>Workshop Projeto PROCAD/CAPES</a:t>
            </a:r>
            <a:endParaRPr lang="pt-BR" b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73B2365-42AB-4C4C-BA81-1F83B58ADBE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7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23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032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9437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6697663"/>
            <a:ext cx="9144000" cy="187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7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content/1382-3256" TargetMode="External"/><Relationship Id="rId4" Type="http://schemas.openxmlformats.org/officeDocument/2006/relationships/hyperlink" Target="http://ieeexplore.ieee.org/xpl/RecentIssue.jsp?punumber=2" TargetMode="External"/><Relationship Id="rId5" Type="http://schemas.openxmlformats.org/officeDocument/2006/relationships/hyperlink" Target="http://ieeexplore.ieee.org/xpl/RecentCon.jsp?punumber=8347&amp;conhome=8770" TargetMode="External"/><Relationship Id="rId6" Type="http://schemas.openxmlformats.org/officeDocument/2006/relationships/hyperlink" Target="http://ieeexplore.ieee.org/xpl/RecentCon.jsp?punumber=462&amp;conhome=9384" TargetMode="External"/><Relationship Id="rId7" Type="http://schemas.openxmlformats.org/officeDocument/2006/relationships/hyperlink" Target="http://ieeexplore.ieee.org/xpl/RecentIssue.jsp?punumber=52" TargetMode="External"/><Relationship Id="rId8" Type="http://schemas.openxmlformats.org/officeDocument/2006/relationships/hyperlink" Target="http://ieeexplore.ieee.org/xpl/RecentIssue.jsp?punumber=32" TargetMode="External"/><Relationship Id="rId9" Type="http://schemas.openxmlformats.org/officeDocument/2006/relationships/hyperlink" Target="http://ieeexplore.ieee.org/xpl/RecentCon.jsp?punumber=789&amp;conhome=9201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portal.acm.org/toc.cfm?id=J790&amp;type=periodical&amp;coll=ACM&amp;dl=ACM&amp;CFID=55279180&amp;CFTOKEN=60099677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3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9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461963" y="188913"/>
            <a:ext cx="8286750" cy="15113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22" name="Título 1"/>
          <p:cNvSpPr>
            <a:spLocks noGrp="1"/>
          </p:cNvSpPr>
          <p:nvPr>
            <p:ph type="ctrTitle"/>
          </p:nvPr>
        </p:nvSpPr>
        <p:spPr bwMode="auto">
          <a:xfrm>
            <a:off x="539750" y="188913"/>
            <a:ext cx="8072438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3600" b="1">
                <a:solidFill>
                  <a:schemeClr val="bg1"/>
                </a:solidFill>
                <a:latin typeface="Calibri" charset="0"/>
              </a:rPr>
              <a:t>Revisão Sistemática (RS)</a:t>
            </a:r>
            <a:br>
              <a:rPr lang="pt-BR" sz="3600" b="1">
                <a:solidFill>
                  <a:schemeClr val="bg1"/>
                </a:solidFill>
                <a:latin typeface="Calibri" charset="0"/>
              </a:rPr>
            </a:br>
            <a:r>
              <a:rPr lang="pt-BR" sz="2800" b="1">
                <a:solidFill>
                  <a:schemeClr val="bg1"/>
                </a:solidFill>
                <a:latin typeface="Calibri" charset="0"/>
              </a:rPr>
              <a:t>Pesquisa Científica em Engenharia de Software</a:t>
            </a:r>
          </a:p>
        </p:txBody>
      </p:sp>
      <p:sp>
        <p:nvSpPr>
          <p:cNvPr id="5123" name="Subtítulo 2"/>
          <p:cNvSpPr>
            <a:spLocks noGrp="1"/>
          </p:cNvSpPr>
          <p:nvPr>
            <p:ph type="subTitle" idx="1"/>
          </p:nvPr>
        </p:nvSpPr>
        <p:spPr bwMode="auto">
          <a:xfrm>
            <a:off x="683568" y="3717032"/>
            <a:ext cx="77152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000" b="1" dirty="0" smtClean="0">
                <a:solidFill>
                  <a:schemeClr val="tx1"/>
                </a:solidFill>
                <a:latin typeface="Verdana" charset="0"/>
              </a:rPr>
              <a:t>Baseado no </a:t>
            </a:r>
            <a:r>
              <a:rPr lang="pt-BR" sz="2000" b="1" dirty="0" err="1" smtClean="0">
                <a:solidFill>
                  <a:schemeClr val="tx1"/>
                </a:solidFill>
                <a:latin typeface="Verdana" charset="0"/>
              </a:rPr>
              <a:t>Mini-curso</a:t>
            </a:r>
            <a:r>
              <a:rPr lang="pt-BR" sz="2000" b="1" dirty="0" smtClean="0">
                <a:solidFill>
                  <a:schemeClr val="tx1"/>
                </a:solidFill>
                <a:latin typeface="Verdana" charset="0"/>
              </a:rPr>
              <a:t> ministrado no ESELAW</a:t>
            </a:r>
            <a:r>
              <a:rPr lang="pt-BR" sz="2000" b="1" dirty="0" smtClean="0">
                <a:solidFill>
                  <a:schemeClr val="tx1"/>
                </a:solidFill>
                <a:latin typeface="Verdana" charset="0"/>
              </a:rPr>
              <a:t>’09</a:t>
            </a:r>
            <a:endParaRPr lang="pt-BR" sz="2000" b="1" dirty="0" smtClean="0">
              <a:solidFill>
                <a:schemeClr val="tx1"/>
              </a:solidFill>
              <a:latin typeface="Verdana" charset="0"/>
            </a:endParaRPr>
          </a:p>
          <a:p>
            <a:pPr eaLnBrk="1" hangingPunct="1"/>
            <a:r>
              <a:rPr lang="pt-BR" sz="2000" b="1" dirty="0" smtClean="0">
                <a:solidFill>
                  <a:schemeClr val="tx1"/>
                </a:solidFill>
                <a:latin typeface="Verdana" charset="0"/>
              </a:rPr>
              <a:t>Katia </a:t>
            </a:r>
            <a:r>
              <a:rPr lang="pt-BR" sz="2000" b="1" dirty="0">
                <a:solidFill>
                  <a:schemeClr val="tx1"/>
                </a:solidFill>
                <a:latin typeface="Verdana" charset="0"/>
              </a:rPr>
              <a:t>Romero Felizardo</a:t>
            </a:r>
            <a:r>
              <a:rPr lang="pt-BR" sz="1800" b="1" dirty="0">
                <a:solidFill>
                  <a:schemeClr val="tx1"/>
                </a:solidFill>
                <a:latin typeface="Verdana" charset="0"/>
              </a:rPr>
              <a:t> </a:t>
            </a:r>
          </a:p>
          <a:p>
            <a:pPr eaLnBrk="1" hangingPunct="1"/>
            <a:r>
              <a:rPr lang="pt-BR" sz="1200" dirty="0" err="1">
                <a:solidFill>
                  <a:schemeClr val="tx1"/>
                </a:solidFill>
                <a:latin typeface="Verdana" charset="0"/>
              </a:rPr>
              <a:t>katiarf@icmc.usp.br</a:t>
            </a:r>
            <a:endParaRPr lang="pt-BR" sz="1200" dirty="0">
              <a:solidFill>
                <a:schemeClr val="tx1"/>
              </a:solidFill>
              <a:latin typeface="Verdana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pt-BR" sz="1800" b="1" dirty="0">
                <a:solidFill>
                  <a:schemeClr val="tx1"/>
                </a:solidFill>
                <a:latin typeface="Verdana" charset="0"/>
              </a:rPr>
              <a:t>Rafael Messias Martins</a:t>
            </a:r>
          </a:p>
          <a:p>
            <a:pPr eaLnBrk="1" hangingPunct="1"/>
            <a:r>
              <a:rPr lang="pt-BR" sz="1200" dirty="0" err="1">
                <a:solidFill>
                  <a:schemeClr val="tx1"/>
                </a:solidFill>
                <a:latin typeface="Verdana" charset="0"/>
              </a:rPr>
              <a:t>rafaelmm@icmc.usp.br</a:t>
            </a:r>
            <a:endParaRPr lang="pt-BR" sz="1200" dirty="0">
              <a:solidFill>
                <a:schemeClr val="tx1"/>
              </a:solidFill>
              <a:latin typeface="Verdana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pt-BR" sz="1800" b="1" dirty="0">
                <a:solidFill>
                  <a:schemeClr val="tx1"/>
                </a:solidFill>
                <a:latin typeface="Verdana" charset="0"/>
              </a:rPr>
              <a:t>Erika Nina </a:t>
            </a:r>
            <a:r>
              <a:rPr lang="pt-BR" sz="1800" b="1" dirty="0" err="1">
                <a:solidFill>
                  <a:schemeClr val="tx1"/>
                </a:solidFill>
                <a:latin typeface="Verdana" charset="0"/>
              </a:rPr>
              <a:t>Höhn</a:t>
            </a:r>
            <a:endParaRPr lang="pt-BR" sz="1800" b="1" dirty="0">
              <a:solidFill>
                <a:schemeClr val="tx1"/>
              </a:solidFill>
              <a:latin typeface="Verdana" charset="0"/>
            </a:endParaRPr>
          </a:p>
          <a:p>
            <a:pPr eaLnBrk="1" hangingPunct="1"/>
            <a:r>
              <a:rPr lang="pt-BR" sz="1200" dirty="0" err="1">
                <a:solidFill>
                  <a:schemeClr val="tx1"/>
                </a:solidFill>
                <a:latin typeface="Verdana" charset="0"/>
              </a:rPr>
              <a:t>hohn@icmc.usp.br</a:t>
            </a:r>
            <a:endParaRPr lang="pt-BR" sz="1600" dirty="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ProcessoRSBiolch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71875"/>
            <a:ext cx="8675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77771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cs typeface="Arial" charset="0"/>
              </a:rPr>
              <a:t> Processo Sistemático </a:t>
            </a:r>
            <a:r>
              <a:rPr lang="pt-BR" sz="1600">
                <a:cs typeface="Arial" charset="0"/>
              </a:rPr>
              <a:t>(Biolchini </a:t>
            </a:r>
            <a:r>
              <a:rPr lang="pt-BR" sz="1600" i="1">
                <a:cs typeface="Arial" charset="0"/>
              </a:rPr>
              <a:t>et al.</a:t>
            </a:r>
            <a:r>
              <a:rPr lang="pt-BR" sz="1600">
                <a:cs typeface="Arial" charset="0"/>
              </a:rPr>
              <a:t>, 2005)</a:t>
            </a:r>
          </a:p>
          <a:p>
            <a:pPr lvl="1" algn="just">
              <a:buClr>
                <a:schemeClr val="tx2"/>
              </a:buClr>
              <a:buFontTx/>
              <a:buChar char="o"/>
              <a:defRPr/>
            </a:pPr>
            <a:r>
              <a:rPr lang="pt-BR" sz="2400"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Conjunto de passos bem definidos e </a:t>
            </a:r>
            <a:r>
              <a:rPr lang="pt-BR" sz="2800" b="0">
                <a:cs typeface="Arial" charset="0"/>
                <a:sym typeface="Symbol" charset="0"/>
              </a:rPr>
              <a:t>planejados de acordo com um protocolo previamente estabelecido</a:t>
            </a:r>
            <a:endParaRPr lang="pt-BR" sz="2800" b="0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Processo de Revisão Sistemática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300038" y="1628775"/>
            <a:ext cx="51435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3289300" y="170021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rocessoRSBiolch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71875"/>
            <a:ext cx="8675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77771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cs typeface="Arial" charset="0"/>
              </a:rPr>
              <a:t> Processo Sistemático </a:t>
            </a:r>
            <a:r>
              <a:rPr lang="pt-BR" sz="1600">
                <a:cs typeface="Arial" charset="0"/>
              </a:rPr>
              <a:t>(Biolchini </a:t>
            </a:r>
            <a:r>
              <a:rPr lang="pt-BR" sz="1600" i="1">
                <a:cs typeface="Arial" charset="0"/>
              </a:rPr>
              <a:t>et al.</a:t>
            </a:r>
            <a:r>
              <a:rPr lang="pt-BR" sz="1600">
                <a:cs typeface="Arial" charset="0"/>
              </a:rPr>
              <a:t>, 2005)</a:t>
            </a:r>
          </a:p>
          <a:p>
            <a:pPr lvl="1" algn="just">
              <a:buClr>
                <a:schemeClr val="tx2"/>
              </a:buClr>
              <a:buFontTx/>
              <a:buChar char="o"/>
              <a:defRPr/>
            </a:pPr>
            <a:r>
              <a:rPr lang="pt-BR" sz="2400"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Conjunto de passos bem definidos e </a:t>
            </a:r>
            <a:r>
              <a:rPr lang="pt-BR" sz="2800" b="0">
                <a:cs typeface="Arial" charset="0"/>
                <a:sym typeface="Symbol" charset="0"/>
              </a:rPr>
              <a:t>planejados de acordo com um protocolo previamente estabelecido</a:t>
            </a:r>
            <a:endParaRPr lang="pt-BR" sz="2800" b="0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Processo de Revisão Sistemática</a:t>
            </a:r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300038" y="1628775"/>
            <a:ext cx="51435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647" name="Line 7"/>
          <p:cNvSpPr>
            <a:spLocks noChangeShapeType="1"/>
          </p:cNvSpPr>
          <p:nvPr/>
        </p:nvSpPr>
        <p:spPr bwMode="auto">
          <a:xfrm>
            <a:off x="3289300" y="170021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8651" name="AutoShape 11"/>
          <p:cNvSpPr>
            <a:spLocks noChangeArrowheads="1"/>
          </p:cNvSpPr>
          <p:nvPr/>
        </p:nvSpPr>
        <p:spPr bwMode="auto">
          <a:xfrm>
            <a:off x="1258888" y="4508500"/>
            <a:ext cx="1441450" cy="574675"/>
          </a:xfrm>
          <a:prstGeom prst="flowChartTerminator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376" name="Oval 32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185384" name="AutoShape 40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I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85385" name="Line 41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5386" name="Text Box 42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185387" name="AutoShape 43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I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187405" name="AutoShape 13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187413" name="Oval 21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AutoShape 4"/>
          <p:cNvSpPr>
            <a:spLocks noChangeArrowheads="1"/>
          </p:cNvSpPr>
          <p:nvPr/>
        </p:nvSpPr>
        <p:spPr bwMode="auto">
          <a:xfrm>
            <a:off x="3492500" y="1052513"/>
            <a:ext cx="5472113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I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838575" y="1603375"/>
            <a:ext cx="4824413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pt-BR" sz="2000" dirty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spcBef>
                <a:spcPct val="100000"/>
              </a:spcBef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Avaliar o efeito da tecnologia;</a:t>
            </a:r>
          </a:p>
          <a:p>
            <a:pPr algn="just">
              <a:spcBef>
                <a:spcPct val="100000"/>
              </a:spcBef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Avaliar a frequência/razão de sucesso ou falha do projeto;</a:t>
            </a:r>
          </a:p>
          <a:p>
            <a:pPr algn="just">
              <a:spcBef>
                <a:spcPct val="100000"/>
              </a:spcBef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Identificação de fatores de custo e risco associados com uma tecnologia;</a:t>
            </a:r>
          </a:p>
          <a:p>
            <a:pPr algn="just">
              <a:spcBef>
                <a:spcPct val="100000"/>
              </a:spcBef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Identificação do impacto de tecnologias nos modelos de confiabilidade, desempenho e custo;</a:t>
            </a:r>
          </a:p>
          <a:p>
            <a:pPr algn="just">
              <a:spcBef>
                <a:spcPct val="100000"/>
              </a:spcBef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Análise de custo-benefício de tecnologias de software ...</a:t>
            </a: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51275" y="1700213"/>
            <a:ext cx="4679950" cy="3603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1600" b="0">
                <a:solidFill>
                  <a:srgbClr val="FFFFFF"/>
                </a:solidFill>
                <a:latin typeface="Calibri" charset="0"/>
                <a:ea typeface="MS Mincho" charset="0"/>
                <a:cs typeface="Arial" charset="0"/>
              </a:rPr>
              <a:t>                </a:t>
            </a:r>
            <a:r>
              <a:rPr lang="pt-BR" sz="2400">
                <a:solidFill>
                  <a:schemeClr val="bg1"/>
                </a:solidFill>
                <a:latin typeface="Calibri" charset="0"/>
                <a:ea typeface="MS Mincho" charset="0"/>
                <a:cs typeface="Arial" charset="0"/>
              </a:rPr>
              <a:t>Tópicos relacionados à ES     </a:t>
            </a: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9459" name="Text Box 19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189460" name="Oval 20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19047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CC3300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190472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193545" name="AutoShape 9"/>
          <p:cNvSpPr>
            <a:spLocks noChangeArrowheads="1"/>
          </p:cNvSpPr>
          <p:nvPr/>
        </p:nvSpPr>
        <p:spPr bwMode="auto">
          <a:xfrm>
            <a:off x="395288" y="2636838"/>
            <a:ext cx="8353425" cy="3960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2725738"/>
            <a:ext cx="4679950" cy="6318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Foco de Interesse: o que se espera que seja esclarecido/respondido</a:t>
            </a:r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755650" y="3141663"/>
            <a:ext cx="78486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     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Questão 1: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Quais técnicas e critérios de teste de software têm sido investigados para o teste de software OA?</a:t>
            </a:r>
          </a:p>
          <a:p>
            <a:pPr algn="just">
              <a:defRPr/>
            </a:pPr>
            <a:endParaRPr lang="pt-BR" sz="20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Questão 2: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Dentre as técnicas e critérios de teste investigados no contexto de teste de software OA, quais são específicas para esse tipo de software? </a:t>
            </a:r>
          </a:p>
          <a:p>
            <a:pPr algn="just">
              <a:spcBef>
                <a:spcPct val="50000"/>
              </a:spcBef>
              <a:defRPr/>
            </a:pPr>
            <a:endParaRPr lang="pt-BR" sz="20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 flipH="1">
            <a:off x="1476375" y="2941638"/>
            <a:ext cx="2374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3586" name="Line 50"/>
          <p:cNvSpPr>
            <a:spLocks noChangeShapeType="1"/>
          </p:cNvSpPr>
          <p:nvPr/>
        </p:nvSpPr>
        <p:spPr bwMode="auto">
          <a:xfrm>
            <a:off x="1476375" y="2924175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3587" name="Text Box 51"/>
          <p:cNvSpPr txBox="1">
            <a:spLocks noChangeArrowheads="1"/>
          </p:cNvSpPr>
          <p:nvPr/>
        </p:nvSpPr>
        <p:spPr bwMode="auto">
          <a:xfrm>
            <a:off x="4897438" y="6219825"/>
            <a:ext cx="356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>
                <a:latin typeface="Tw Cen MT" charset="0"/>
                <a:ea typeface="MS Mincho" charset="0"/>
                <a:cs typeface="Arial" charset="0"/>
              </a:rPr>
              <a:t>Crédito Exemplos: Ferrari &amp; Maldonado,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160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8160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28160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81608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395288" y="2636838"/>
            <a:ext cx="8353425" cy="3960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O que se espera que seja esclarecido</a:t>
            </a: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755650" y="3141663"/>
            <a:ext cx="78486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     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00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Questão 1: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Quais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técnicas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critérios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teste de software têm sido investigados para o teste de software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OA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?</a:t>
            </a:r>
          </a:p>
          <a:p>
            <a:pPr algn="just">
              <a:defRPr/>
            </a:pPr>
            <a:endParaRPr lang="pt-BR" sz="20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00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Questão 2: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Dentre as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técnicas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e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>
                <a:latin typeface="Tw Cen MT" charset="0"/>
                <a:ea typeface="MS Mincho" charset="0"/>
                <a:cs typeface="Arial" charset="0"/>
              </a:rPr>
              <a:t>critérios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teste investigados no contexto de teste de software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OA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quais são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 u="sng">
                <a:latin typeface="Tw Cen MT" charset="0"/>
                <a:ea typeface="MS Mincho" charset="0"/>
                <a:cs typeface="Arial" charset="0"/>
              </a:rPr>
              <a:t>específicas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0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para esse tipo de software? </a:t>
            </a:r>
          </a:p>
          <a:p>
            <a:pPr algn="just">
              <a:spcBef>
                <a:spcPct val="50000"/>
              </a:spcBef>
              <a:defRPr/>
            </a:pPr>
            <a:endParaRPr lang="pt-BR" sz="20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81612" name="Line 12"/>
          <p:cNvSpPr>
            <a:spLocks noChangeShapeType="1"/>
          </p:cNvSpPr>
          <p:nvPr/>
        </p:nvSpPr>
        <p:spPr bwMode="auto">
          <a:xfrm flipH="1">
            <a:off x="1476375" y="2941638"/>
            <a:ext cx="2374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1476375" y="2924175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1614" name="Oval 14"/>
          <p:cNvSpPr>
            <a:spLocks noChangeArrowheads="1"/>
          </p:cNvSpPr>
          <p:nvPr/>
        </p:nvSpPr>
        <p:spPr bwMode="auto">
          <a:xfrm>
            <a:off x="4745038" y="4178300"/>
            <a:ext cx="417512" cy="3587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1615" name="Oval 15"/>
          <p:cNvSpPr>
            <a:spLocks noChangeArrowheads="1"/>
          </p:cNvSpPr>
          <p:nvPr/>
        </p:nvSpPr>
        <p:spPr bwMode="auto">
          <a:xfrm>
            <a:off x="3938588" y="5099050"/>
            <a:ext cx="417512" cy="3587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4897438" y="6219825"/>
            <a:ext cx="356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>
                <a:latin typeface="Tw Cen MT" charset="0"/>
                <a:ea typeface="MS Mincho" charset="0"/>
                <a:cs typeface="Arial" charset="0"/>
              </a:rPr>
              <a:t>Crédito Exemplos: Ferrari &amp; Maldonado,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808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5808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5808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808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5808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58088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58089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755650" y="3681413"/>
            <a:ext cx="784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800">
                <a:cs typeface="Arial" charset="0"/>
              </a:rPr>
              <a:t>Uma questão de pesquisa bem formulada é composta por 4 partes:</a:t>
            </a:r>
            <a:endParaRPr lang="pt-BR" sz="900">
              <a:cs typeface="Arial" charset="0"/>
            </a:endParaRPr>
          </a:p>
          <a:p>
            <a:pPr algn="l">
              <a:defRPr/>
            </a:pPr>
            <a:endParaRPr lang="pt-BR" b="0">
              <a:cs typeface="Arial" charset="0"/>
            </a:endParaRPr>
          </a:p>
        </p:txBody>
      </p:sp>
      <p:sp>
        <p:nvSpPr>
          <p:cNvPr id="558092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8093" name="Line 13"/>
          <p:cNvSpPr>
            <a:spLocks noChangeShapeType="1"/>
          </p:cNvSpPr>
          <p:nvPr/>
        </p:nvSpPr>
        <p:spPr bwMode="auto">
          <a:xfrm>
            <a:off x="1476375" y="3276600"/>
            <a:ext cx="0" cy="512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8094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4590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459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108" name="Text Box 28"/>
          <p:cNvSpPr txBox="1">
            <a:spLocks noChangeArrowheads="1"/>
          </p:cNvSpPr>
          <p:nvPr/>
        </p:nvSpPr>
        <p:spPr bwMode="auto">
          <a:xfrm>
            <a:off x="1547813" y="4300538"/>
            <a:ext cx="318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>
                <a:cs typeface="Arial" charset="0"/>
              </a:rPr>
              <a:t>opulation (População)	    </a:t>
            </a:r>
          </a:p>
          <a:p>
            <a:pPr>
              <a:defRPr/>
            </a:pPr>
            <a:endParaRPr lang="pt-BR" sz="1800">
              <a:cs typeface="Arial" charset="0"/>
            </a:endParaRPr>
          </a:p>
        </p:txBody>
      </p:sp>
      <p:sp>
        <p:nvSpPr>
          <p:cNvPr id="24592" name="WordArt 29"/>
          <p:cNvSpPr>
            <a:spLocks noChangeArrowheads="1" noChangeShapeType="1" noTextEdit="1"/>
          </p:cNvSpPr>
          <p:nvPr/>
        </p:nvSpPr>
        <p:spPr bwMode="auto">
          <a:xfrm rot="5400000">
            <a:off x="323056" y="5085557"/>
            <a:ext cx="2232025" cy="36036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  <a:ea typeface="Arial Black"/>
                <a:cs typeface="Arial Black"/>
              </a:rPr>
              <a:t>PICO</a:t>
            </a:r>
          </a:p>
        </p:txBody>
      </p:sp>
      <p:sp>
        <p:nvSpPr>
          <p:cNvPr id="558110" name="Rectangle 30"/>
          <p:cNvSpPr>
            <a:spLocks noChangeArrowheads="1"/>
          </p:cNvSpPr>
          <p:nvPr/>
        </p:nvSpPr>
        <p:spPr bwMode="auto">
          <a:xfrm>
            <a:off x="684213" y="4881563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1800">
                <a:cs typeface="Arial" charset="0"/>
              </a:rPr>
              <a:t>ntervention (Intervenção)</a:t>
            </a:r>
          </a:p>
          <a:p>
            <a:pPr>
              <a:spcBef>
                <a:spcPct val="50000"/>
              </a:spcBef>
              <a:defRPr/>
            </a:pPr>
            <a:endParaRPr lang="pt-BR" sz="1800">
              <a:cs typeface="Arial" charset="0"/>
            </a:endParaRPr>
          </a:p>
        </p:txBody>
      </p:sp>
      <p:sp>
        <p:nvSpPr>
          <p:cNvPr id="558111" name="Rectangle 31"/>
          <p:cNvSpPr>
            <a:spLocks noChangeArrowheads="1"/>
          </p:cNvSpPr>
          <p:nvPr/>
        </p:nvSpPr>
        <p:spPr bwMode="auto">
          <a:xfrm>
            <a:off x="755650" y="5445125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1800">
                <a:cs typeface="Arial" charset="0"/>
              </a:rPr>
              <a:t>omparison (Comparação)</a:t>
            </a:r>
          </a:p>
        </p:txBody>
      </p:sp>
      <p:sp>
        <p:nvSpPr>
          <p:cNvPr id="558112" name="Rectangle 32"/>
          <p:cNvSpPr>
            <a:spLocks noChangeArrowheads="1"/>
          </p:cNvSpPr>
          <p:nvPr/>
        </p:nvSpPr>
        <p:spPr bwMode="auto">
          <a:xfrm>
            <a:off x="504825" y="6062663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800">
                <a:cs typeface="Arial" charset="0"/>
              </a:rPr>
              <a:t>utcome (Resultados)</a:t>
            </a:r>
          </a:p>
          <a:p>
            <a:pPr>
              <a:spcBef>
                <a:spcPct val="50000"/>
              </a:spcBef>
              <a:defRPr/>
            </a:pPr>
            <a:endParaRPr lang="pt-BR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013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013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013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0136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0137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  <a:endParaRPr lang="pt-BR" sz="2800" dirty="0">
              <a:cs typeface="Arial" charset="0"/>
            </a:endParaRPr>
          </a:p>
          <a:p>
            <a:pPr algn="just">
              <a:defRPr/>
            </a:pP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 grupo populacional que será observado</a:t>
            </a:r>
          </a:p>
        </p:txBody>
      </p:sp>
      <p:sp>
        <p:nvSpPr>
          <p:cNvPr id="560140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0141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0142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5614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561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395288" y="1052513"/>
            <a:ext cx="8208962" cy="5256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95288" y="1125538"/>
            <a:ext cx="7529512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3600">
                <a:cs typeface="Arial" charset="0"/>
              </a:rPr>
              <a:t>Revisão Sistemática</a:t>
            </a:r>
          </a:p>
          <a:p>
            <a:pPr algn="l">
              <a:buClr>
                <a:schemeClr val="tx2"/>
              </a:buClr>
              <a:buFontTx/>
              <a:buChar char="o"/>
              <a:defRPr/>
            </a:pPr>
            <a:endParaRPr lang="pt-BR" sz="3600">
              <a:cs typeface="Arial" charset="0"/>
            </a:endParaRP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Conceitos Básicos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endParaRPr lang="pt-BR" sz="2800" b="0">
              <a:cs typeface="Arial" charset="0"/>
            </a:endParaRP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 b="0">
                <a:cs typeface="Arial" charset="0"/>
                <a:sym typeface="Symbol" charset="0"/>
              </a:rPr>
              <a:t>Processo de Revisão Sistemática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endParaRPr lang="pt-BR" sz="2800" b="0">
              <a:cs typeface="Arial" charset="0"/>
              <a:sym typeface="Symbol" charset="0"/>
            </a:endParaRP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cs typeface="Arial" charset="0"/>
                <a:sym typeface="Symbol" charset="0"/>
              </a:rPr>
              <a:t> Protocolo de Revisão Sistemática (ES)</a:t>
            </a: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endParaRPr lang="pt-BR" sz="2800" b="0">
              <a:cs typeface="Arial" charset="0"/>
              <a:sym typeface="Symbol" charset="0"/>
            </a:endParaRP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cs typeface="Arial" charset="0"/>
                <a:sym typeface="Symbol" charset="0"/>
              </a:rPr>
              <a:t> Um exemplo</a:t>
            </a: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endParaRPr lang="pt-BR" sz="2800" b="0">
              <a:cs typeface="Arial" charset="0"/>
              <a:sym typeface="Symbol" charset="0"/>
            </a:endParaRPr>
          </a:p>
          <a:p>
            <a:pPr lvl="1" algn="l">
              <a:buClr>
                <a:schemeClr val="tx2"/>
              </a:buClr>
              <a:defRPr/>
            </a:pPr>
            <a:endParaRPr lang="pt-BR" sz="2800" b="0" i="1">
              <a:cs typeface="Arial" charset="0"/>
              <a:sym typeface="Symbol" charset="0"/>
            </a:endParaRPr>
          </a:p>
          <a:p>
            <a:pPr lvl="2" algn="l">
              <a:buClr>
                <a:schemeClr val="tx2"/>
              </a:buClr>
              <a:defRPr/>
            </a:pPr>
            <a:endParaRPr lang="pt-BR" sz="320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Roteiro Curso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115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115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115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115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115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1161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  <a:endParaRPr lang="pt-BR" sz="2800" dirty="0">
              <a:cs typeface="Arial" charset="0"/>
            </a:endParaRPr>
          </a:p>
          <a:p>
            <a:pPr algn="just">
              <a:defRPr/>
            </a:pP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Arial" charset="0"/>
              </a:rPr>
              <a:t>população: </a:t>
            </a:r>
            <a:r>
              <a:rPr lang="pt-BR" sz="2400" b="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Projetos de desenvolvimento de software que envolvam utilização de recursos e tecnologias OA</a:t>
            </a:r>
          </a:p>
          <a:p>
            <a:pPr algn="just">
              <a:defRPr/>
            </a:pPr>
            <a:endParaRPr lang="pt-BR" sz="1600" b="0" dirty="0">
              <a:solidFill>
                <a:srgbClr val="CC3300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1164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1165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1166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6638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663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0515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30515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05161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305163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</a:p>
          <a:p>
            <a:pPr algn="just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grupo populacional que será observado</a:t>
            </a:r>
          </a:p>
          <a:p>
            <a:pPr algn="l">
              <a:defRPr/>
            </a:pP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Arial" charset="0"/>
              </a:rPr>
              <a:t>intervenção:</a:t>
            </a: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 o que será observado no contexto da revisão sistemática</a:t>
            </a:r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5166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7662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766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525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525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525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5256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5257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</a:p>
          <a:p>
            <a:pPr algn="just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grupo populacional que será observado</a:t>
            </a:r>
          </a:p>
          <a:p>
            <a:pPr algn="l">
              <a:defRPr/>
            </a:pP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Arial" charset="0"/>
              </a:rPr>
              <a:t>intervenção:</a:t>
            </a: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2400" b="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técnicas e critérios de teste de software OA</a:t>
            </a:r>
          </a:p>
        </p:txBody>
      </p:sp>
      <p:sp>
        <p:nvSpPr>
          <p:cNvPr id="565260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5261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5262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8686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868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618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06185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306187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  <a:endParaRPr lang="pt-BR" sz="2800" dirty="0">
              <a:cs typeface="Arial" charset="0"/>
            </a:endParaRPr>
          </a:p>
          <a:p>
            <a:pPr algn="l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sz="2000" b="0" dirty="0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grupo populacional que será observado</a:t>
            </a:r>
          </a:p>
          <a:p>
            <a:pPr algn="l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intervenção: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 o que será observado no contexto da revisão sistemática</a:t>
            </a:r>
          </a:p>
          <a:p>
            <a:pPr algn="just">
              <a:defRPr/>
            </a:pPr>
            <a:r>
              <a:rPr lang="pt-BR" sz="2400" b="0" dirty="0"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MS Mincho" charset="0"/>
              </a:rPr>
              <a:t>comparação:</a:t>
            </a:r>
            <a:r>
              <a:rPr lang="pt-BR" sz="2400" b="0" dirty="0">
                <a:latin typeface="Tw Cen MT" charset="0"/>
                <a:ea typeface="MS Mincho" charset="0"/>
                <a:cs typeface="MS Mincho" charset="0"/>
              </a:rPr>
              <a:t> o que será comparado no contexto da revisão sistemática (se aplicável</a:t>
            </a:r>
            <a:r>
              <a:rPr lang="pt-BR" sz="1600" b="0" dirty="0">
                <a:latin typeface="Tw Cen MT" charset="0"/>
                <a:ea typeface="MS Mincho" charset="0"/>
                <a:cs typeface="MS Mincho" charset="0"/>
              </a:rPr>
              <a:t>)</a:t>
            </a: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9710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29711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627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627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627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627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627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6280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6281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6283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Especificidades </a:t>
            </a:r>
            <a:r>
              <a:rPr lang="pt-BR">
                <a:cs typeface="Arial" charset="0"/>
              </a:rPr>
              <a:t>(Entre outros itens...)</a:t>
            </a: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60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grupo populacional que será observado</a:t>
            </a:r>
          </a:p>
          <a:p>
            <a:pPr algn="l">
              <a:defRPr/>
            </a:pP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160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intervenção:</a:t>
            </a: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 o que será observado no contexto da revisão sistemática</a:t>
            </a: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1600">
                <a:latin typeface="Tw Cen MT" charset="0"/>
                <a:ea typeface="MS Mincho" charset="0"/>
                <a:cs typeface="MS Mincho" charset="0"/>
              </a:rPr>
              <a:t>comparação: </a:t>
            </a:r>
            <a:r>
              <a:rPr lang="pt-BR" sz="1600" b="0">
                <a:solidFill>
                  <a:srgbClr val="CC3300"/>
                </a:solidFill>
                <a:latin typeface="Tw Cen MT" charset="0"/>
                <a:ea typeface="MS Mincho" charset="0"/>
                <a:cs typeface="MS Mincho" charset="0"/>
              </a:rPr>
              <a:t>não aplicável</a:t>
            </a:r>
          </a:p>
          <a:p>
            <a:pPr algn="just">
              <a:defRPr/>
            </a:pPr>
            <a:endParaRPr lang="pt-BR" sz="1600" b="0">
              <a:solidFill>
                <a:srgbClr val="CC3300"/>
              </a:solidFill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66284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6285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6286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0734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3073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730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730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730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730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7305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Especificidades </a:t>
            </a:r>
            <a:r>
              <a:rPr lang="pt-BR">
                <a:cs typeface="Arial" charset="0"/>
              </a:rPr>
              <a:t>(Entre outros itens...)</a:t>
            </a: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60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grupo populacional que será observado</a:t>
            </a:r>
          </a:p>
          <a:p>
            <a:pPr algn="l">
              <a:defRPr/>
            </a:pP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160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intervenção:</a:t>
            </a: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 o que será observado no contexto da revisão sistemática</a:t>
            </a:r>
          </a:p>
          <a:p>
            <a:pPr algn="just">
              <a:defRPr/>
            </a:pP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160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comparação:</a:t>
            </a:r>
            <a:r>
              <a:rPr lang="pt-BR" sz="16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 o que será comparado no contexto da revisão sistemática (se aplicável)</a:t>
            </a: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MS Mincho" charset="0"/>
              </a:rPr>
              <a:t>► </a:t>
            </a:r>
            <a:r>
              <a:rPr lang="pt-BR" sz="1600">
                <a:latin typeface="Tw Cen MT" charset="0"/>
                <a:ea typeface="MS Mincho" charset="0"/>
                <a:cs typeface="MS Mincho" charset="0"/>
              </a:rPr>
              <a:t>resultados:</a:t>
            </a:r>
            <a:r>
              <a:rPr lang="pt-BR">
                <a:cs typeface="Arial" charset="0"/>
              </a:rPr>
              <a:t> </a:t>
            </a:r>
            <a:r>
              <a:rPr lang="pt-BR" sz="1600" b="0">
                <a:latin typeface="Tw Cen MT" charset="0"/>
                <a:ea typeface="MS Mincho" charset="0"/>
                <a:cs typeface="MS Mincho" charset="0"/>
              </a:rPr>
              <a:t>resultados esperados ao final da revisão sistemática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67308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7309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7310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1758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3175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832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832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56832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8328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8329" name="AutoShape 9"/>
          <p:cNvSpPr>
            <a:spLocks noChangeArrowheads="1"/>
          </p:cNvSpPr>
          <p:nvPr/>
        </p:nvSpPr>
        <p:spPr bwMode="auto">
          <a:xfrm>
            <a:off x="395288" y="2997200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0861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Escopo e especificidades</a:t>
            </a:r>
          </a:p>
        </p:txBody>
      </p:sp>
      <p:sp>
        <p:nvSpPr>
          <p:cNvPr id="568331" name="Rectangle 11"/>
          <p:cNvSpPr>
            <a:spLocks noChangeArrowheads="1"/>
          </p:cNvSpPr>
          <p:nvPr/>
        </p:nvSpPr>
        <p:spPr bwMode="auto">
          <a:xfrm>
            <a:off x="755650" y="3429000"/>
            <a:ext cx="78486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Especificidades </a:t>
            </a:r>
            <a:r>
              <a:rPr lang="pt-BR" dirty="0">
                <a:cs typeface="Arial" charset="0"/>
              </a:rPr>
              <a:t>(Entre outros itens...)</a:t>
            </a:r>
            <a:endParaRPr lang="pt-BR" sz="2800" dirty="0">
              <a:cs typeface="Arial" charset="0"/>
            </a:endParaRPr>
          </a:p>
          <a:p>
            <a:pPr algn="l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população: 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grupo populacional que será observado</a:t>
            </a:r>
          </a:p>
          <a:p>
            <a:pPr algn="l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intervenção: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o que será observado no contexto da revisão sistemática</a:t>
            </a:r>
          </a:p>
          <a:p>
            <a:pPr algn="just">
              <a:defRPr/>
            </a:pP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comparação:</a:t>
            </a:r>
            <a:r>
              <a:rPr lang="pt-BR" sz="24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o que será comparado no contexto da revisão sistemática (se aplicável)</a:t>
            </a:r>
          </a:p>
          <a:p>
            <a:pPr algn="just">
              <a:defRPr/>
            </a:pPr>
            <a:r>
              <a:rPr lang="pt-BR" sz="24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2400" dirty="0">
                <a:latin typeface="Tw Cen MT" charset="0"/>
                <a:ea typeface="MS Mincho" charset="0"/>
                <a:cs typeface="Arial" charset="0"/>
              </a:rPr>
              <a:t>resultados:</a:t>
            </a:r>
            <a:r>
              <a:rPr lang="pt-BR" sz="2000" dirty="0">
                <a:cs typeface="Arial" charset="0"/>
              </a:rPr>
              <a:t> </a:t>
            </a:r>
            <a:r>
              <a:rPr lang="pt-BR" sz="2400" b="0" dirty="0">
                <a:solidFill>
                  <a:srgbClr val="CC3300"/>
                </a:solidFill>
                <a:latin typeface="Tw Cen MT" charset="0"/>
                <a:ea typeface="MS Mincho" charset="0"/>
                <a:cs typeface="MS Mincho" charset="0"/>
              </a:rPr>
              <a:t>Técnicas e critérios de teste de software aplicados em software OA</a:t>
            </a:r>
          </a:p>
          <a:p>
            <a:pPr algn="just">
              <a:defRPr/>
            </a:pPr>
            <a:endParaRPr lang="pt-BR" sz="1600" b="0" dirty="0">
              <a:solidFill>
                <a:srgbClr val="CC3300"/>
              </a:solidFill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 flipH="1">
            <a:off x="1476375" y="33020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>
            <a:off x="1476375" y="32766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8334" name="Freeform 14"/>
          <p:cNvSpPr>
            <a:spLocks/>
          </p:cNvSpPr>
          <p:nvPr/>
        </p:nvSpPr>
        <p:spPr bwMode="auto">
          <a:xfrm>
            <a:off x="7812088" y="2911475"/>
            <a:ext cx="863600" cy="792163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32782" name="Group 15"/>
          <p:cNvGrpSpPr>
            <a:grpSpLocks/>
          </p:cNvGrpSpPr>
          <p:nvPr/>
        </p:nvGrpSpPr>
        <p:grpSpPr bwMode="auto">
          <a:xfrm>
            <a:off x="7597775" y="2865438"/>
            <a:ext cx="1150938" cy="865187"/>
            <a:chOff x="204" y="1979"/>
            <a:chExt cx="816" cy="680"/>
          </a:xfrm>
        </p:grpSpPr>
        <p:sp>
          <p:nvSpPr>
            <p:cNvPr id="32783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04" y="1979"/>
              <a:ext cx="81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7"/>
            <p:cNvSpPr>
              <a:spLocks/>
            </p:cNvSpPr>
            <p:nvPr/>
          </p:nvSpPr>
          <p:spPr bwMode="auto">
            <a:xfrm>
              <a:off x="723" y="2578"/>
              <a:ext cx="40" cy="23"/>
            </a:xfrm>
            <a:custGeom>
              <a:avLst/>
              <a:gdLst>
                <a:gd name="T0" fmla="*/ 0 w 109"/>
                <a:gd name="T1" fmla="*/ 12 h 70"/>
                <a:gd name="T2" fmla="*/ 35 w 109"/>
                <a:gd name="T3" fmla="*/ 23 h 70"/>
                <a:gd name="T4" fmla="*/ 40 w 109"/>
                <a:gd name="T5" fmla="*/ 11 h 70"/>
                <a:gd name="T6" fmla="*/ 5 w 109"/>
                <a:gd name="T7" fmla="*/ 0 h 70"/>
                <a:gd name="T8" fmla="*/ 0 w 109"/>
                <a:gd name="T9" fmla="*/ 1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" h="70">
                  <a:moveTo>
                    <a:pt x="0" y="38"/>
                  </a:moveTo>
                  <a:lnTo>
                    <a:pt x="96" y="70"/>
                  </a:lnTo>
                  <a:lnTo>
                    <a:pt x="109" y="32"/>
                  </a:lnTo>
                  <a:lnTo>
                    <a:pt x="13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8"/>
            <p:cNvSpPr>
              <a:spLocks/>
            </p:cNvSpPr>
            <p:nvPr/>
          </p:nvSpPr>
          <p:spPr bwMode="auto">
            <a:xfrm>
              <a:off x="440" y="2085"/>
              <a:ext cx="444" cy="492"/>
            </a:xfrm>
            <a:custGeom>
              <a:avLst/>
              <a:gdLst>
                <a:gd name="T0" fmla="*/ 444 w 1217"/>
                <a:gd name="T1" fmla="*/ 131 h 1486"/>
                <a:gd name="T2" fmla="*/ 444 w 1217"/>
                <a:gd name="T3" fmla="*/ 129 h 1486"/>
                <a:gd name="T4" fmla="*/ 443 w 1217"/>
                <a:gd name="T5" fmla="*/ 127 h 1486"/>
                <a:gd name="T6" fmla="*/ 441 w 1217"/>
                <a:gd name="T7" fmla="*/ 125 h 1486"/>
                <a:gd name="T8" fmla="*/ 439 w 1217"/>
                <a:gd name="T9" fmla="*/ 124 h 1486"/>
                <a:gd name="T10" fmla="*/ 437 w 1217"/>
                <a:gd name="T11" fmla="*/ 124 h 1486"/>
                <a:gd name="T12" fmla="*/ 434 w 1217"/>
                <a:gd name="T13" fmla="*/ 124 h 1486"/>
                <a:gd name="T14" fmla="*/ 432 w 1217"/>
                <a:gd name="T15" fmla="*/ 126 h 1486"/>
                <a:gd name="T16" fmla="*/ 431 w 1217"/>
                <a:gd name="T17" fmla="*/ 127 h 1486"/>
                <a:gd name="T18" fmla="*/ 394 w 1217"/>
                <a:gd name="T19" fmla="*/ 182 h 1486"/>
                <a:gd name="T20" fmla="*/ 393 w 1217"/>
                <a:gd name="T21" fmla="*/ 182 h 1486"/>
                <a:gd name="T22" fmla="*/ 390 w 1217"/>
                <a:gd name="T23" fmla="*/ 188 h 1486"/>
                <a:gd name="T24" fmla="*/ 371 w 1217"/>
                <a:gd name="T25" fmla="*/ 243 h 1486"/>
                <a:gd name="T26" fmla="*/ 314 w 1217"/>
                <a:gd name="T27" fmla="*/ 6 h 1486"/>
                <a:gd name="T28" fmla="*/ 312 w 1217"/>
                <a:gd name="T29" fmla="*/ 0 h 1486"/>
                <a:gd name="T30" fmla="*/ 305 w 1217"/>
                <a:gd name="T31" fmla="*/ 1 h 1486"/>
                <a:gd name="T32" fmla="*/ 7 w 1217"/>
                <a:gd name="T33" fmla="*/ 60 h 1486"/>
                <a:gd name="T34" fmla="*/ 0 w 1217"/>
                <a:gd name="T35" fmla="*/ 61 h 1486"/>
                <a:gd name="T36" fmla="*/ 1 w 1217"/>
                <a:gd name="T37" fmla="*/ 68 h 1486"/>
                <a:gd name="T38" fmla="*/ 97 w 1217"/>
                <a:gd name="T39" fmla="*/ 467 h 1486"/>
                <a:gd name="T40" fmla="*/ 98 w 1217"/>
                <a:gd name="T41" fmla="*/ 473 h 1486"/>
                <a:gd name="T42" fmla="*/ 105 w 1217"/>
                <a:gd name="T43" fmla="*/ 472 h 1486"/>
                <a:gd name="T44" fmla="*/ 302 w 1217"/>
                <a:gd name="T45" fmla="*/ 433 h 1486"/>
                <a:gd name="T46" fmla="*/ 288 w 1217"/>
                <a:gd name="T47" fmla="*/ 472 h 1486"/>
                <a:gd name="T48" fmla="*/ 285 w 1217"/>
                <a:gd name="T49" fmla="*/ 479 h 1486"/>
                <a:gd name="T50" fmla="*/ 293 w 1217"/>
                <a:gd name="T51" fmla="*/ 481 h 1486"/>
                <a:gd name="T52" fmla="*/ 324 w 1217"/>
                <a:gd name="T53" fmla="*/ 490 h 1486"/>
                <a:gd name="T54" fmla="*/ 331 w 1217"/>
                <a:gd name="T55" fmla="*/ 492 h 1486"/>
                <a:gd name="T56" fmla="*/ 333 w 1217"/>
                <a:gd name="T57" fmla="*/ 486 h 1486"/>
                <a:gd name="T58" fmla="*/ 356 w 1217"/>
                <a:gd name="T59" fmla="*/ 422 h 1486"/>
                <a:gd name="T60" fmla="*/ 404 w 1217"/>
                <a:gd name="T61" fmla="*/ 413 h 1486"/>
                <a:gd name="T62" fmla="*/ 411 w 1217"/>
                <a:gd name="T63" fmla="*/ 412 h 1486"/>
                <a:gd name="T64" fmla="*/ 409 w 1217"/>
                <a:gd name="T65" fmla="*/ 405 h 1486"/>
                <a:gd name="T66" fmla="*/ 392 w 1217"/>
                <a:gd name="T67" fmla="*/ 334 h 1486"/>
                <a:gd name="T68" fmla="*/ 388 w 1217"/>
                <a:gd name="T69" fmla="*/ 334 h 1486"/>
                <a:gd name="T70" fmla="*/ 436 w 1217"/>
                <a:gd name="T71" fmla="*/ 202 h 1486"/>
                <a:gd name="T72" fmla="*/ 439 w 1217"/>
                <a:gd name="T73" fmla="*/ 195 h 1486"/>
                <a:gd name="T74" fmla="*/ 437 w 1217"/>
                <a:gd name="T75" fmla="*/ 195 h 1486"/>
                <a:gd name="T76" fmla="*/ 444 w 1217"/>
                <a:gd name="T77" fmla="*/ 131 h 14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17" h="1486">
                  <a:moveTo>
                    <a:pt x="1217" y="396"/>
                  </a:moveTo>
                  <a:lnTo>
                    <a:pt x="1217" y="389"/>
                  </a:lnTo>
                  <a:lnTo>
                    <a:pt x="1214" y="383"/>
                  </a:lnTo>
                  <a:lnTo>
                    <a:pt x="1210" y="379"/>
                  </a:lnTo>
                  <a:lnTo>
                    <a:pt x="1204" y="375"/>
                  </a:lnTo>
                  <a:lnTo>
                    <a:pt x="1197" y="374"/>
                  </a:lnTo>
                  <a:lnTo>
                    <a:pt x="1190" y="376"/>
                  </a:lnTo>
                  <a:lnTo>
                    <a:pt x="1185" y="380"/>
                  </a:lnTo>
                  <a:lnTo>
                    <a:pt x="1180" y="384"/>
                  </a:lnTo>
                  <a:lnTo>
                    <a:pt x="1081" y="550"/>
                  </a:lnTo>
                  <a:lnTo>
                    <a:pt x="1077" y="549"/>
                  </a:lnTo>
                  <a:lnTo>
                    <a:pt x="1070" y="568"/>
                  </a:lnTo>
                  <a:lnTo>
                    <a:pt x="1016" y="735"/>
                  </a:lnTo>
                  <a:lnTo>
                    <a:pt x="861" y="19"/>
                  </a:lnTo>
                  <a:lnTo>
                    <a:pt x="856" y="0"/>
                  </a:lnTo>
                  <a:lnTo>
                    <a:pt x="836" y="3"/>
                  </a:lnTo>
                  <a:lnTo>
                    <a:pt x="19" y="182"/>
                  </a:lnTo>
                  <a:lnTo>
                    <a:pt x="0" y="185"/>
                  </a:lnTo>
                  <a:lnTo>
                    <a:pt x="3" y="205"/>
                  </a:lnTo>
                  <a:lnTo>
                    <a:pt x="265" y="1409"/>
                  </a:lnTo>
                  <a:lnTo>
                    <a:pt x="268" y="1429"/>
                  </a:lnTo>
                  <a:lnTo>
                    <a:pt x="288" y="1425"/>
                  </a:lnTo>
                  <a:lnTo>
                    <a:pt x="828" y="1308"/>
                  </a:lnTo>
                  <a:lnTo>
                    <a:pt x="789" y="1426"/>
                  </a:lnTo>
                  <a:lnTo>
                    <a:pt x="782" y="1446"/>
                  </a:lnTo>
                  <a:lnTo>
                    <a:pt x="802" y="1452"/>
                  </a:lnTo>
                  <a:lnTo>
                    <a:pt x="888" y="1480"/>
                  </a:lnTo>
                  <a:lnTo>
                    <a:pt x="908" y="1486"/>
                  </a:lnTo>
                  <a:lnTo>
                    <a:pt x="914" y="1468"/>
                  </a:lnTo>
                  <a:lnTo>
                    <a:pt x="977" y="1275"/>
                  </a:lnTo>
                  <a:lnTo>
                    <a:pt x="1106" y="1247"/>
                  </a:lnTo>
                  <a:lnTo>
                    <a:pt x="1126" y="1243"/>
                  </a:lnTo>
                  <a:lnTo>
                    <a:pt x="1122" y="1223"/>
                  </a:lnTo>
                  <a:lnTo>
                    <a:pt x="1075" y="1008"/>
                  </a:lnTo>
                  <a:lnTo>
                    <a:pt x="1063" y="1010"/>
                  </a:lnTo>
                  <a:lnTo>
                    <a:pt x="1196" y="609"/>
                  </a:lnTo>
                  <a:lnTo>
                    <a:pt x="1202" y="590"/>
                  </a:lnTo>
                  <a:lnTo>
                    <a:pt x="1198" y="588"/>
                  </a:lnTo>
                  <a:lnTo>
                    <a:pt x="1217" y="3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9"/>
            <p:cNvSpPr>
              <a:spLocks/>
            </p:cNvSpPr>
            <p:nvPr/>
          </p:nvSpPr>
          <p:spPr bwMode="auto">
            <a:xfrm>
              <a:off x="849" y="2245"/>
              <a:ext cx="18" cy="31"/>
            </a:xfrm>
            <a:custGeom>
              <a:avLst/>
              <a:gdLst>
                <a:gd name="T0" fmla="*/ 15 w 48"/>
                <a:gd name="T1" fmla="*/ 31 h 95"/>
                <a:gd name="T2" fmla="*/ 0 w 48"/>
                <a:gd name="T3" fmla="*/ 27 h 95"/>
                <a:gd name="T4" fmla="*/ 18 w 48"/>
                <a:gd name="T5" fmla="*/ 0 h 95"/>
                <a:gd name="T6" fmla="*/ 15 w 48"/>
                <a:gd name="T7" fmla="*/ 31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5">
                  <a:moveTo>
                    <a:pt x="39" y="95"/>
                  </a:moveTo>
                  <a:lnTo>
                    <a:pt x="0" y="82"/>
                  </a:lnTo>
                  <a:lnTo>
                    <a:pt x="48" y="0"/>
                  </a:lnTo>
                  <a:lnTo>
                    <a:pt x="39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20"/>
            <p:cNvSpPr>
              <a:spLocks/>
            </p:cNvSpPr>
            <p:nvPr/>
          </p:nvSpPr>
          <p:spPr bwMode="auto">
            <a:xfrm>
              <a:off x="458" y="2101"/>
              <a:ext cx="344" cy="442"/>
            </a:xfrm>
            <a:custGeom>
              <a:avLst/>
              <a:gdLst>
                <a:gd name="T0" fmla="*/ 92 w 944"/>
                <a:gd name="T1" fmla="*/ 442 h 1334"/>
                <a:gd name="T2" fmla="*/ 0 w 944"/>
                <a:gd name="T3" fmla="*/ 56 h 1334"/>
                <a:gd name="T4" fmla="*/ 284 w 944"/>
                <a:gd name="T5" fmla="*/ 0 h 1334"/>
                <a:gd name="T6" fmla="*/ 344 w 944"/>
                <a:gd name="T7" fmla="*/ 253 h 1334"/>
                <a:gd name="T8" fmla="*/ 290 w 944"/>
                <a:gd name="T9" fmla="*/ 403 h 1334"/>
                <a:gd name="T10" fmla="*/ 92 w 944"/>
                <a:gd name="T11" fmla="*/ 442 h 13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4" h="1334">
                  <a:moveTo>
                    <a:pt x="252" y="1334"/>
                  </a:moveTo>
                  <a:lnTo>
                    <a:pt x="0" y="169"/>
                  </a:lnTo>
                  <a:lnTo>
                    <a:pt x="778" y="0"/>
                  </a:lnTo>
                  <a:lnTo>
                    <a:pt x="944" y="763"/>
                  </a:lnTo>
                  <a:lnTo>
                    <a:pt x="795" y="1216"/>
                  </a:lnTo>
                  <a:lnTo>
                    <a:pt x="252" y="13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21"/>
            <p:cNvSpPr>
              <a:spLocks/>
            </p:cNvSpPr>
            <p:nvPr/>
          </p:nvSpPr>
          <p:spPr bwMode="auto">
            <a:xfrm>
              <a:off x="744" y="2284"/>
              <a:ext cx="116" cy="276"/>
            </a:xfrm>
            <a:custGeom>
              <a:avLst/>
              <a:gdLst>
                <a:gd name="T0" fmla="*/ 18 w 318"/>
                <a:gd name="T1" fmla="*/ 276 h 836"/>
                <a:gd name="T2" fmla="*/ 0 w 318"/>
                <a:gd name="T3" fmla="*/ 271 h 836"/>
                <a:gd name="T4" fmla="*/ 98 w 318"/>
                <a:gd name="T5" fmla="*/ 0 h 836"/>
                <a:gd name="T6" fmla="*/ 116 w 318"/>
                <a:gd name="T7" fmla="*/ 5 h 836"/>
                <a:gd name="T8" fmla="*/ 18 w 318"/>
                <a:gd name="T9" fmla="*/ 276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836">
                  <a:moveTo>
                    <a:pt x="48" y="836"/>
                  </a:moveTo>
                  <a:lnTo>
                    <a:pt x="0" y="821"/>
                  </a:lnTo>
                  <a:lnTo>
                    <a:pt x="270" y="0"/>
                  </a:lnTo>
                  <a:lnTo>
                    <a:pt x="318" y="16"/>
                  </a:lnTo>
                  <a:lnTo>
                    <a:pt x="48" y="8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2"/>
            <p:cNvSpPr>
              <a:spLocks/>
            </p:cNvSpPr>
            <p:nvPr/>
          </p:nvSpPr>
          <p:spPr bwMode="auto">
            <a:xfrm>
              <a:off x="803" y="2437"/>
              <a:ext cx="31" cy="55"/>
            </a:xfrm>
            <a:custGeom>
              <a:avLst/>
              <a:gdLst>
                <a:gd name="T0" fmla="*/ 31 w 86"/>
                <a:gd name="T1" fmla="*/ 49 h 167"/>
                <a:gd name="T2" fmla="*/ 0 w 86"/>
                <a:gd name="T3" fmla="*/ 55 h 167"/>
                <a:gd name="T4" fmla="*/ 19 w 86"/>
                <a:gd name="T5" fmla="*/ 0 h 167"/>
                <a:gd name="T6" fmla="*/ 31 w 86"/>
                <a:gd name="T7" fmla="*/ 49 h 1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67">
                  <a:moveTo>
                    <a:pt x="86" y="149"/>
                  </a:moveTo>
                  <a:lnTo>
                    <a:pt x="0" y="167"/>
                  </a:lnTo>
                  <a:lnTo>
                    <a:pt x="54" y="0"/>
                  </a:lnTo>
                  <a:lnTo>
                    <a:pt x="86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23"/>
            <p:cNvSpPr>
              <a:spLocks/>
            </p:cNvSpPr>
            <p:nvPr/>
          </p:nvSpPr>
          <p:spPr bwMode="auto">
            <a:xfrm>
              <a:off x="530" y="2255"/>
              <a:ext cx="202" cy="52"/>
            </a:xfrm>
            <a:custGeom>
              <a:avLst/>
              <a:gdLst>
                <a:gd name="T0" fmla="*/ 199 w 555"/>
                <a:gd name="T1" fmla="*/ 0 h 157"/>
                <a:gd name="T2" fmla="*/ 0 w 555"/>
                <a:gd name="T3" fmla="*/ 39 h 157"/>
                <a:gd name="T4" fmla="*/ 3 w 555"/>
                <a:gd name="T5" fmla="*/ 52 h 157"/>
                <a:gd name="T6" fmla="*/ 202 w 555"/>
                <a:gd name="T7" fmla="*/ 13 h 157"/>
                <a:gd name="T8" fmla="*/ 199 w 555"/>
                <a:gd name="T9" fmla="*/ 0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157">
                  <a:moveTo>
                    <a:pt x="547" y="0"/>
                  </a:moveTo>
                  <a:lnTo>
                    <a:pt x="0" y="118"/>
                  </a:lnTo>
                  <a:lnTo>
                    <a:pt x="9" y="157"/>
                  </a:lnTo>
                  <a:lnTo>
                    <a:pt x="555" y="4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24"/>
            <p:cNvSpPr>
              <a:spLocks/>
            </p:cNvSpPr>
            <p:nvPr/>
          </p:nvSpPr>
          <p:spPr bwMode="auto">
            <a:xfrm>
              <a:off x="539" y="2316"/>
              <a:ext cx="91" cy="30"/>
            </a:xfrm>
            <a:custGeom>
              <a:avLst/>
              <a:gdLst>
                <a:gd name="T0" fmla="*/ 0 w 246"/>
                <a:gd name="T1" fmla="*/ 17 h 91"/>
                <a:gd name="T2" fmla="*/ 3 w 246"/>
                <a:gd name="T3" fmla="*/ 30 h 91"/>
                <a:gd name="T4" fmla="*/ 91 w 246"/>
                <a:gd name="T5" fmla="*/ 13 h 91"/>
                <a:gd name="T6" fmla="*/ 88 w 246"/>
                <a:gd name="T7" fmla="*/ 0 h 91"/>
                <a:gd name="T8" fmla="*/ 0 w 246"/>
                <a:gd name="T9" fmla="*/ 17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6" h="91">
                  <a:moveTo>
                    <a:pt x="0" y="52"/>
                  </a:moveTo>
                  <a:lnTo>
                    <a:pt x="9" y="91"/>
                  </a:lnTo>
                  <a:lnTo>
                    <a:pt x="246" y="39"/>
                  </a:lnTo>
                  <a:lnTo>
                    <a:pt x="2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5"/>
            <p:cNvSpPr>
              <a:spLocks/>
            </p:cNvSpPr>
            <p:nvPr/>
          </p:nvSpPr>
          <p:spPr bwMode="auto">
            <a:xfrm>
              <a:off x="564" y="2140"/>
              <a:ext cx="94" cy="31"/>
            </a:xfrm>
            <a:custGeom>
              <a:avLst/>
              <a:gdLst>
                <a:gd name="T0" fmla="*/ 94 w 255"/>
                <a:gd name="T1" fmla="*/ 13 h 93"/>
                <a:gd name="T2" fmla="*/ 91 w 255"/>
                <a:gd name="T3" fmla="*/ 0 h 93"/>
                <a:gd name="T4" fmla="*/ 0 w 255"/>
                <a:gd name="T5" fmla="*/ 18 h 93"/>
                <a:gd name="T6" fmla="*/ 3 w 255"/>
                <a:gd name="T7" fmla="*/ 31 h 93"/>
                <a:gd name="T8" fmla="*/ 94 w 255"/>
                <a:gd name="T9" fmla="*/ 1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" h="93">
                  <a:moveTo>
                    <a:pt x="255" y="39"/>
                  </a:moveTo>
                  <a:lnTo>
                    <a:pt x="247" y="0"/>
                  </a:lnTo>
                  <a:lnTo>
                    <a:pt x="0" y="54"/>
                  </a:lnTo>
                  <a:lnTo>
                    <a:pt x="8" y="93"/>
                  </a:lnTo>
                  <a:lnTo>
                    <a:pt x="2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6"/>
            <p:cNvSpPr>
              <a:spLocks/>
            </p:cNvSpPr>
            <p:nvPr/>
          </p:nvSpPr>
          <p:spPr bwMode="auto">
            <a:xfrm>
              <a:off x="574" y="2178"/>
              <a:ext cx="94" cy="31"/>
            </a:xfrm>
            <a:custGeom>
              <a:avLst/>
              <a:gdLst>
                <a:gd name="T0" fmla="*/ 3 w 256"/>
                <a:gd name="T1" fmla="*/ 31 h 93"/>
                <a:gd name="T2" fmla="*/ 94 w 256"/>
                <a:gd name="T3" fmla="*/ 13 h 93"/>
                <a:gd name="T4" fmla="*/ 91 w 256"/>
                <a:gd name="T5" fmla="*/ 0 h 93"/>
                <a:gd name="T6" fmla="*/ 0 w 256"/>
                <a:gd name="T7" fmla="*/ 18 h 93"/>
                <a:gd name="T8" fmla="*/ 3 w 256"/>
                <a:gd name="T9" fmla="*/ 31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6" h="93">
                  <a:moveTo>
                    <a:pt x="9" y="93"/>
                  </a:moveTo>
                  <a:lnTo>
                    <a:pt x="256" y="39"/>
                  </a:lnTo>
                  <a:lnTo>
                    <a:pt x="248" y="0"/>
                  </a:lnTo>
                  <a:lnTo>
                    <a:pt x="0" y="54"/>
                  </a:lnTo>
                  <a:lnTo>
                    <a:pt x="9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846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846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31847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318472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7139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7139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57139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71400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71401" name="AutoShape 9"/>
          <p:cNvSpPr>
            <a:spLocks noChangeArrowheads="1"/>
          </p:cNvSpPr>
          <p:nvPr/>
        </p:nvSpPr>
        <p:spPr bwMode="auto">
          <a:xfrm>
            <a:off x="395288" y="3500438"/>
            <a:ext cx="8353425" cy="2952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589338"/>
            <a:ext cx="4679950" cy="703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Características para avaliar o local onde os estudos primários serão buscados</a:t>
            </a:r>
          </a:p>
        </p:txBody>
      </p:sp>
      <p:sp>
        <p:nvSpPr>
          <p:cNvPr id="571403" name="Rectangle 11"/>
          <p:cNvSpPr>
            <a:spLocks noChangeArrowheads="1"/>
          </p:cNvSpPr>
          <p:nvPr/>
        </p:nvSpPr>
        <p:spPr bwMode="auto">
          <a:xfrm>
            <a:off x="755650" y="3932238"/>
            <a:ext cx="7848600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2800">
                <a:cs typeface="Arial" charset="0"/>
              </a:rPr>
              <a:t>Sugestão de Critérios </a:t>
            </a:r>
          </a:p>
          <a:p>
            <a:pPr algn="just">
              <a:defRPr/>
            </a:pPr>
            <a:endParaRPr lang="pt-BR" b="0"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Cobertura: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Avaliar o número de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proceedings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 conferências,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journals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livros indexados e o tipo de áreas abrangidas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MS Mincho" charset="0"/>
              </a:rPr>
              <a:t>Atualização de conteúdo: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as publicações indexadas na base de dados devem ser atualizadas regularmente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71404" name="Line 12"/>
          <p:cNvSpPr>
            <a:spLocks noChangeShapeType="1"/>
          </p:cNvSpPr>
          <p:nvPr/>
        </p:nvSpPr>
        <p:spPr bwMode="auto">
          <a:xfrm flipH="1">
            <a:off x="1476375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1406" name="Text Box 14"/>
          <p:cNvSpPr txBox="1">
            <a:spLocks noChangeArrowheads="1"/>
          </p:cNvSpPr>
          <p:nvPr/>
        </p:nvSpPr>
        <p:spPr bwMode="auto">
          <a:xfrm>
            <a:off x="7175500" y="6524625"/>
            <a:ext cx="196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Fonte: Dieste et al., 2009</a:t>
            </a:r>
          </a:p>
        </p:txBody>
      </p:sp>
      <p:sp>
        <p:nvSpPr>
          <p:cNvPr id="34829" name="Rectangle 100"/>
          <p:cNvSpPr>
            <a:spLocks noChangeArrowheads="1"/>
          </p:cNvSpPr>
          <p:nvPr/>
        </p:nvSpPr>
        <p:spPr bwMode="auto">
          <a:xfrm>
            <a:off x="1477963" y="3359150"/>
            <a:ext cx="53975" cy="1031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Freeform 101"/>
          <p:cNvSpPr>
            <a:spLocks/>
          </p:cNvSpPr>
          <p:nvPr/>
        </p:nvSpPr>
        <p:spPr bwMode="auto">
          <a:xfrm>
            <a:off x="1187450" y="3594100"/>
            <a:ext cx="557213" cy="392113"/>
          </a:xfrm>
          <a:custGeom>
            <a:avLst/>
            <a:gdLst>
              <a:gd name="T0" fmla="*/ 192362 w 701"/>
              <a:gd name="T1" fmla="*/ 136525 h 494"/>
              <a:gd name="T2" fmla="*/ 193951 w 701"/>
              <a:gd name="T3" fmla="*/ 0 h 494"/>
              <a:gd name="T4" fmla="*/ 0 w 701"/>
              <a:gd name="T5" fmla="*/ 192881 h 494"/>
              <a:gd name="T6" fmla="*/ 189977 w 701"/>
              <a:gd name="T7" fmla="*/ 392113 h 494"/>
              <a:gd name="T8" fmla="*/ 191567 w 701"/>
              <a:gd name="T9" fmla="*/ 271463 h 494"/>
              <a:gd name="T10" fmla="*/ 557213 w 701"/>
              <a:gd name="T11" fmla="*/ 271463 h 494"/>
              <a:gd name="T12" fmla="*/ 557213 w 701"/>
              <a:gd name="T13" fmla="*/ 136525 h 494"/>
              <a:gd name="T14" fmla="*/ 192362 w 701"/>
              <a:gd name="T15" fmla="*/ 136525 h 4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1" h="494">
                <a:moveTo>
                  <a:pt x="242" y="172"/>
                </a:moveTo>
                <a:lnTo>
                  <a:pt x="244" y="0"/>
                </a:lnTo>
                <a:lnTo>
                  <a:pt x="0" y="243"/>
                </a:lnTo>
                <a:lnTo>
                  <a:pt x="239" y="494"/>
                </a:lnTo>
                <a:lnTo>
                  <a:pt x="241" y="342"/>
                </a:lnTo>
                <a:lnTo>
                  <a:pt x="701" y="342"/>
                </a:lnTo>
                <a:lnTo>
                  <a:pt x="701" y="172"/>
                </a:lnTo>
                <a:lnTo>
                  <a:pt x="242" y="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Freeform 102"/>
          <p:cNvSpPr>
            <a:spLocks/>
          </p:cNvSpPr>
          <p:nvPr/>
        </p:nvSpPr>
        <p:spPr bwMode="auto">
          <a:xfrm>
            <a:off x="1233488" y="3670300"/>
            <a:ext cx="481012" cy="238125"/>
          </a:xfrm>
          <a:custGeom>
            <a:avLst/>
            <a:gdLst>
              <a:gd name="T0" fmla="*/ 115094 w 606"/>
              <a:gd name="T1" fmla="*/ 238125 h 299"/>
              <a:gd name="T2" fmla="*/ 0 w 606"/>
              <a:gd name="T3" fmla="*/ 117071 h 299"/>
              <a:gd name="T4" fmla="*/ 117475 w 606"/>
              <a:gd name="T5" fmla="*/ 0 h 299"/>
              <a:gd name="T6" fmla="*/ 116681 w 606"/>
              <a:gd name="T7" fmla="*/ 91587 h 299"/>
              <a:gd name="T8" fmla="*/ 481012 w 606"/>
              <a:gd name="T9" fmla="*/ 91587 h 299"/>
              <a:gd name="T10" fmla="*/ 481012 w 606"/>
              <a:gd name="T11" fmla="*/ 164059 h 299"/>
              <a:gd name="T12" fmla="*/ 115094 w 606"/>
              <a:gd name="T13" fmla="*/ 164059 h 299"/>
              <a:gd name="T14" fmla="*/ 115094 w 606"/>
              <a:gd name="T15" fmla="*/ 238125 h 2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6" h="299">
                <a:moveTo>
                  <a:pt x="145" y="299"/>
                </a:moveTo>
                <a:lnTo>
                  <a:pt x="0" y="147"/>
                </a:lnTo>
                <a:lnTo>
                  <a:pt x="148" y="0"/>
                </a:lnTo>
                <a:lnTo>
                  <a:pt x="147" y="115"/>
                </a:lnTo>
                <a:lnTo>
                  <a:pt x="606" y="115"/>
                </a:lnTo>
                <a:lnTo>
                  <a:pt x="606" y="206"/>
                </a:lnTo>
                <a:lnTo>
                  <a:pt x="145" y="206"/>
                </a:lnTo>
                <a:lnTo>
                  <a:pt x="145" y="2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Freeform 103"/>
          <p:cNvSpPr>
            <a:spLocks/>
          </p:cNvSpPr>
          <p:nvPr/>
        </p:nvSpPr>
        <p:spPr bwMode="auto">
          <a:xfrm>
            <a:off x="1349375" y="3298825"/>
            <a:ext cx="557213" cy="393700"/>
          </a:xfrm>
          <a:custGeom>
            <a:avLst/>
            <a:gdLst>
              <a:gd name="T0" fmla="*/ 364056 w 701"/>
              <a:gd name="T1" fmla="*/ 0 h 496"/>
              <a:gd name="T2" fmla="*/ 364851 w 701"/>
              <a:gd name="T3" fmla="*/ 136525 h 496"/>
              <a:gd name="T4" fmla="*/ 0 w 701"/>
              <a:gd name="T5" fmla="*/ 136525 h 496"/>
              <a:gd name="T6" fmla="*/ 0 w 701"/>
              <a:gd name="T7" fmla="*/ 271463 h 496"/>
              <a:gd name="T8" fmla="*/ 365646 w 701"/>
              <a:gd name="T9" fmla="*/ 271463 h 496"/>
              <a:gd name="T10" fmla="*/ 366441 w 701"/>
              <a:gd name="T11" fmla="*/ 393700 h 496"/>
              <a:gd name="T12" fmla="*/ 557213 w 701"/>
              <a:gd name="T13" fmla="*/ 192881 h 496"/>
              <a:gd name="T14" fmla="*/ 364056 w 701"/>
              <a:gd name="T15" fmla="*/ 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01" h="496">
                <a:moveTo>
                  <a:pt x="458" y="0"/>
                </a:moveTo>
                <a:lnTo>
                  <a:pt x="459" y="172"/>
                </a:lnTo>
                <a:lnTo>
                  <a:pt x="0" y="172"/>
                </a:lnTo>
                <a:lnTo>
                  <a:pt x="0" y="342"/>
                </a:lnTo>
                <a:lnTo>
                  <a:pt x="460" y="342"/>
                </a:lnTo>
                <a:lnTo>
                  <a:pt x="461" y="496"/>
                </a:lnTo>
                <a:lnTo>
                  <a:pt x="701" y="243"/>
                </a:lnTo>
                <a:lnTo>
                  <a:pt x="4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04"/>
          <p:cNvSpPr>
            <a:spLocks/>
          </p:cNvSpPr>
          <p:nvPr/>
        </p:nvSpPr>
        <p:spPr bwMode="auto">
          <a:xfrm>
            <a:off x="1381125" y="3376613"/>
            <a:ext cx="481013" cy="236537"/>
          </a:xfrm>
          <a:custGeom>
            <a:avLst/>
            <a:gdLst>
              <a:gd name="T0" fmla="*/ 364524 w 607"/>
              <a:gd name="T1" fmla="*/ 162422 h 300"/>
              <a:gd name="T2" fmla="*/ 0 w 607"/>
              <a:gd name="T3" fmla="*/ 162422 h 300"/>
              <a:gd name="T4" fmla="*/ 0 w 607"/>
              <a:gd name="T5" fmla="*/ 89884 h 300"/>
              <a:gd name="T6" fmla="*/ 364524 w 607"/>
              <a:gd name="T7" fmla="*/ 89884 h 300"/>
              <a:gd name="T8" fmla="*/ 363731 w 607"/>
              <a:gd name="T9" fmla="*/ 0 h 300"/>
              <a:gd name="T10" fmla="*/ 481013 w 607"/>
              <a:gd name="T11" fmla="*/ 115903 h 300"/>
              <a:gd name="T12" fmla="*/ 366109 w 607"/>
              <a:gd name="T13" fmla="*/ 236537 h 300"/>
              <a:gd name="T14" fmla="*/ 364524 w 607"/>
              <a:gd name="T15" fmla="*/ 162422 h 3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7" h="300">
                <a:moveTo>
                  <a:pt x="460" y="206"/>
                </a:moveTo>
                <a:lnTo>
                  <a:pt x="0" y="206"/>
                </a:lnTo>
                <a:lnTo>
                  <a:pt x="0" y="114"/>
                </a:lnTo>
                <a:lnTo>
                  <a:pt x="460" y="114"/>
                </a:lnTo>
                <a:lnTo>
                  <a:pt x="459" y="0"/>
                </a:lnTo>
                <a:lnTo>
                  <a:pt x="607" y="147"/>
                </a:lnTo>
                <a:lnTo>
                  <a:pt x="462" y="300"/>
                </a:lnTo>
                <a:lnTo>
                  <a:pt x="460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6934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934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56935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69352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69353" name="AutoShape 9"/>
          <p:cNvSpPr>
            <a:spLocks noChangeArrowheads="1"/>
          </p:cNvSpPr>
          <p:nvPr/>
        </p:nvSpPr>
        <p:spPr bwMode="auto">
          <a:xfrm>
            <a:off x="395288" y="3500438"/>
            <a:ext cx="8353425" cy="2952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589338"/>
            <a:ext cx="4679950" cy="703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Características para avaliar o local onde os estudos primários serão buscados</a:t>
            </a:r>
          </a:p>
        </p:txBody>
      </p:sp>
      <p:sp>
        <p:nvSpPr>
          <p:cNvPr id="569355" name="Rectangle 11"/>
          <p:cNvSpPr>
            <a:spLocks noChangeArrowheads="1"/>
          </p:cNvSpPr>
          <p:nvPr/>
        </p:nvSpPr>
        <p:spPr bwMode="auto">
          <a:xfrm>
            <a:off x="755650" y="3932238"/>
            <a:ext cx="78486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2800">
                <a:cs typeface="Arial" charset="0"/>
              </a:rPr>
              <a:t>Sugestão de Critérios </a:t>
            </a:r>
          </a:p>
          <a:p>
            <a:pPr algn="just">
              <a:defRPr/>
            </a:pPr>
            <a:endParaRPr lang="pt-BR" b="0"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Disponibilidade: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O texto completo deve estar disponível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MS Mincho" charset="0"/>
              </a:rPr>
              <a:t>Versatilidade para exportação dos resultados: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Grande volume de resultados retornados pelas bases, é importante que os mesmos sejam exportados de forma automatizada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69356" name="Line 12"/>
          <p:cNvSpPr>
            <a:spLocks noChangeShapeType="1"/>
          </p:cNvSpPr>
          <p:nvPr/>
        </p:nvSpPr>
        <p:spPr bwMode="auto">
          <a:xfrm flipH="1">
            <a:off x="1476375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69358" name="Text Box 14"/>
          <p:cNvSpPr txBox="1">
            <a:spLocks noChangeArrowheads="1"/>
          </p:cNvSpPr>
          <p:nvPr/>
        </p:nvSpPr>
        <p:spPr bwMode="auto">
          <a:xfrm>
            <a:off x="7175500" y="6524625"/>
            <a:ext cx="1962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Fonte: Dieste et al., 2009</a:t>
            </a:r>
          </a:p>
        </p:txBody>
      </p:sp>
      <p:grpSp>
        <p:nvGrpSpPr>
          <p:cNvPr id="35853" name="Group 15"/>
          <p:cNvGrpSpPr>
            <a:grpSpLocks/>
          </p:cNvGrpSpPr>
          <p:nvPr/>
        </p:nvGrpSpPr>
        <p:grpSpPr bwMode="auto">
          <a:xfrm>
            <a:off x="1187450" y="3298825"/>
            <a:ext cx="719138" cy="1092200"/>
            <a:chOff x="-1114" y="1314"/>
            <a:chExt cx="453" cy="688"/>
          </a:xfrm>
        </p:grpSpPr>
        <p:sp>
          <p:nvSpPr>
            <p:cNvPr id="35854" name="Rectangle 16"/>
            <p:cNvSpPr>
              <a:spLocks noChangeArrowheads="1"/>
            </p:cNvSpPr>
            <p:nvPr/>
          </p:nvSpPr>
          <p:spPr bwMode="auto">
            <a:xfrm>
              <a:off x="-931" y="1352"/>
              <a:ext cx="34" cy="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7"/>
            <p:cNvSpPr>
              <a:spLocks/>
            </p:cNvSpPr>
            <p:nvPr/>
          </p:nvSpPr>
          <p:spPr bwMode="auto">
            <a:xfrm>
              <a:off x="-1114" y="1500"/>
              <a:ext cx="351" cy="247"/>
            </a:xfrm>
            <a:custGeom>
              <a:avLst/>
              <a:gdLst>
                <a:gd name="T0" fmla="*/ 121 w 701"/>
                <a:gd name="T1" fmla="*/ 86 h 494"/>
                <a:gd name="T2" fmla="*/ 122 w 701"/>
                <a:gd name="T3" fmla="*/ 0 h 494"/>
                <a:gd name="T4" fmla="*/ 0 w 701"/>
                <a:gd name="T5" fmla="*/ 122 h 494"/>
                <a:gd name="T6" fmla="*/ 120 w 701"/>
                <a:gd name="T7" fmla="*/ 247 h 494"/>
                <a:gd name="T8" fmla="*/ 121 w 701"/>
                <a:gd name="T9" fmla="*/ 171 h 494"/>
                <a:gd name="T10" fmla="*/ 351 w 701"/>
                <a:gd name="T11" fmla="*/ 171 h 494"/>
                <a:gd name="T12" fmla="*/ 351 w 701"/>
                <a:gd name="T13" fmla="*/ 86 h 494"/>
                <a:gd name="T14" fmla="*/ 121 w 701"/>
                <a:gd name="T15" fmla="*/ 86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4">
                  <a:moveTo>
                    <a:pt x="242" y="172"/>
                  </a:moveTo>
                  <a:lnTo>
                    <a:pt x="244" y="0"/>
                  </a:lnTo>
                  <a:lnTo>
                    <a:pt x="0" y="243"/>
                  </a:lnTo>
                  <a:lnTo>
                    <a:pt x="239" y="494"/>
                  </a:lnTo>
                  <a:lnTo>
                    <a:pt x="241" y="342"/>
                  </a:lnTo>
                  <a:lnTo>
                    <a:pt x="701" y="342"/>
                  </a:lnTo>
                  <a:lnTo>
                    <a:pt x="701" y="172"/>
                  </a:lnTo>
                  <a:lnTo>
                    <a:pt x="242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8"/>
            <p:cNvSpPr>
              <a:spLocks/>
            </p:cNvSpPr>
            <p:nvPr/>
          </p:nvSpPr>
          <p:spPr bwMode="auto">
            <a:xfrm>
              <a:off x="-1085" y="1548"/>
              <a:ext cx="303" cy="150"/>
            </a:xfrm>
            <a:custGeom>
              <a:avLst/>
              <a:gdLst>
                <a:gd name="T0" fmla="*/ 73 w 606"/>
                <a:gd name="T1" fmla="*/ 150 h 299"/>
                <a:gd name="T2" fmla="*/ 0 w 606"/>
                <a:gd name="T3" fmla="*/ 74 h 299"/>
                <a:gd name="T4" fmla="*/ 74 w 606"/>
                <a:gd name="T5" fmla="*/ 0 h 299"/>
                <a:gd name="T6" fmla="*/ 74 w 606"/>
                <a:gd name="T7" fmla="*/ 58 h 299"/>
                <a:gd name="T8" fmla="*/ 303 w 606"/>
                <a:gd name="T9" fmla="*/ 58 h 299"/>
                <a:gd name="T10" fmla="*/ 303 w 606"/>
                <a:gd name="T11" fmla="*/ 103 h 299"/>
                <a:gd name="T12" fmla="*/ 73 w 606"/>
                <a:gd name="T13" fmla="*/ 103 h 299"/>
                <a:gd name="T14" fmla="*/ 73 w 606"/>
                <a:gd name="T15" fmla="*/ 150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6" h="299">
                  <a:moveTo>
                    <a:pt x="145" y="299"/>
                  </a:moveTo>
                  <a:lnTo>
                    <a:pt x="0" y="147"/>
                  </a:lnTo>
                  <a:lnTo>
                    <a:pt x="148" y="0"/>
                  </a:lnTo>
                  <a:lnTo>
                    <a:pt x="147" y="115"/>
                  </a:lnTo>
                  <a:lnTo>
                    <a:pt x="606" y="115"/>
                  </a:lnTo>
                  <a:lnTo>
                    <a:pt x="606" y="206"/>
                  </a:lnTo>
                  <a:lnTo>
                    <a:pt x="145" y="206"/>
                  </a:lnTo>
                  <a:lnTo>
                    <a:pt x="145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19"/>
            <p:cNvSpPr>
              <a:spLocks/>
            </p:cNvSpPr>
            <p:nvPr/>
          </p:nvSpPr>
          <p:spPr bwMode="auto">
            <a:xfrm>
              <a:off x="-1012" y="1314"/>
              <a:ext cx="351" cy="248"/>
            </a:xfrm>
            <a:custGeom>
              <a:avLst/>
              <a:gdLst>
                <a:gd name="T0" fmla="*/ 229 w 701"/>
                <a:gd name="T1" fmla="*/ 0 h 496"/>
                <a:gd name="T2" fmla="*/ 230 w 701"/>
                <a:gd name="T3" fmla="*/ 86 h 496"/>
                <a:gd name="T4" fmla="*/ 0 w 701"/>
                <a:gd name="T5" fmla="*/ 86 h 496"/>
                <a:gd name="T6" fmla="*/ 0 w 701"/>
                <a:gd name="T7" fmla="*/ 171 h 496"/>
                <a:gd name="T8" fmla="*/ 230 w 701"/>
                <a:gd name="T9" fmla="*/ 171 h 496"/>
                <a:gd name="T10" fmla="*/ 231 w 701"/>
                <a:gd name="T11" fmla="*/ 248 h 496"/>
                <a:gd name="T12" fmla="*/ 351 w 701"/>
                <a:gd name="T13" fmla="*/ 122 h 496"/>
                <a:gd name="T14" fmla="*/ 229 w 701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6">
                  <a:moveTo>
                    <a:pt x="458" y="0"/>
                  </a:moveTo>
                  <a:lnTo>
                    <a:pt x="459" y="172"/>
                  </a:lnTo>
                  <a:lnTo>
                    <a:pt x="0" y="172"/>
                  </a:lnTo>
                  <a:lnTo>
                    <a:pt x="0" y="342"/>
                  </a:lnTo>
                  <a:lnTo>
                    <a:pt x="460" y="342"/>
                  </a:lnTo>
                  <a:lnTo>
                    <a:pt x="461" y="496"/>
                  </a:lnTo>
                  <a:lnTo>
                    <a:pt x="701" y="24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20"/>
            <p:cNvSpPr>
              <a:spLocks/>
            </p:cNvSpPr>
            <p:nvPr/>
          </p:nvSpPr>
          <p:spPr bwMode="auto">
            <a:xfrm>
              <a:off x="-992" y="1363"/>
              <a:ext cx="303" cy="149"/>
            </a:xfrm>
            <a:custGeom>
              <a:avLst/>
              <a:gdLst>
                <a:gd name="T0" fmla="*/ 230 w 607"/>
                <a:gd name="T1" fmla="*/ 102 h 300"/>
                <a:gd name="T2" fmla="*/ 0 w 607"/>
                <a:gd name="T3" fmla="*/ 102 h 300"/>
                <a:gd name="T4" fmla="*/ 0 w 607"/>
                <a:gd name="T5" fmla="*/ 57 h 300"/>
                <a:gd name="T6" fmla="*/ 230 w 607"/>
                <a:gd name="T7" fmla="*/ 57 h 300"/>
                <a:gd name="T8" fmla="*/ 229 w 607"/>
                <a:gd name="T9" fmla="*/ 0 h 300"/>
                <a:gd name="T10" fmla="*/ 303 w 607"/>
                <a:gd name="T11" fmla="*/ 73 h 300"/>
                <a:gd name="T12" fmla="*/ 231 w 607"/>
                <a:gd name="T13" fmla="*/ 149 h 300"/>
                <a:gd name="T14" fmla="*/ 230 w 607"/>
                <a:gd name="T15" fmla="*/ 102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7" h="300">
                  <a:moveTo>
                    <a:pt x="460" y="206"/>
                  </a:moveTo>
                  <a:lnTo>
                    <a:pt x="0" y="206"/>
                  </a:lnTo>
                  <a:lnTo>
                    <a:pt x="0" y="114"/>
                  </a:lnTo>
                  <a:lnTo>
                    <a:pt x="460" y="114"/>
                  </a:lnTo>
                  <a:lnTo>
                    <a:pt x="459" y="0"/>
                  </a:lnTo>
                  <a:lnTo>
                    <a:pt x="607" y="147"/>
                  </a:lnTo>
                  <a:lnTo>
                    <a:pt x="462" y="300"/>
                  </a:lnTo>
                  <a:lnTo>
                    <a:pt x="46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395288" y="1052513"/>
            <a:ext cx="8208962" cy="5256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7529512" cy="509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3600">
                <a:cs typeface="Arial" charset="0"/>
              </a:rPr>
              <a:t>Revisão Sistemática</a:t>
            </a:r>
          </a:p>
          <a:p>
            <a:pPr algn="l">
              <a:buClr>
                <a:schemeClr val="tx2"/>
              </a:buClr>
              <a:buFontTx/>
              <a:buChar char="o"/>
              <a:defRPr/>
            </a:pPr>
            <a:endParaRPr lang="pt-BR" sz="3600">
              <a:cs typeface="Arial" charset="0"/>
            </a:endParaRP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Conceitos Básicos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endParaRPr lang="pt-BR" sz="2800" b="0">
              <a:cs typeface="Arial" charset="0"/>
            </a:endParaRPr>
          </a:p>
          <a:p>
            <a:pPr lvl="1" algn="l">
              <a:buClr>
                <a:srgbClr val="DDDDDD"/>
              </a:buClr>
              <a:buFontTx/>
              <a:buChar char="o"/>
              <a:defRPr/>
            </a:pPr>
            <a:r>
              <a:rPr lang="pt-BR" sz="2800" b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 b="0">
                <a:solidFill>
                  <a:srgbClr val="DDDDDD"/>
                </a:solidFill>
                <a:cs typeface="Arial" charset="0"/>
                <a:sym typeface="Symbol" charset="0"/>
              </a:rPr>
              <a:t>Processo de Revisão Sistemática</a:t>
            </a:r>
          </a:p>
          <a:p>
            <a:pPr lvl="1" algn="l">
              <a:buClr>
                <a:srgbClr val="DDDDDD"/>
              </a:buClr>
              <a:buFontTx/>
              <a:buChar char="o"/>
              <a:defRPr/>
            </a:pPr>
            <a:endParaRPr lang="pt-BR" sz="2800" b="0">
              <a:solidFill>
                <a:srgbClr val="DDDDDD"/>
              </a:solidFill>
              <a:cs typeface="Arial" charset="0"/>
              <a:sym typeface="Symbol" charset="0"/>
            </a:endParaRPr>
          </a:p>
          <a:p>
            <a:pPr lvl="2" algn="l">
              <a:buClr>
                <a:srgbClr val="DDDDDD"/>
              </a:buClr>
              <a:buFontTx/>
              <a:buChar char="o"/>
              <a:defRPr/>
            </a:pPr>
            <a:r>
              <a:rPr lang="pt-BR" sz="2800" b="0">
                <a:solidFill>
                  <a:srgbClr val="DDDDDD"/>
                </a:solidFill>
                <a:cs typeface="Arial" charset="0"/>
                <a:sym typeface="Symbol" charset="0"/>
              </a:rPr>
              <a:t> Protocolo de Revisão Sistemática (ES)</a:t>
            </a:r>
          </a:p>
          <a:p>
            <a:pPr lvl="2" algn="l">
              <a:buClr>
                <a:srgbClr val="DDDDDD"/>
              </a:buClr>
              <a:buFontTx/>
              <a:buChar char="o"/>
              <a:defRPr/>
            </a:pPr>
            <a:endParaRPr lang="pt-BR" sz="2800" b="0">
              <a:solidFill>
                <a:srgbClr val="DDDDDD"/>
              </a:solidFill>
              <a:cs typeface="Arial" charset="0"/>
              <a:sym typeface="Symbol" charset="0"/>
            </a:endParaRPr>
          </a:p>
          <a:p>
            <a:pPr lvl="2" algn="l">
              <a:buClr>
                <a:srgbClr val="DDDDDD"/>
              </a:buClr>
              <a:buFontTx/>
              <a:buChar char="o"/>
              <a:defRPr/>
            </a:pPr>
            <a:r>
              <a:rPr lang="pt-BR" sz="2800" b="0">
                <a:solidFill>
                  <a:srgbClr val="DDDDDD"/>
                </a:solidFill>
                <a:cs typeface="Arial" charset="0"/>
                <a:sym typeface="Symbol" charset="0"/>
              </a:rPr>
              <a:t> Um exemplo</a:t>
            </a:r>
          </a:p>
          <a:p>
            <a:pPr lvl="2" algn="l">
              <a:buClr>
                <a:srgbClr val="DDDDDD"/>
              </a:buClr>
              <a:buFontTx/>
              <a:buChar char="o"/>
              <a:defRPr/>
            </a:pPr>
            <a:endParaRPr lang="pt-BR" sz="2800" b="0">
              <a:solidFill>
                <a:srgbClr val="DDDDDD"/>
              </a:solidFill>
              <a:cs typeface="Arial" charset="0"/>
              <a:sym typeface="Symbol" charset="0"/>
            </a:endParaRPr>
          </a:p>
          <a:p>
            <a:pPr lvl="1" algn="l">
              <a:buClr>
                <a:srgbClr val="DDDDDD"/>
              </a:buClr>
              <a:defRPr/>
            </a:pPr>
            <a:endParaRPr lang="pt-BR" sz="3200">
              <a:solidFill>
                <a:srgbClr val="C0C0C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Roteiro Curso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7242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7242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57242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7242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572425" name="AutoShape 9"/>
          <p:cNvSpPr>
            <a:spLocks noChangeArrowheads="1"/>
          </p:cNvSpPr>
          <p:nvPr/>
        </p:nvSpPr>
        <p:spPr bwMode="auto">
          <a:xfrm>
            <a:off x="395288" y="3500438"/>
            <a:ext cx="8353425" cy="2952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589338"/>
            <a:ext cx="4679950" cy="703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Características para avaliar o local onde os estudos primários serão buscados</a:t>
            </a:r>
          </a:p>
        </p:txBody>
      </p:sp>
      <p:sp>
        <p:nvSpPr>
          <p:cNvPr id="572427" name="Rectangle 11"/>
          <p:cNvSpPr>
            <a:spLocks noChangeArrowheads="1"/>
          </p:cNvSpPr>
          <p:nvPr/>
        </p:nvSpPr>
        <p:spPr bwMode="auto">
          <a:xfrm>
            <a:off x="755650" y="3932238"/>
            <a:ext cx="7848600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2800">
                <a:cs typeface="Arial" charset="0"/>
              </a:rPr>
              <a:t>Sugestão de Critérios </a:t>
            </a:r>
          </a:p>
          <a:p>
            <a:pPr algn="just">
              <a:defRPr/>
            </a:pPr>
            <a:endParaRPr lang="pt-BR" b="0"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Qualidade dos resultados: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Precisão dos resultados retornados pelas bases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MS Mincho" charset="0"/>
              </a:rPr>
              <a:t>Usabilidade: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A máquina de busca deve ser fácil de entender e operar, incluindo uma interface amigável, ajuda ao usuário e interação com outras aplicações (por exemplo, EndNote, ProCite, ..)</a:t>
            </a:r>
          </a:p>
        </p:txBody>
      </p:sp>
      <p:sp>
        <p:nvSpPr>
          <p:cNvPr id="572428" name="Line 12"/>
          <p:cNvSpPr>
            <a:spLocks noChangeShapeType="1"/>
          </p:cNvSpPr>
          <p:nvPr/>
        </p:nvSpPr>
        <p:spPr bwMode="auto">
          <a:xfrm flipH="1">
            <a:off x="1476375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2430" name="Text Box 14"/>
          <p:cNvSpPr txBox="1">
            <a:spLocks noChangeArrowheads="1"/>
          </p:cNvSpPr>
          <p:nvPr/>
        </p:nvSpPr>
        <p:spPr bwMode="auto">
          <a:xfrm>
            <a:off x="7396163" y="6524625"/>
            <a:ext cx="135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Outros Critérios</a:t>
            </a:r>
          </a:p>
        </p:txBody>
      </p:sp>
      <p:grpSp>
        <p:nvGrpSpPr>
          <p:cNvPr id="36877" name="Group 15"/>
          <p:cNvGrpSpPr>
            <a:grpSpLocks/>
          </p:cNvGrpSpPr>
          <p:nvPr/>
        </p:nvGrpSpPr>
        <p:grpSpPr bwMode="auto">
          <a:xfrm>
            <a:off x="1187450" y="3298825"/>
            <a:ext cx="719138" cy="1092200"/>
            <a:chOff x="-1114" y="1314"/>
            <a:chExt cx="453" cy="688"/>
          </a:xfrm>
        </p:grpSpPr>
        <p:sp>
          <p:nvSpPr>
            <p:cNvPr id="36879" name="Rectangle 16"/>
            <p:cNvSpPr>
              <a:spLocks noChangeArrowheads="1"/>
            </p:cNvSpPr>
            <p:nvPr/>
          </p:nvSpPr>
          <p:spPr bwMode="auto">
            <a:xfrm>
              <a:off x="-931" y="1352"/>
              <a:ext cx="34" cy="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17"/>
            <p:cNvSpPr>
              <a:spLocks/>
            </p:cNvSpPr>
            <p:nvPr/>
          </p:nvSpPr>
          <p:spPr bwMode="auto">
            <a:xfrm>
              <a:off x="-1114" y="1500"/>
              <a:ext cx="351" cy="247"/>
            </a:xfrm>
            <a:custGeom>
              <a:avLst/>
              <a:gdLst>
                <a:gd name="T0" fmla="*/ 121 w 701"/>
                <a:gd name="T1" fmla="*/ 86 h 494"/>
                <a:gd name="T2" fmla="*/ 122 w 701"/>
                <a:gd name="T3" fmla="*/ 0 h 494"/>
                <a:gd name="T4" fmla="*/ 0 w 701"/>
                <a:gd name="T5" fmla="*/ 122 h 494"/>
                <a:gd name="T6" fmla="*/ 120 w 701"/>
                <a:gd name="T7" fmla="*/ 247 h 494"/>
                <a:gd name="T8" fmla="*/ 121 w 701"/>
                <a:gd name="T9" fmla="*/ 171 h 494"/>
                <a:gd name="T10" fmla="*/ 351 w 701"/>
                <a:gd name="T11" fmla="*/ 171 h 494"/>
                <a:gd name="T12" fmla="*/ 351 w 701"/>
                <a:gd name="T13" fmla="*/ 86 h 494"/>
                <a:gd name="T14" fmla="*/ 121 w 701"/>
                <a:gd name="T15" fmla="*/ 86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4">
                  <a:moveTo>
                    <a:pt x="242" y="172"/>
                  </a:moveTo>
                  <a:lnTo>
                    <a:pt x="244" y="0"/>
                  </a:lnTo>
                  <a:lnTo>
                    <a:pt x="0" y="243"/>
                  </a:lnTo>
                  <a:lnTo>
                    <a:pt x="239" y="494"/>
                  </a:lnTo>
                  <a:lnTo>
                    <a:pt x="241" y="342"/>
                  </a:lnTo>
                  <a:lnTo>
                    <a:pt x="701" y="342"/>
                  </a:lnTo>
                  <a:lnTo>
                    <a:pt x="701" y="172"/>
                  </a:lnTo>
                  <a:lnTo>
                    <a:pt x="242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Freeform 18"/>
            <p:cNvSpPr>
              <a:spLocks/>
            </p:cNvSpPr>
            <p:nvPr/>
          </p:nvSpPr>
          <p:spPr bwMode="auto">
            <a:xfrm>
              <a:off x="-1085" y="1548"/>
              <a:ext cx="303" cy="150"/>
            </a:xfrm>
            <a:custGeom>
              <a:avLst/>
              <a:gdLst>
                <a:gd name="T0" fmla="*/ 73 w 606"/>
                <a:gd name="T1" fmla="*/ 150 h 299"/>
                <a:gd name="T2" fmla="*/ 0 w 606"/>
                <a:gd name="T3" fmla="*/ 74 h 299"/>
                <a:gd name="T4" fmla="*/ 74 w 606"/>
                <a:gd name="T5" fmla="*/ 0 h 299"/>
                <a:gd name="T6" fmla="*/ 74 w 606"/>
                <a:gd name="T7" fmla="*/ 58 h 299"/>
                <a:gd name="T8" fmla="*/ 303 w 606"/>
                <a:gd name="T9" fmla="*/ 58 h 299"/>
                <a:gd name="T10" fmla="*/ 303 w 606"/>
                <a:gd name="T11" fmla="*/ 103 h 299"/>
                <a:gd name="T12" fmla="*/ 73 w 606"/>
                <a:gd name="T13" fmla="*/ 103 h 299"/>
                <a:gd name="T14" fmla="*/ 73 w 606"/>
                <a:gd name="T15" fmla="*/ 150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6" h="299">
                  <a:moveTo>
                    <a:pt x="145" y="299"/>
                  </a:moveTo>
                  <a:lnTo>
                    <a:pt x="0" y="147"/>
                  </a:lnTo>
                  <a:lnTo>
                    <a:pt x="148" y="0"/>
                  </a:lnTo>
                  <a:lnTo>
                    <a:pt x="147" y="115"/>
                  </a:lnTo>
                  <a:lnTo>
                    <a:pt x="606" y="115"/>
                  </a:lnTo>
                  <a:lnTo>
                    <a:pt x="606" y="206"/>
                  </a:lnTo>
                  <a:lnTo>
                    <a:pt x="145" y="206"/>
                  </a:lnTo>
                  <a:lnTo>
                    <a:pt x="145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2" name="Freeform 19"/>
            <p:cNvSpPr>
              <a:spLocks/>
            </p:cNvSpPr>
            <p:nvPr/>
          </p:nvSpPr>
          <p:spPr bwMode="auto">
            <a:xfrm>
              <a:off x="-1012" y="1314"/>
              <a:ext cx="351" cy="248"/>
            </a:xfrm>
            <a:custGeom>
              <a:avLst/>
              <a:gdLst>
                <a:gd name="T0" fmla="*/ 229 w 701"/>
                <a:gd name="T1" fmla="*/ 0 h 496"/>
                <a:gd name="T2" fmla="*/ 230 w 701"/>
                <a:gd name="T3" fmla="*/ 86 h 496"/>
                <a:gd name="T4" fmla="*/ 0 w 701"/>
                <a:gd name="T5" fmla="*/ 86 h 496"/>
                <a:gd name="T6" fmla="*/ 0 w 701"/>
                <a:gd name="T7" fmla="*/ 171 h 496"/>
                <a:gd name="T8" fmla="*/ 230 w 701"/>
                <a:gd name="T9" fmla="*/ 171 h 496"/>
                <a:gd name="T10" fmla="*/ 231 w 701"/>
                <a:gd name="T11" fmla="*/ 248 h 496"/>
                <a:gd name="T12" fmla="*/ 351 w 701"/>
                <a:gd name="T13" fmla="*/ 122 h 496"/>
                <a:gd name="T14" fmla="*/ 229 w 701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6">
                  <a:moveTo>
                    <a:pt x="458" y="0"/>
                  </a:moveTo>
                  <a:lnTo>
                    <a:pt x="459" y="172"/>
                  </a:lnTo>
                  <a:lnTo>
                    <a:pt x="0" y="172"/>
                  </a:lnTo>
                  <a:lnTo>
                    <a:pt x="0" y="342"/>
                  </a:lnTo>
                  <a:lnTo>
                    <a:pt x="460" y="342"/>
                  </a:lnTo>
                  <a:lnTo>
                    <a:pt x="461" y="496"/>
                  </a:lnTo>
                  <a:lnTo>
                    <a:pt x="701" y="24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Freeform 20"/>
            <p:cNvSpPr>
              <a:spLocks/>
            </p:cNvSpPr>
            <p:nvPr/>
          </p:nvSpPr>
          <p:spPr bwMode="auto">
            <a:xfrm>
              <a:off x="-992" y="1363"/>
              <a:ext cx="303" cy="149"/>
            </a:xfrm>
            <a:custGeom>
              <a:avLst/>
              <a:gdLst>
                <a:gd name="T0" fmla="*/ 230 w 607"/>
                <a:gd name="T1" fmla="*/ 102 h 300"/>
                <a:gd name="T2" fmla="*/ 0 w 607"/>
                <a:gd name="T3" fmla="*/ 102 h 300"/>
                <a:gd name="T4" fmla="*/ 0 w 607"/>
                <a:gd name="T5" fmla="*/ 57 h 300"/>
                <a:gd name="T6" fmla="*/ 230 w 607"/>
                <a:gd name="T7" fmla="*/ 57 h 300"/>
                <a:gd name="T8" fmla="*/ 229 w 607"/>
                <a:gd name="T9" fmla="*/ 0 h 300"/>
                <a:gd name="T10" fmla="*/ 303 w 607"/>
                <a:gd name="T11" fmla="*/ 73 h 300"/>
                <a:gd name="T12" fmla="*/ 231 w 607"/>
                <a:gd name="T13" fmla="*/ 149 h 300"/>
                <a:gd name="T14" fmla="*/ 230 w 607"/>
                <a:gd name="T15" fmla="*/ 102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7" h="300">
                  <a:moveTo>
                    <a:pt x="460" y="206"/>
                  </a:moveTo>
                  <a:lnTo>
                    <a:pt x="0" y="206"/>
                  </a:lnTo>
                  <a:lnTo>
                    <a:pt x="0" y="114"/>
                  </a:lnTo>
                  <a:lnTo>
                    <a:pt x="460" y="114"/>
                  </a:lnTo>
                  <a:lnTo>
                    <a:pt x="459" y="0"/>
                  </a:lnTo>
                  <a:lnTo>
                    <a:pt x="607" y="147"/>
                  </a:lnTo>
                  <a:lnTo>
                    <a:pt x="462" y="300"/>
                  </a:lnTo>
                  <a:lnTo>
                    <a:pt x="46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878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AutoShape 2"/>
          <p:cNvSpPr>
            <a:spLocks noChangeArrowheads="1"/>
          </p:cNvSpPr>
          <p:nvPr/>
        </p:nvSpPr>
        <p:spPr bwMode="auto">
          <a:xfrm>
            <a:off x="0" y="3933825"/>
            <a:ext cx="8748713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451589" name="AutoShape 5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451590" name="Line 6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451592" name="AutoShape 8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451593" name="Oval 9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451596" name="Rectangle 12"/>
          <p:cNvSpPr>
            <a:spLocks noChangeArrowheads="1"/>
          </p:cNvSpPr>
          <p:nvPr/>
        </p:nvSpPr>
        <p:spPr bwMode="auto">
          <a:xfrm>
            <a:off x="323850" y="4800600"/>
            <a:ext cx="8135938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cs typeface="Arial" charset="0"/>
              </a:rPr>
              <a:t>Buscas iniciais em bancos de dados eletrônicos não é suficiente</a:t>
            </a:r>
          </a:p>
          <a:p>
            <a:pPr algn="just">
              <a:spcBef>
                <a:spcPct val="70000"/>
              </a:spcBef>
              <a:defRPr/>
            </a:pPr>
            <a:r>
              <a:rPr lang="pt-BR" sz="20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Outras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fontes devem ser buscadas,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mesmo manuais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: ►listas de referência de estudos primários ► periódicos ► relatórios técnicos ► trabalhos em andamento ►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proceedings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 conferências ► registros de pesquisas (contactar especialistas e pesquisadores que trabalham na área para obter resultados não publicados) ► Internet.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451598" name="Line 14"/>
          <p:cNvSpPr>
            <a:spLocks noChangeShapeType="1"/>
          </p:cNvSpPr>
          <p:nvPr/>
        </p:nvSpPr>
        <p:spPr bwMode="auto">
          <a:xfrm flipH="1">
            <a:off x="1476375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589338"/>
            <a:ext cx="4679950" cy="703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Características para avaliar o local onde os estudos primários serão buscados</a:t>
            </a:r>
          </a:p>
        </p:txBody>
      </p:sp>
      <p:pic>
        <p:nvPicPr>
          <p:cNvPr id="37900" name="Picture 18" descr="MCj04325260000[1]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2211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605" name="Rectangle 21"/>
          <p:cNvSpPr>
            <a:spLocks noChangeArrowheads="1"/>
          </p:cNvSpPr>
          <p:nvPr/>
        </p:nvSpPr>
        <p:spPr bwMode="auto">
          <a:xfrm>
            <a:off x="663575" y="4321175"/>
            <a:ext cx="1590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>
                <a:cs typeface="Arial" charset="0"/>
              </a:rPr>
              <a:t>Atenção</a:t>
            </a:r>
          </a:p>
        </p:txBody>
      </p:sp>
      <p:sp>
        <p:nvSpPr>
          <p:cNvPr id="451606" name="Rectangle 22"/>
          <p:cNvSpPr>
            <a:spLocks noChangeArrowheads="1"/>
          </p:cNvSpPr>
          <p:nvPr/>
        </p:nvSpPr>
        <p:spPr bwMode="auto">
          <a:xfrm>
            <a:off x="6948488" y="6265863"/>
            <a:ext cx="1682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Arial" charset="0"/>
              </a:rPr>
              <a:t>Fonte: Kitchenham, 2007</a:t>
            </a:r>
            <a:endParaRPr lang="pt-BR" sz="1000">
              <a:cs typeface="Arial" charset="0"/>
            </a:endParaRPr>
          </a:p>
        </p:txBody>
      </p:sp>
      <p:grpSp>
        <p:nvGrpSpPr>
          <p:cNvPr id="37903" name="Group 23"/>
          <p:cNvGrpSpPr>
            <a:grpSpLocks/>
          </p:cNvGrpSpPr>
          <p:nvPr/>
        </p:nvGrpSpPr>
        <p:grpSpPr bwMode="auto">
          <a:xfrm>
            <a:off x="1187450" y="3298825"/>
            <a:ext cx="719138" cy="1092200"/>
            <a:chOff x="-1114" y="1314"/>
            <a:chExt cx="453" cy="688"/>
          </a:xfrm>
        </p:grpSpPr>
        <p:sp>
          <p:nvSpPr>
            <p:cNvPr id="37904" name="Rectangle 24"/>
            <p:cNvSpPr>
              <a:spLocks noChangeArrowheads="1"/>
            </p:cNvSpPr>
            <p:nvPr/>
          </p:nvSpPr>
          <p:spPr bwMode="auto">
            <a:xfrm>
              <a:off x="-931" y="1352"/>
              <a:ext cx="34" cy="6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25"/>
            <p:cNvSpPr>
              <a:spLocks/>
            </p:cNvSpPr>
            <p:nvPr/>
          </p:nvSpPr>
          <p:spPr bwMode="auto">
            <a:xfrm>
              <a:off x="-1114" y="1500"/>
              <a:ext cx="351" cy="247"/>
            </a:xfrm>
            <a:custGeom>
              <a:avLst/>
              <a:gdLst>
                <a:gd name="T0" fmla="*/ 121 w 701"/>
                <a:gd name="T1" fmla="*/ 86 h 494"/>
                <a:gd name="T2" fmla="*/ 122 w 701"/>
                <a:gd name="T3" fmla="*/ 0 h 494"/>
                <a:gd name="T4" fmla="*/ 0 w 701"/>
                <a:gd name="T5" fmla="*/ 122 h 494"/>
                <a:gd name="T6" fmla="*/ 120 w 701"/>
                <a:gd name="T7" fmla="*/ 247 h 494"/>
                <a:gd name="T8" fmla="*/ 121 w 701"/>
                <a:gd name="T9" fmla="*/ 171 h 494"/>
                <a:gd name="T10" fmla="*/ 351 w 701"/>
                <a:gd name="T11" fmla="*/ 171 h 494"/>
                <a:gd name="T12" fmla="*/ 351 w 701"/>
                <a:gd name="T13" fmla="*/ 86 h 494"/>
                <a:gd name="T14" fmla="*/ 121 w 701"/>
                <a:gd name="T15" fmla="*/ 86 h 4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4">
                  <a:moveTo>
                    <a:pt x="242" y="172"/>
                  </a:moveTo>
                  <a:lnTo>
                    <a:pt x="244" y="0"/>
                  </a:lnTo>
                  <a:lnTo>
                    <a:pt x="0" y="243"/>
                  </a:lnTo>
                  <a:lnTo>
                    <a:pt x="239" y="494"/>
                  </a:lnTo>
                  <a:lnTo>
                    <a:pt x="241" y="342"/>
                  </a:lnTo>
                  <a:lnTo>
                    <a:pt x="701" y="342"/>
                  </a:lnTo>
                  <a:lnTo>
                    <a:pt x="701" y="172"/>
                  </a:lnTo>
                  <a:lnTo>
                    <a:pt x="242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26"/>
            <p:cNvSpPr>
              <a:spLocks/>
            </p:cNvSpPr>
            <p:nvPr/>
          </p:nvSpPr>
          <p:spPr bwMode="auto">
            <a:xfrm>
              <a:off x="-1085" y="1548"/>
              <a:ext cx="303" cy="150"/>
            </a:xfrm>
            <a:custGeom>
              <a:avLst/>
              <a:gdLst>
                <a:gd name="T0" fmla="*/ 73 w 606"/>
                <a:gd name="T1" fmla="*/ 150 h 299"/>
                <a:gd name="T2" fmla="*/ 0 w 606"/>
                <a:gd name="T3" fmla="*/ 74 h 299"/>
                <a:gd name="T4" fmla="*/ 74 w 606"/>
                <a:gd name="T5" fmla="*/ 0 h 299"/>
                <a:gd name="T6" fmla="*/ 74 w 606"/>
                <a:gd name="T7" fmla="*/ 58 h 299"/>
                <a:gd name="T8" fmla="*/ 303 w 606"/>
                <a:gd name="T9" fmla="*/ 58 h 299"/>
                <a:gd name="T10" fmla="*/ 303 w 606"/>
                <a:gd name="T11" fmla="*/ 103 h 299"/>
                <a:gd name="T12" fmla="*/ 73 w 606"/>
                <a:gd name="T13" fmla="*/ 103 h 299"/>
                <a:gd name="T14" fmla="*/ 73 w 606"/>
                <a:gd name="T15" fmla="*/ 150 h 2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6" h="299">
                  <a:moveTo>
                    <a:pt x="145" y="299"/>
                  </a:moveTo>
                  <a:lnTo>
                    <a:pt x="0" y="147"/>
                  </a:lnTo>
                  <a:lnTo>
                    <a:pt x="148" y="0"/>
                  </a:lnTo>
                  <a:lnTo>
                    <a:pt x="147" y="115"/>
                  </a:lnTo>
                  <a:lnTo>
                    <a:pt x="606" y="115"/>
                  </a:lnTo>
                  <a:lnTo>
                    <a:pt x="606" y="206"/>
                  </a:lnTo>
                  <a:lnTo>
                    <a:pt x="145" y="206"/>
                  </a:lnTo>
                  <a:lnTo>
                    <a:pt x="145" y="2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27"/>
            <p:cNvSpPr>
              <a:spLocks/>
            </p:cNvSpPr>
            <p:nvPr/>
          </p:nvSpPr>
          <p:spPr bwMode="auto">
            <a:xfrm>
              <a:off x="-1012" y="1314"/>
              <a:ext cx="351" cy="248"/>
            </a:xfrm>
            <a:custGeom>
              <a:avLst/>
              <a:gdLst>
                <a:gd name="T0" fmla="*/ 229 w 701"/>
                <a:gd name="T1" fmla="*/ 0 h 496"/>
                <a:gd name="T2" fmla="*/ 230 w 701"/>
                <a:gd name="T3" fmla="*/ 86 h 496"/>
                <a:gd name="T4" fmla="*/ 0 w 701"/>
                <a:gd name="T5" fmla="*/ 86 h 496"/>
                <a:gd name="T6" fmla="*/ 0 w 701"/>
                <a:gd name="T7" fmla="*/ 171 h 496"/>
                <a:gd name="T8" fmla="*/ 230 w 701"/>
                <a:gd name="T9" fmla="*/ 171 h 496"/>
                <a:gd name="T10" fmla="*/ 231 w 701"/>
                <a:gd name="T11" fmla="*/ 248 h 496"/>
                <a:gd name="T12" fmla="*/ 351 w 701"/>
                <a:gd name="T13" fmla="*/ 122 h 496"/>
                <a:gd name="T14" fmla="*/ 229 w 701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1" h="496">
                  <a:moveTo>
                    <a:pt x="458" y="0"/>
                  </a:moveTo>
                  <a:lnTo>
                    <a:pt x="459" y="172"/>
                  </a:lnTo>
                  <a:lnTo>
                    <a:pt x="0" y="172"/>
                  </a:lnTo>
                  <a:lnTo>
                    <a:pt x="0" y="342"/>
                  </a:lnTo>
                  <a:lnTo>
                    <a:pt x="460" y="342"/>
                  </a:lnTo>
                  <a:lnTo>
                    <a:pt x="461" y="496"/>
                  </a:lnTo>
                  <a:lnTo>
                    <a:pt x="701" y="243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28"/>
            <p:cNvSpPr>
              <a:spLocks/>
            </p:cNvSpPr>
            <p:nvPr/>
          </p:nvSpPr>
          <p:spPr bwMode="auto">
            <a:xfrm>
              <a:off x="-992" y="1363"/>
              <a:ext cx="303" cy="149"/>
            </a:xfrm>
            <a:custGeom>
              <a:avLst/>
              <a:gdLst>
                <a:gd name="T0" fmla="*/ 230 w 607"/>
                <a:gd name="T1" fmla="*/ 102 h 300"/>
                <a:gd name="T2" fmla="*/ 0 w 607"/>
                <a:gd name="T3" fmla="*/ 102 h 300"/>
                <a:gd name="T4" fmla="*/ 0 w 607"/>
                <a:gd name="T5" fmla="*/ 57 h 300"/>
                <a:gd name="T6" fmla="*/ 230 w 607"/>
                <a:gd name="T7" fmla="*/ 57 h 300"/>
                <a:gd name="T8" fmla="*/ 229 w 607"/>
                <a:gd name="T9" fmla="*/ 0 h 300"/>
                <a:gd name="T10" fmla="*/ 303 w 607"/>
                <a:gd name="T11" fmla="*/ 73 h 300"/>
                <a:gd name="T12" fmla="*/ 231 w 607"/>
                <a:gd name="T13" fmla="*/ 149 h 300"/>
                <a:gd name="T14" fmla="*/ 230 w 607"/>
                <a:gd name="T15" fmla="*/ 102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7" h="300">
                  <a:moveTo>
                    <a:pt x="460" y="206"/>
                  </a:moveTo>
                  <a:lnTo>
                    <a:pt x="0" y="206"/>
                  </a:lnTo>
                  <a:lnTo>
                    <a:pt x="0" y="114"/>
                  </a:lnTo>
                  <a:lnTo>
                    <a:pt x="460" y="114"/>
                  </a:lnTo>
                  <a:lnTo>
                    <a:pt x="459" y="0"/>
                  </a:lnTo>
                  <a:lnTo>
                    <a:pt x="607" y="147"/>
                  </a:lnTo>
                  <a:lnTo>
                    <a:pt x="462" y="300"/>
                  </a:lnTo>
                  <a:lnTo>
                    <a:pt x="46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utoShape 2"/>
          <p:cNvSpPr>
            <a:spLocks noChangeArrowheads="1"/>
          </p:cNvSpPr>
          <p:nvPr/>
        </p:nvSpPr>
        <p:spPr bwMode="auto">
          <a:xfrm>
            <a:off x="0" y="3933825"/>
            <a:ext cx="8748713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18117" name="AutoShape 5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18120" name="AutoShape 8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18121" name="Oval 9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8608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Língua que os estudos primários serão escritos</a:t>
            </a: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396875" y="4987925"/>
            <a:ext cx="81359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>
                <a:ea typeface="MS Mincho" charset="0"/>
                <a:cs typeface="Arial" charset="0"/>
              </a:rPr>
              <a:t> 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inglês e português. Inglês por essa ser a língua internacionalmente aceita para a redação de trabalhos científicos. Português porque sua exclusão automaticamente excluiria trabalhos relevantes de autoria de pesquisadores brasileiros. Esses trabalhos envolvem tanto a definição de critérios de teste de software OA quanto a implementação de ferramentas de apoio automatizado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395288" y="443706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 flipH="1">
            <a:off x="1908175" y="4076700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8143" name="Line 31"/>
          <p:cNvSpPr>
            <a:spLocks noChangeShapeType="1"/>
          </p:cNvSpPr>
          <p:nvPr/>
        </p:nvSpPr>
        <p:spPr bwMode="auto">
          <a:xfrm>
            <a:off x="1908175" y="4051300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ChangeArrowheads="1"/>
          </p:cNvSpPr>
          <p:nvPr/>
        </p:nvSpPr>
        <p:spPr bwMode="auto">
          <a:xfrm>
            <a:off x="0" y="3933825"/>
            <a:ext cx="8748713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3173" name="AutoShape 5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3176" name="AutoShape 8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8608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Língua que os estudos primários serão escritos</a:t>
            </a:r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396875" y="4987925"/>
            <a:ext cx="81359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inglês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 português. Inglês por essa ser 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língua internacionalmente aceita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para a redação de trabalhos científicos. Português porque sua exclusão automaticamente excluiria trabalhos relevantes de autoria de pesquisadores brasileiros. Esses trabalhos envolvem tanto a definição de critérios de teste de software OA quanto a implementação de ferramentas de apoio automatizado</a:t>
            </a: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395288" y="443706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H="1">
            <a:off x="1908175" y="4076700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1908175" y="4051300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3183" name="Oval 15"/>
          <p:cNvSpPr>
            <a:spLocks noChangeArrowheads="1"/>
          </p:cNvSpPr>
          <p:nvPr/>
        </p:nvSpPr>
        <p:spPr bwMode="auto">
          <a:xfrm>
            <a:off x="639763" y="5041900"/>
            <a:ext cx="647700" cy="287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auto">
          <a:xfrm>
            <a:off x="0" y="3933825"/>
            <a:ext cx="8748713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4197" name="AutoShape 5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4198" name="Line 6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4200" name="AutoShape 8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38608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Língua que os estudos primários serão escritos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396875" y="4987925"/>
            <a:ext cx="813593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inglês 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português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Inglês por essa ser a língua internacionalmente aceita para a redação de trabalhos científicos. Português porque sua exclusão automaticamente excluiria trabalhos relevantes de autoria de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pesquisadores brasileiros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.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Esses trabalhos envolvem tanto a definição de critérios de teste de software OA quanto a implementação de ferramentas de apoio automatizado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395288" y="4437063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H="1">
            <a:off x="1908175" y="4076700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1908175" y="4051300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4208" name="Oval 16"/>
          <p:cNvSpPr>
            <a:spLocks noChangeArrowheads="1"/>
          </p:cNvSpPr>
          <p:nvPr/>
        </p:nvSpPr>
        <p:spPr bwMode="auto">
          <a:xfrm>
            <a:off x="1490663" y="5041900"/>
            <a:ext cx="1008062" cy="331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232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31232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395288" y="4292600"/>
            <a:ext cx="8353425" cy="2160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221163"/>
            <a:ext cx="4679950" cy="4524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Lista Inicial das Fontes</a:t>
            </a:r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 flipH="1">
            <a:off x="1476375" y="44370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1476375" y="4411663"/>
            <a:ext cx="1588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2336" name="Rectangle 16"/>
          <p:cNvSpPr>
            <a:spLocks noChangeArrowheads="1"/>
          </p:cNvSpPr>
          <p:nvPr/>
        </p:nvSpPr>
        <p:spPr bwMode="auto">
          <a:xfrm>
            <a:off x="395288" y="4422775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312338" name="Rectangle 18"/>
          <p:cNvSpPr>
            <a:spLocks noChangeArrowheads="1"/>
          </p:cNvSpPr>
          <p:nvPr/>
        </p:nvSpPr>
        <p:spPr bwMode="auto">
          <a:xfrm>
            <a:off x="755650" y="4665663"/>
            <a:ext cx="784860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b="0">
              <a:cs typeface="Arial" charset="0"/>
            </a:endParaRPr>
          </a:p>
          <a:p>
            <a:pPr algn="l">
              <a:defRPr/>
            </a:pPr>
            <a:endParaRPr lang="pt-BR" b="0">
              <a:cs typeface="Arial" charset="0"/>
            </a:endParaRPr>
          </a:p>
          <a:p>
            <a:pPr algn="l">
              <a:defRPr/>
            </a:pP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Algumas Opções:</a:t>
            </a:r>
          </a:p>
          <a:p>
            <a:pPr algn="l">
              <a:defRPr/>
            </a:pPr>
            <a:endParaRPr lang="pt-BR">
              <a:cs typeface="Arial" charset="0"/>
            </a:endParaRPr>
          </a:p>
          <a:p>
            <a:pPr algn="l">
              <a:defRPr/>
            </a:pPr>
            <a:r>
              <a:rPr lang="pt-BR">
                <a:cs typeface="Arial" charset="0"/>
              </a:rPr>
              <a:t>    </a:t>
            </a: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b="0" i="1">
                <a:cs typeface="Arial" charset="0"/>
              </a:rPr>
              <a:t>IEEE Xplore, ACM, SPRINGER, SCIRUS, SCOPUS, ENGINEERING VILLAGE ...</a:t>
            </a:r>
          </a:p>
          <a:p>
            <a:pPr>
              <a:defRPr/>
            </a:pPr>
            <a:endParaRPr lang="pt-BR" b="0" i="1">
              <a:cs typeface="Arial" charset="0"/>
            </a:endParaRP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AutoShape 2"/>
          <p:cNvSpPr>
            <a:spLocks noChangeArrowheads="1"/>
          </p:cNvSpPr>
          <p:nvPr/>
        </p:nvSpPr>
        <p:spPr bwMode="auto">
          <a:xfrm>
            <a:off x="395288" y="1052513"/>
            <a:ext cx="8353425" cy="5400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5492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75493" name="AutoShape 5"/>
          <p:cNvSpPr>
            <a:spLocks noChangeArrowheads="1"/>
          </p:cNvSpPr>
          <p:nvPr/>
        </p:nvSpPr>
        <p:spPr bwMode="auto">
          <a:xfrm>
            <a:off x="755650" y="1989138"/>
            <a:ext cx="7920038" cy="4175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ACM Transactions on Software Engineering Methodology (TOSEM)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2"/>
              </a:rPr>
              <a:t>http://portal.acm.org/toc.cfm?id=J790&amp;type=periodical&amp;coll=ACM&amp;dl=ACM&amp;CFID=55279180&amp;CFTOKEN=60099677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0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Empirical Software Engineering (EMSE)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3"/>
              </a:rPr>
              <a:t>http://www.springerlink.com/content/1382-3256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IEEE Computer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4"/>
              </a:rPr>
              <a:t>http://ieeexplore.ieee.org/xpl/RecentIssue.jsp?punumber=2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IEEE International  Symposium on Empirical Software Engineering (ISESE)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5"/>
              </a:rPr>
              <a:t>http://ieeexplore.ieee.org/xpl/RecentCon.jsp?punumber=8347&amp;conhome=8770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IEEE International Symposium on Software Metrics (METRICS)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6"/>
              </a:rPr>
              <a:t>http://ieeexplore.ieee.org/xpl/RecentCon.jsp?punumber=462&amp;conhome=9384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IEEE Software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7"/>
              </a:rPr>
              <a:t>http://ieeexplore.ieee.org/xpl/RecentIssue.jsp?punumber=52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60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IEEE Transactions on Softawre Engineering (TSE)</a:t>
            </a:r>
          </a:p>
          <a:p>
            <a:pPr algn="l">
              <a:defRPr/>
            </a:pPr>
            <a:r>
              <a:rPr lang="pt-BR" sz="1000">
                <a:ea typeface="MS Mincho" charset="0"/>
                <a:cs typeface="Arial" charset="0"/>
                <a:hlinkClick r:id="rId8"/>
              </a:rPr>
              <a:t>http://ieeexplore.ieee.org/xpl/RecentIssue.jsp?punumber=32</a:t>
            </a:r>
            <a:endParaRPr lang="pt-BR" sz="1000"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6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>
                <a:latin typeface="Tw Cen MT" charset="0"/>
                <a:ea typeface="MS Mincho" charset="0"/>
                <a:cs typeface="Arial" charset="0"/>
              </a:rPr>
              <a:t>► International Conference on Software Engineering (ICSE)</a:t>
            </a:r>
          </a:p>
          <a:p>
            <a:pPr algn="l" eaLnBrk="0" hangingPunct="0">
              <a:defRPr/>
            </a:pPr>
            <a:r>
              <a:rPr lang="pt-BR" sz="1000">
                <a:ea typeface="MS Mincho" charset="0"/>
                <a:cs typeface="Arial" charset="0"/>
                <a:hlinkClick r:id="rId9"/>
              </a:rPr>
              <a:t>http://ieeexplore.ieee.org/xpl/RecentCon.jsp?punumber=789&amp;conhome=9201</a:t>
            </a:r>
            <a:endParaRPr lang="pt-BR" sz="1600">
              <a:ea typeface="MS Mincho" charset="0"/>
              <a:cs typeface="Arial" charset="0"/>
            </a:endParaRPr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1057275" y="1222375"/>
            <a:ext cx="690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u="sng">
                <a:cs typeface="Arial" charset="0"/>
              </a:rPr>
              <a:t>Algumas Publicações de Renome em Engenharia de Software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6550025" y="6208713"/>
            <a:ext cx="1658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i="1">
                <a:cs typeface="Arial" charset="0"/>
              </a:rPr>
              <a:t>Fonte: Dieste et al.,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rcRect l="-24545" r="-24545"/>
          <a:stretch>
            <a:fillRect/>
          </a:stretch>
        </p:blipFill>
        <p:spPr>
          <a:xfrm>
            <a:off x="160016" y="0"/>
            <a:ext cx="9001000" cy="6400016"/>
          </a:xfrm>
        </p:spPr>
      </p:pic>
      <p:sp>
        <p:nvSpPr>
          <p:cNvPr id="3" name="Rectangle 2"/>
          <p:cNvSpPr/>
          <p:nvPr/>
        </p:nvSpPr>
        <p:spPr>
          <a:xfrm>
            <a:off x="35496" y="6505599"/>
            <a:ext cx="9108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dirty="0" smtClean="0"/>
              <a:t>Zhang et al. 2011. Identifying </a:t>
            </a:r>
            <a:r>
              <a:rPr lang="en-US" sz="1200" b="0" dirty="0"/>
              <a:t>relevant studies in software </a:t>
            </a:r>
            <a:r>
              <a:rPr lang="en-US" sz="1200" b="0" dirty="0" smtClean="0"/>
              <a:t>engineering. </a:t>
            </a:r>
            <a:r>
              <a:rPr lang="en-US" sz="1200" b="0" dirty="0"/>
              <a:t>Information and Software Technology 53 (2011) 625–637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300334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42394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42394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42394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423945" name="AutoShape 9"/>
          <p:cNvSpPr>
            <a:spLocks noChangeArrowheads="1"/>
          </p:cNvSpPr>
          <p:nvPr/>
        </p:nvSpPr>
        <p:spPr bwMode="auto">
          <a:xfrm>
            <a:off x="395288" y="4292600"/>
            <a:ext cx="8353425" cy="2160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221163"/>
            <a:ext cx="4679950" cy="4524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Para cada fonte da lista</a:t>
            </a:r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 flipH="1">
            <a:off x="1476375" y="44370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3949" name="Line 13"/>
          <p:cNvSpPr>
            <a:spLocks noChangeShapeType="1"/>
          </p:cNvSpPr>
          <p:nvPr/>
        </p:nvSpPr>
        <p:spPr bwMode="auto">
          <a:xfrm>
            <a:off x="1476375" y="4411663"/>
            <a:ext cx="1588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395288" y="4422775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755650" y="4500563"/>
            <a:ext cx="78486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 dirty="0">
              <a:cs typeface="Arial" charset="0"/>
            </a:endParaRPr>
          </a:p>
          <a:p>
            <a:pPr algn="l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► Método de pesquisa (manual, máquina de busca na web)</a:t>
            </a:r>
          </a:p>
          <a:p>
            <a:pPr algn="l">
              <a:defRPr/>
            </a:pPr>
            <a:r>
              <a:rPr lang="pt-BR" sz="1800" dirty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 err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dirty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de busca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6856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206857" name="AutoShape 9"/>
          <p:cNvSpPr>
            <a:spLocks noChangeArrowheads="1"/>
          </p:cNvSpPr>
          <p:nvPr/>
        </p:nvSpPr>
        <p:spPr bwMode="auto">
          <a:xfrm>
            <a:off x="395288" y="4292600"/>
            <a:ext cx="8353425" cy="2160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221163"/>
            <a:ext cx="4679950" cy="4524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Para cada fonte </a:t>
            </a:r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827088" y="5551488"/>
            <a:ext cx="7848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ja-JP" altLang="pt-BR" sz="1800" b="0" i="1">
                <a:latin typeface="Tw Cen MT" charset="0"/>
                <a:ea typeface="MS Mincho" charset="0"/>
                <a:cs typeface="Arial" charset="0"/>
              </a:rPr>
              <a:t>“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aspect-oriented</a:t>
            </a:r>
            <a:r>
              <a:rPr lang="ja-JP" altLang="pt-BR" sz="1800" b="0" i="1">
                <a:latin typeface="Tw Cen MT" charset="0"/>
                <a:ea typeface="MS Mincho" charset="0"/>
                <a:cs typeface="Arial" charset="0"/>
              </a:rPr>
              <a:t>”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e </a:t>
            </a:r>
            <a:r>
              <a:rPr lang="ja-JP" altLang="pt-BR" sz="1800" b="0" i="1">
                <a:latin typeface="Tw Cen MT" charset="0"/>
                <a:ea typeface="MS Mincho" charset="0"/>
                <a:cs typeface="Arial" charset="0"/>
              </a:rPr>
              <a:t>“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software testing</a:t>
            </a:r>
            <a:r>
              <a:rPr lang="ja-JP" altLang="pt-BR" sz="1800" b="0" i="1">
                <a:latin typeface="Tw Cen MT" charset="0"/>
                <a:ea typeface="MS Mincho" charset="0"/>
                <a:cs typeface="Arial" charset="0"/>
              </a:rPr>
              <a:t>”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, com os seguintes termos e frases relacionadas: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 – Aspect-oriented: aspect-oriented software, aspect-oriented application,  aspect-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    oriented app, aspect-oriented program, AOP...</a:t>
            </a:r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H="1">
            <a:off x="1476375" y="44370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6861" name="Line 13"/>
          <p:cNvSpPr>
            <a:spLocks noChangeShapeType="1"/>
          </p:cNvSpPr>
          <p:nvPr/>
        </p:nvSpPr>
        <p:spPr bwMode="auto">
          <a:xfrm>
            <a:off x="1476375" y="4411663"/>
            <a:ext cx="1588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395288" y="4422775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206901" name="Rectangle 53"/>
          <p:cNvSpPr>
            <a:spLocks noChangeArrowheads="1"/>
          </p:cNvSpPr>
          <p:nvPr/>
        </p:nvSpPr>
        <p:spPr bwMode="auto">
          <a:xfrm>
            <a:off x="755650" y="4500563"/>
            <a:ext cx="7848600" cy="10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 dirty="0">
              <a:cs typeface="Arial" charset="0"/>
            </a:endParaRPr>
          </a:p>
          <a:p>
            <a:pPr algn="l">
              <a:defRPr/>
            </a:pP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Método de pesquisa (manual, máquina de busca na web)</a:t>
            </a:r>
          </a:p>
          <a:p>
            <a:pPr algn="l">
              <a:defRPr/>
            </a:pP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i="1" dirty="0" err="1"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 de busca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6051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3600">
                <a:cs typeface="Arial" charset="0"/>
              </a:rPr>
              <a:t>Revisão Sistemática (RS)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Tipo de investigação científica 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cs typeface="Arial" charset="0"/>
              </a:rPr>
              <a:t> Por que Revisão Sistemática?!</a:t>
            </a:r>
            <a:r>
              <a:rPr lang="pt-BR" sz="2800" b="0">
                <a:cs typeface="Arial" charset="0"/>
                <a:sym typeface="Symbol" charset="0"/>
              </a:rPr>
              <a:t> </a:t>
            </a: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Conceitos Básicos</a:t>
            </a:r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1403350" y="2946400"/>
            <a:ext cx="1295400" cy="1274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endParaRPr lang="en-US" sz="20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3132138" y="3140075"/>
            <a:ext cx="1727200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RS</a:t>
            </a:r>
          </a:p>
          <a:p>
            <a:pPr>
              <a:defRPr/>
            </a:pPr>
            <a:r>
              <a:rPr lang="pt-BR" sz="1800" i="1">
                <a:latin typeface="Arial Black" charset="0"/>
                <a:cs typeface="Arial" charset="0"/>
              </a:rPr>
              <a:t>Síntese</a:t>
            </a:r>
            <a:endParaRPr lang="pt-BR" sz="1800" b="0" i="1">
              <a:cs typeface="Arial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24068" r="49809" b="48994"/>
          <a:stretch>
            <a:fillRect/>
          </a:stretch>
        </p:blipFill>
        <p:spPr bwMode="auto">
          <a:xfrm>
            <a:off x="1536700" y="3084513"/>
            <a:ext cx="9493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8" name="AutoShape 30"/>
          <p:cNvSpPr>
            <a:spLocks noChangeArrowheads="1"/>
          </p:cNvSpPr>
          <p:nvPr/>
        </p:nvSpPr>
        <p:spPr bwMode="auto">
          <a:xfrm>
            <a:off x="5435600" y="3141663"/>
            <a:ext cx="3313113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Geração de Evidências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Novas Áreas de Pesquisa</a:t>
            </a:r>
          </a:p>
        </p:txBody>
      </p:sp>
      <p:sp>
        <p:nvSpPr>
          <p:cNvPr id="58401" name="Text Box 33"/>
          <p:cNvSpPr txBox="1">
            <a:spLocks noChangeArrowheads="1"/>
          </p:cNvSpPr>
          <p:nvPr/>
        </p:nvSpPr>
        <p:spPr bwMode="auto">
          <a:xfrm>
            <a:off x="971550" y="4300538"/>
            <a:ext cx="220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Estudos Primários</a:t>
            </a:r>
          </a:p>
        </p:txBody>
      </p:sp>
      <p:sp>
        <p:nvSpPr>
          <p:cNvPr id="33" name="Seta para a direita 32"/>
          <p:cNvSpPr/>
          <p:nvPr/>
        </p:nvSpPr>
        <p:spPr>
          <a:xfrm>
            <a:off x="2822087" y="3393354"/>
            <a:ext cx="428628" cy="3571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/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3233738" y="429418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Estudo Secundário</a:t>
            </a:r>
          </a:p>
        </p:txBody>
      </p:sp>
      <p:sp>
        <p:nvSpPr>
          <p:cNvPr id="58411" name="Line 43"/>
          <p:cNvSpPr>
            <a:spLocks noChangeShapeType="1"/>
          </p:cNvSpPr>
          <p:nvPr/>
        </p:nvSpPr>
        <p:spPr bwMode="auto">
          <a:xfrm>
            <a:off x="1547813" y="2636838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413" name="Line 45"/>
          <p:cNvSpPr>
            <a:spLocks noChangeShapeType="1"/>
          </p:cNvSpPr>
          <p:nvPr/>
        </p:nvSpPr>
        <p:spPr bwMode="auto">
          <a:xfrm>
            <a:off x="1044575" y="46529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416" name="AutoShape 48"/>
          <p:cNvSpPr>
            <a:spLocks noChangeArrowheads="1"/>
          </p:cNvSpPr>
          <p:nvPr/>
        </p:nvSpPr>
        <p:spPr bwMode="auto">
          <a:xfrm>
            <a:off x="1046163" y="4897438"/>
            <a:ext cx="2014537" cy="13096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Estudos de Caso</a:t>
            </a:r>
          </a:p>
          <a:p>
            <a:pPr algn="just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Surveys</a:t>
            </a:r>
          </a:p>
          <a:p>
            <a:pPr algn="just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Exp. Controlados</a:t>
            </a:r>
          </a:p>
        </p:txBody>
      </p:sp>
      <p:sp>
        <p:nvSpPr>
          <p:cNvPr id="58419" name="Line 51"/>
          <p:cNvSpPr>
            <a:spLocks noChangeShapeType="1"/>
          </p:cNvSpPr>
          <p:nvPr/>
        </p:nvSpPr>
        <p:spPr bwMode="auto">
          <a:xfrm>
            <a:off x="3333750" y="46529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421" name="AutoShape 53"/>
          <p:cNvSpPr>
            <a:spLocks noChangeArrowheads="1"/>
          </p:cNvSpPr>
          <p:nvPr/>
        </p:nvSpPr>
        <p:spPr bwMode="auto">
          <a:xfrm>
            <a:off x="3203575" y="4899025"/>
            <a:ext cx="5472113" cy="1309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Para um determinado tema de pesquisa: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Avalia e interpreta toda pesquisa relevante 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Reúne dados e informações de diferentes estudos</a:t>
            </a:r>
          </a:p>
        </p:txBody>
      </p:sp>
      <p:sp>
        <p:nvSpPr>
          <p:cNvPr id="2" name="Seta para a direita 32"/>
          <p:cNvSpPr/>
          <p:nvPr/>
        </p:nvSpPr>
        <p:spPr>
          <a:xfrm>
            <a:off x="5020774" y="3421929"/>
            <a:ext cx="428628" cy="35719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/>
          </a:p>
        </p:txBody>
      </p:sp>
      <p:sp>
        <p:nvSpPr>
          <p:cNvPr id="58412" name="Line 44"/>
          <p:cNvSpPr>
            <a:spLocks noChangeShapeType="1"/>
          </p:cNvSpPr>
          <p:nvPr/>
        </p:nvSpPr>
        <p:spPr bwMode="auto">
          <a:xfrm>
            <a:off x="2124075" y="46529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418" name="Line 50"/>
          <p:cNvSpPr>
            <a:spLocks noChangeShapeType="1"/>
          </p:cNvSpPr>
          <p:nvPr/>
        </p:nvSpPr>
        <p:spPr bwMode="auto">
          <a:xfrm>
            <a:off x="4195763" y="46529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1979613" y="2636838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73448" name="Oval 8"/>
          <p:cNvSpPr>
            <a:spLocks noChangeArrowheads="1"/>
          </p:cNvSpPr>
          <p:nvPr/>
        </p:nvSpPr>
        <p:spPr bwMode="auto">
          <a:xfrm>
            <a:off x="1403350" y="1268413"/>
            <a:ext cx="626427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800" dirty="0">
                <a:cs typeface="Arial" charset="0"/>
              </a:rPr>
              <a:t>Como elaborar a </a:t>
            </a:r>
            <a:r>
              <a:rPr lang="pt-BR" sz="2800" i="1" dirty="0" err="1">
                <a:cs typeface="Arial" charset="0"/>
              </a:rPr>
              <a:t>string</a:t>
            </a:r>
            <a:r>
              <a:rPr lang="pt-BR" sz="2800" dirty="0">
                <a:cs typeface="Arial" charset="0"/>
              </a:rPr>
              <a:t> de busca?</a:t>
            </a:r>
          </a:p>
          <a:p>
            <a:pPr>
              <a:defRPr/>
            </a:pPr>
            <a:endParaRPr lang="pt-BR" sz="3600" b="0" i="1" dirty="0">
              <a:cs typeface="Arial" charset="0"/>
            </a:endParaRPr>
          </a:p>
        </p:txBody>
      </p:sp>
      <p:sp>
        <p:nvSpPr>
          <p:cNvPr id="573449" name="AutoShape 9"/>
          <p:cNvSpPr>
            <a:spLocks noChangeArrowheads="1"/>
          </p:cNvSpPr>
          <p:nvPr/>
        </p:nvSpPr>
        <p:spPr bwMode="auto">
          <a:xfrm>
            <a:off x="900113" y="4724400"/>
            <a:ext cx="7129462" cy="16557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(termo-chave OR sinônimo OR sinônimo OR ... ) AND</a:t>
            </a:r>
          </a:p>
          <a:p>
            <a:pPr eaLnBrk="0" hangingPunct="0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(termo-chave OR sinônimo OR sinônimo OR ... ) AND</a:t>
            </a:r>
          </a:p>
          <a:p>
            <a:pPr eaLnBrk="0" hangingPunct="0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(termo-chave OR sinônimo OR sinônimo OR ... ) AND</a:t>
            </a:r>
          </a:p>
        </p:txBody>
      </p:sp>
      <p:sp>
        <p:nvSpPr>
          <p:cNvPr id="573486" name="Rectangle 46"/>
          <p:cNvSpPr>
            <a:spLocks noChangeArrowheads="1"/>
          </p:cNvSpPr>
          <p:nvPr/>
        </p:nvSpPr>
        <p:spPr bwMode="auto">
          <a:xfrm>
            <a:off x="684213" y="1989138"/>
            <a:ext cx="122396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Passo 1</a:t>
            </a:r>
          </a:p>
        </p:txBody>
      </p:sp>
      <p:sp>
        <p:nvSpPr>
          <p:cNvPr id="573487" name="Rectangle 47"/>
          <p:cNvSpPr>
            <a:spLocks noChangeArrowheads="1"/>
          </p:cNvSpPr>
          <p:nvPr/>
        </p:nvSpPr>
        <p:spPr bwMode="auto">
          <a:xfrm>
            <a:off x="2773363" y="1916113"/>
            <a:ext cx="5572125" cy="677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200">
                <a:cs typeface="Arial" charset="0"/>
              </a:rPr>
              <a:t>Busca de termos-chave nos diferentes campos das questões de pesquisa</a:t>
            </a:r>
          </a:p>
          <a:p>
            <a:pPr>
              <a:defRPr/>
            </a:pPr>
            <a:r>
              <a:rPr lang="pt-BR" sz="1200">
                <a:cs typeface="Arial" charset="0"/>
              </a:rPr>
              <a:t>(População, Intervenção, Comparação, Resultados)</a:t>
            </a:r>
          </a:p>
        </p:txBody>
      </p:sp>
      <p:sp>
        <p:nvSpPr>
          <p:cNvPr id="573488" name="Rectangle 48"/>
          <p:cNvSpPr>
            <a:spLocks noChangeArrowheads="1"/>
          </p:cNvSpPr>
          <p:nvPr/>
        </p:nvSpPr>
        <p:spPr bwMode="auto">
          <a:xfrm>
            <a:off x="684213" y="2638425"/>
            <a:ext cx="12239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Passo 2</a:t>
            </a:r>
          </a:p>
        </p:txBody>
      </p:sp>
      <p:sp>
        <p:nvSpPr>
          <p:cNvPr id="573489" name="Rectangle 49"/>
          <p:cNvSpPr>
            <a:spLocks noChangeArrowheads="1"/>
          </p:cNvSpPr>
          <p:nvPr/>
        </p:nvSpPr>
        <p:spPr bwMode="auto">
          <a:xfrm>
            <a:off x="2773363" y="2782888"/>
            <a:ext cx="5572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200">
                <a:cs typeface="Arial" charset="0"/>
              </a:rPr>
              <a:t>Identificação de sinônimos dos termos-chave</a:t>
            </a:r>
          </a:p>
        </p:txBody>
      </p:sp>
      <p:sp>
        <p:nvSpPr>
          <p:cNvPr id="573490" name="Rectangle 50"/>
          <p:cNvSpPr>
            <a:spLocks noChangeArrowheads="1"/>
          </p:cNvSpPr>
          <p:nvPr/>
        </p:nvSpPr>
        <p:spPr bwMode="auto">
          <a:xfrm>
            <a:off x="698500" y="3214688"/>
            <a:ext cx="1223963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Passo 3</a:t>
            </a:r>
          </a:p>
        </p:txBody>
      </p:sp>
      <p:sp>
        <p:nvSpPr>
          <p:cNvPr id="573491" name="Rectangle 51"/>
          <p:cNvSpPr>
            <a:spLocks noChangeArrowheads="1"/>
          </p:cNvSpPr>
          <p:nvPr/>
        </p:nvSpPr>
        <p:spPr bwMode="auto">
          <a:xfrm>
            <a:off x="2816225" y="3387725"/>
            <a:ext cx="5572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200">
                <a:cs typeface="Arial" charset="0"/>
              </a:rPr>
              <a:t>Uso do operador OR para integrar os termos-chave e seus sinônimos</a:t>
            </a:r>
          </a:p>
        </p:txBody>
      </p:sp>
      <p:sp>
        <p:nvSpPr>
          <p:cNvPr id="573492" name="Rectangle 52"/>
          <p:cNvSpPr>
            <a:spLocks noChangeArrowheads="1"/>
          </p:cNvSpPr>
          <p:nvPr/>
        </p:nvSpPr>
        <p:spPr bwMode="auto">
          <a:xfrm>
            <a:off x="712788" y="3933825"/>
            <a:ext cx="12239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Passo 4</a:t>
            </a:r>
          </a:p>
        </p:txBody>
      </p:sp>
      <p:sp>
        <p:nvSpPr>
          <p:cNvPr id="573493" name="Rectangle 53"/>
          <p:cNvSpPr>
            <a:spLocks noChangeArrowheads="1"/>
          </p:cNvSpPr>
          <p:nvPr/>
        </p:nvSpPr>
        <p:spPr bwMode="auto">
          <a:xfrm>
            <a:off x="2816225" y="3933825"/>
            <a:ext cx="5572125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200">
                <a:cs typeface="Arial" charset="0"/>
              </a:rPr>
              <a:t>Uso do operador AND para integrar os diferentes termos-chave</a:t>
            </a:r>
          </a:p>
        </p:txBody>
      </p:sp>
      <p:sp>
        <p:nvSpPr>
          <p:cNvPr id="573494" name="Line 54"/>
          <p:cNvSpPr>
            <a:spLocks noChangeShapeType="1"/>
          </p:cNvSpPr>
          <p:nvPr/>
        </p:nvSpPr>
        <p:spPr bwMode="auto">
          <a:xfrm>
            <a:off x="2124075" y="2349500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495" name="Line 55"/>
          <p:cNvSpPr>
            <a:spLocks noChangeShapeType="1"/>
          </p:cNvSpPr>
          <p:nvPr/>
        </p:nvSpPr>
        <p:spPr bwMode="auto">
          <a:xfrm>
            <a:off x="2124075" y="2925763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496" name="Line 56"/>
          <p:cNvSpPr>
            <a:spLocks noChangeShapeType="1"/>
          </p:cNvSpPr>
          <p:nvPr/>
        </p:nvSpPr>
        <p:spPr bwMode="auto">
          <a:xfrm>
            <a:off x="2124075" y="3573463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497" name="Line 57"/>
          <p:cNvSpPr>
            <a:spLocks noChangeShapeType="1"/>
          </p:cNvSpPr>
          <p:nvPr/>
        </p:nvSpPr>
        <p:spPr bwMode="auto">
          <a:xfrm>
            <a:off x="2138363" y="4222750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498" name="Line 58"/>
          <p:cNvSpPr>
            <a:spLocks noChangeShapeType="1"/>
          </p:cNvSpPr>
          <p:nvPr/>
        </p:nvSpPr>
        <p:spPr bwMode="auto">
          <a:xfrm>
            <a:off x="5437188" y="255111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499" name="Line 59"/>
          <p:cNvSpPr>
            <a:spLocks noChangeShapeType="1"/>
          </p:cNvSpPr>
          <p:nvPr/>
        </p:nvSpPr>
        <p:spPr bwMode="auto">
          <a:xfrm>
            <a:off x="5437188" y="31416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3500" name="Line 60"/>
          <p:cNvSpPr>
            <a:spLocks noChangeShapeType="1"/>
          </p:cNvSpPr>
          <p:nvPr/>
        </p:nvSpPr>
        <p:spPr bwMode="auto">
          <a:xfrm>
            <a:off x="5437188" y="371792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6100" name="AutoShape 62"/>
          <p:cNvSpPr>
            <a:spLocks noChangeAspect="1" noChangeArrowheads="1" noTextEdit="1"/>
          </p:cNvSpPr>
          <p:nvPr/>
        </p:nvSpPr>
        <p:spPr bwMode="auto">
          <a:xfrm>
            <a:off x="7643813" y="2665413"/>
            <a:ext cx="52863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Freeform 64"/>
          <p:cNvSpPr>
            <a:spLocks/>
          </p:cNvSpPr>
          <p:nvPr/>
        </p:nvSpPr>
        <p:spPr bwMode="auto">
          <a:xfrm>
            <a:off x="7713663" y="2709863"/>
            <a:ext cx="69850" cy="69850"/>
          </a:xfrm>
          <a:custGeom>
            <a:avLst/>
            <a:gdLst>
              <a:gd name="T0" fmla="*/ 34925 w 132"/>
              <a:gd name="T1" fmla="*/ 69850 h 132"/>
              <a:gd name="T2" fmla="*/ 42333 w 132"/>
              <a:gd name="T3" fmla="*/ 69321 h 132"/>
              <a:gd name="T4" fmla="*/ 48683 w 132"/>
              <a:gd name="T5" fmla="*/ 67204 h 132"/>
              <a:gd name="T6" fmla="*/ 54504 w 132"/>
              <a:gd name="T7" fmla="*/ 63500 h 132"/>
              <a:gd name="T8" fmla="*/ 59796 w 132"/>
              <a:gd name="T9" fmla="*/ 59267 h 132"/>
              <a:gd name="T10" fmla="*/ 64029 w 132"/>
              <a:gd name="T11" fmla="*/ 54504 h 132"/>
              <a:gd name="T12" fmla="*/ 67204 w 132"/>
              <a:gd name="T13" fmla="*/ 48683 h 132"/>
              <a:gd name="T14" fmla="*/ 69321 w 132"/>
              <a:gd name="T15" fmla="*/ 41804 h 132"/>
              <a:gd name="T16" fmla="*/ 69850 w 132"/>
              <a:gd name="T17" fmla="*/ 34925 h 132"/>
              <a:gd name="T18" fmla="*/ 69321 w 132"/>
              <a:gd name="T19" fmla="*/ 27517 h 132"/>
              <a:gd name="T20" fmla="*/ 67204 w 132"/>
              <a:gd name="T21" fmla="*/ 21167 h 132"/>
              <a:gd name="T22" fmla="*/ 64029 w 132"/>
              <a:gd name="T23" fmla="*/ 15346 h 132"/>
              <a:gd name="T24" fmla="*/ 59796 w 132"/>
              <a:gd name="T25" fmla="*/ 10054 h 132"/>
              <a:gd name="T26" fmla="*/ 54504 w 132"/>
              <a:gd name="T27" fmla="*/ 5821 h 132"/>
              <a:gd name="T28" fmla="*/ 48683 w 132"/>
              <a:gd name="T29" fmla="*/ 2646 h 132"/>
              <a:gd name="T30" fmla="*/ 42333 w 132"/>
              <a:gd name="T31" fmla="*/ 529 h 132"/>
              <a:gd name="T32" fmla="*/ 34925 w 132"/>
              <a:gd name="T33" fmla="*/ 0 h 132"/>
              <a:gd name="T34" fmla="*/ 28046 w 132"/>
              <a:gd name="T35" fmla="*/ 529 h 132"/>
              <a:gd name="T36" fmla="*/ 21167 w 132"/>
              <a:gd name="T37" fmla="*/ 2646 h 132"/>
              <a:gd name="T38" fmla="*/ 15346 w 132"/>
              <a:gd name="T39" fmla="*/ 5821 h 132"/>
              <a:gd name="T40" fmla="*/ 10583 w 132"/>
              <a:gd name="T41" fmla="*/ 10054 h 132"/>
              <a:gd name="T42" fmla="*/ 5821 w 132"/>
              <a:gd name="T43" fmla="*/ 15346 h 132"/>
              <a:gd name="T44" fmla="*/ 2646 w 132"/>
              <a:gd name="T45" fmla="*/ 21167 h 132"/>
              <a:gd name="T46" fmla="*/ 529 w 132"/>
              <a:gd name="T47" fmla="*/ 27517 h 132"/>
              <a:gd name="T48" fmla="*/ 0 w 132"/>
              <a:gd name="T49" fmla="*/ 34925 h 132"/>
              <a:gd name="T50" fmla="*/ 529 w 132"/>
              <a:gd name="T51" fmla="*/ 41804 h 132"/>
              <a:gd name="T52" fmla="*/ 2646 w 132"/>
              <a:gd name="T53" fmla="*/ 48683 h 132"/>
              <a:gd name="T54" fmla="*/ 5821 w 132"/>
              <a:gd name="T55" fmla="*/ 54504 h 132"/>
              <a:gd name="T56" fmla="*/ 10583 w 132"/>
              <a:gd name="T57" fmla="*/ 59267 h 132"/>
              <a:gd name="T58" fmla="*/ 15346 w 132"/>
              <a:gd name="T59" fmla="*/ 63500 h 132"/>
              <a:gd name="T60" fmla="*/ 21167 w 132"/>
              <a:gd name="T61" fmla="*/ 67204 h 132"/>
              <a:gd name="T62" fmla="*/ 28046 w 132"/>
              <a:gd name="T63" fmla="*/ 69321 h 132"/>
              <a:gd name="T64" fmla="*/ 34925 w 132"/>
              <a:gd name="T65" fmla="*/ 69850 h 1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32">
                <a:moveTo>
                  <a:pt x="66" y="132"/>
                </a:moveTo>
                <a:lnTo>
                  <a:pt x="80" y="131"/>
                </a:lnTo>
                <a:lnTo>
                  <a:pt x="92" y="127"/>
                </a:lnTo>
                <a:lnTo>
                  <a:pt x="103" y="120"/>
                </a:lnTo>
                <a:lnTo>
                  <a:pt x="113" y="112"/>
                </a:lnTo>
                <a:lnTo>
                  <a:pt x="121" y="103"/>
                </a:lnTo>
                <a:lnTo>
                  <a:pt x="127" y="92"/>
                </a:lnTo>
                <a:lnTo>
                  <a:pt x="131" y="79"/>
                </a:lnTo>
                <a:lnTo>
                  <a:pt x="132" y="66"/>
                </a:lnTo>
                <a:lnTo>
                  <a:pt x="131" y="52"/>
                </a:lnTo>
                <a:lnTo>
                  <a:pt x="127" y="40"/>
                </a:lnTo>
                <a:lnTo>
                  <a:pt x="121" y="29"/>
                </a:lnTo>
                <a:lnTo>
                  <a:pt x="113" y="19"/>
                </a:lnTo>
                <a:lnTo>
                  <a:pt x="103" y="11"/>
                </a:lnTo>
                <a:lnTo>
                  <a:pt x="92" y="5"/>
                </a:lnTo>
                <a:lnTo>
                  <a:pt x="80" y="1"/>
                </a:lnTo>
                <a:lnTo>
                  <a:pt x="66" y="0"/>
                </a:lnTo>
                <a:lnTo>
                  <a:pt x="53" y="1"/>
                </a:lnTo>
                <a:lnTo>
                  <a:pt x="40" y="5"/>
                </a:lnTo>
                <a:lnTo>
                  <a:pt x="29" y="11"/>
                </a:lnTo>
                <a:lnTo>
                  <a:pt x="20" y="19"/>
                </a:lnTo>
                <a:lnTo>
                  <a:pt x="11" y="29"/>
                </a:lnTo>
                <a:lnTo>
                  <a:pt x="5" y="40"/>
                </a:lnTo>
                <a:lnTo>
                  <a:pt x="1" y="52"/>
                </a:lnTo>
                <a:lnTo>
                  <a:pt x="0" y="66"/>
                </a:lnTo>
                <a:lnTo>
                  <a:pt x="1" y="79"/>
                </a:lnTo>
                <a:lnTo>
                  <a:pt x="5" y="92"/>
                </a:lnTo>
                <a:lnTo>
                  <a:pt x="11" y="103"/>
                </a:lnTo>
                <a:lnTo>
                  <a:pt x="20" y="112"/>
                </a:lnTo>
                <a:lnTo>
                  <a:pt x="29" y="120"/>
                </a:lnTo>
                <a:lnTo>
                  <a:pt x="40" y="127"/>
                </a:lnTo>
                <a:lnTo>
                  <a:pt x="53" y="131"/>
                </a:lnTo>
                <a:lnTo>
                  <a:pt x="66" y="132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Freeform 65"/>
          <p:cNvSpPr>
            <a:spLocks/>
          </p:cNvSpPr>
          <p:nvPr/>
        </p:nvSpPr>
        <p:spPr bwMode="auto">
          <a:xfrm>
            <a:off x="7983538" y="2709863"/>
            <a:ext cx="69850" cy="69850"/>
          </a:xfrm>
          <a:custGeom>
            <a:avLst/>
            <a:gdLst>
              <a:gd name="T0" fmla="*/ 34925 w 132"/>
              <a:gd name="T1" fmla="*/ 69850 h 132"/>
              <a:gd name="T2" fmla="*/ 41804 w 132"/>
              <a:gd name="T3" fmla="*/ 69321 h 132"/>
              <a:gd name="T4" fmla="*/ 48683 w 132"/>
              <a:gd name="T5" fmla="*/ 67204 h 132"/>
              <a:gd name="T6" fmla="*/ 54504 w 132"/>
              <a:gd name="T7" fmla="*/ 63500 h 132"/>
              <a:gd name="T8" fmla="*/ 59267 w 132"/>
              <a:gd name="T9" fmla="*/ 59267 h 132"/>
              <a:gd name="T10" fmla="*/ 64029 w 132"/>
              <a:gd name="T11" fmla="*/ 54504 h 132"/>
              <a:gd name="T12" fmla="*/ 67204 w 132"/>
              <a:gd name="T13" fmla="*/ 48683 h 132"/>
              <a:gd name="T14" fmla="*/ 69321 w 132"/>
              <a:gd name="T15" fmla="*/ 41804 h 132"/>
              <a:gd name="T16" fmla="*/ 69850 w 132"/>
              <a:gd name="T17" fmla="*/ 34925 h 132"/>
              <a:gd name="T18" fmla="*/ 69321 w 132"/>
              <a:gd name="T19" fmla="*/ 27517 h 132"/>
              <a:gd name="T20" fmla="*/ 67204 w 132"/>
              <a:gd name="T21" fmla="*/ 21167 h 132"/>
              <a:gd name="T22" fmla="*/ 64029 w 132"/>
              <a:gd name="T23" fmla="*/ 15346 h 132"/>
              <a:gd name="T24" fmla="*/ 59267 w 132"/>
              <a:gd name="T25" fmla="*/ 10054 h 132"/>
              <a:gd name="T26" fmla="*/ 54504 w 132"/>
              <a:gd name="T27" fmla="*/ 5821 h 132"/>
              <a:gd name="T28" fmla="*/ 48683 w 132"/>
              <a:gd name="T29" fmla="*/ 2646 h 132"/>
              <a:gd name="T30" fmla="*/ 41804 w 132"/>
              <a:gd name="T31" fmla="*/ 529 h 132"/>
              <a:gd name="T32" fmla="*/ 34925 w 132"/>
              <a:gd name="T33" fmla="*/ 0 h 132"/>
              <a:gd name="T34" fmla="*/ 28046 w 132"/>
              <a:gd name="T35" fmla="*/ 529 h 132"/>
              <a:gd name="T36" fmla="*/ 21167 w 132"/>
              <a:gd name="T37" fmla="*/ 2646 h 132"/>
              <a:gd name="T38" fmla="*/ 15346 w 132"/>
              <a:gd name="T39" fmla="*/ 5821 h 132"/>
              <a:gd name="T40" fmla="*/ 10583 w 132"/>
              <a:gd name="T41" fmla="*/ 10054 h 132"/>
              <a:gd name="T42" fmla="*/ 5821 w 132"/>
              <a:gd name="T43" fmla="*/ 15346 h 132"/>
              <a:gd name="T44" fmla="*/ 2646 w 132"/>
              <a:gd name="T45" fmla="*/ 21167 h 132"/>
              <a:gd name="T46" fmla="*/ 529 w 132"/>
              <a:gd name="T47" fmla="*/ 27517 h 132"/>
              <a:gd name="T48" fmla="*/ 0 w 132"/>
              <a:gd name="T49" fmla="*/ 34925 h 132"/>
              <a:gd name="T50" fmla="*/ 529 w 132"/>
              <a:gd name="T51" fmla="*/ 41804 h 132"/>
              <a:gd name="T52" fmla="*/ 2646 w 132"/>
              <a:gd name="T53" fmla="*/ 48683 h 132"/>
              <a:gd name="T54" fmla="*/ 5821 w 132"/>
              <a:gd name="T55" fmla="*/ 54504 h 132"/>
              <a:gd name="T56" fmla="*/ 10583 w 132"/>
              <a:gd name="T57" fmla="*/ 59267 h 132"/>
              <a:gd name="T58" fmla="*/ 15346 w 132"/>
              <a:gd name="T59" fmla="*/ 63500 h 132"/>
              <a:gd name="T60" fmla="*/ 21167 w 132"/>
              <a:gd name="T61" fmla="*/ 67204 h 132"/>
              <a:gd name="T62" fmla="*/ 28046 w 132"/>
              <a:gd name="T63" fmla="*/ 69321 h 132"/>
              <a:gd name="T64" fmla="*/ 34925 w 132"/>
              <a:gd name="T65" fmla="*/ 69850 h 1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32" h="132">
                <a:moveTo>
                  <a:pt x="66" y="132"/>
                </a:moveTo>
                <a:lnTo>
                  <a:pt x="79" y="131"/>
                </a:lnTo>
                <a:lnTo>
                  <a:pt x="92" y="127"/>
                </a:lnTo>
                <a:lnTo>
                  <a:pt x="103" y="120"/>
                </a:lnTo>
                <a:lnTo>
                  <a:pt x="112" y="112"/>
                </a:lnTo>
                <a:lnTo>
                  <a:pt x="121" y="103"/>
                </a:lnTo>
                <a:lnTo>
                  <a:pt x="127" y="92"/>
                </a:lnTo>
                <a:lnTo>
                  <a:pt x="131" y="79"/>
                </a:lnTo>
                <a:lnTo>
                  <a:pt x="132" y="66"/>
                </a:lnTo>
                <a:lnTo>
                  <a:pt x="131" y="52"/>
                </a:lnTo>
                <a:lnTo>
                  <a:pt x="127" y="40"/>
                </a:lnTo>
                <a:lnTo>
                  <a:pt x="121" y="29"/>
                </a:lnTo>
                <a:lnTo>
                  <a:pt x="112" y="19"/>
                </a:lnTo>
                <a:lnTo>
                  <a:pt x="103" y="11"/>
                </a:lnTo>
                <a:lnTo>
                  <a:pt x="92" y="5"/>
                </a:lnTo>
                <a:lnTo>
                  <a:pt x="79" y="1"/>
                </a:lnTo>
                <a:lnTo>
                  <a:pt x="66" y="0"/>
                </a:lnTo>
                <a:lnTo>
                  <a:pt x="53" y="1"/>
                </a:lnTo>
                <a:lnTo>
                  <a:pt x="40" y="5"/>
                </a:lnTo>
                <a:lnTo>
                  <a:pt x="29" y="11"/>
                </a:lnTo>
                <a:lnTo>
                  <a:pt x="20" y="19"/>
                </a:lnTo>
                <a:lnTo>
                  <a:pt x="11" y="29"/>
                </a:lnTo>
                <a:lnTo>
                  <a:pt x="5" y="40"/>
                </a:lnTo>
                <a:lnTo>
                  <a:pt x="1" y="52"/>
                </a:lnTo>
                <a:lnTo>
                  <a:pt x="0" y="66"/>
                </a:lnTo>
                <a:lnTo>
                  <a:pt x="1" y="79"/>
                </a:lnTo>
                <a:lnTo>
                  <a:pt x="5" y="92"/>
                </a:lnTo>
                <a:lnTo>
                  <a:pt x="11" y="103"/>
                </a:lnTo>
                <a:lnTo>
                  <a:pt x="20" y="112"/>
                </a:lnTo>
                <a:lnTo>
                  <a:pt x="29" y="120"/>
                </a:lnTo>
                <a:lnTo>
                  <a:pt x="40" y="127"/>
                </a:lnTo>
                <a:lnTo>
                  <a:pt x="53" y="131"/>
                </a:lnTo>
                <a:lnTo>
                  <a:pt x="66" y="132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Freeform 66"/>
          <p:cNvSpPr>
            <a:spLocks/>
          </p:cNvSpPr>
          <p:nvPr/>
        </p:nvSpPr>
        <p:spPr bwMode="auto">
          <a:xfrm>
            <a:off x="7681913" y="2905125"/>
            <a:ext cx="209550" cy="209550"/>
          </a:xfrm>
          <a:custGeom>
            <a:avLst/>
            <a:gdLst>
              <a:gd name="T0" fmla="*/ 115596 w 397"/>
              <a:gd name="T1" fmla="*/ 209021 h 396"/>
              <a:gd name="T2" fmla="*/ 135653 w 397"/>
              <a:gd name="T3" fmla="*/ 204787 h 396"/>
              <a:gd name="T4" fmla="*/ 154655 w 397"/>
              <a:gd name="T5" fmla="*/ 196850 h 396"/>
              <a:gd name="T6" fmla="*/ 171018 w 397"/>
              <a:gd name="T7" fmla="*/ 185208 h 396"/>
              <a:gd name="T8" fmla="*/ 185270 w 397"/>
              <a:gd name="T9" fmla="*/ 171450 h 396"/>
              <a:gd name="T10" fmla="*/ 196882 w 397"/>
              <a:gd name="T11" fmla="*/ 155046 h 396"/>
              <a:gd name="T12" fmla="*/ 204272 w 397"/>
              <a:gd name="T13" fmla="*/ 136525 h 396"/>
              <a:gd name="T14" fmla="*/ 208494 w 397"/>
              <a:gd name="T15" fmla="*/ 115358 h 396"/>
              <a:gd name="T16" fmla="*/ 208494 w 397"/>
              <a:gd name="T17" fmla="*/ 94192 h 396"/>
              <a:gd name="T18" fmla="*/ 204272 w 397"/>
              <a:gd name="T19" fmla="*/ 74083 h 396"/>
              <a:gd name="T20" fmla="*/ 196882 w 397"/>
              <a:gd name="T21" fmla="*/ 55033 h 396"/>
              <a:gd name="T22" fmla="*/ 185270 w 397"/>
              <a:gd name="T23" fmla="*/ 38629 h 396"/>
              <a:gd name="T24" fmla="*/ 171018 w 397"/>
              <a:gd name="T25" fmla="*/ 24342 h 396"/>
              <a:gd name="T26" fmla="*/ 154655 w 397"/>
              <a:gd name="T27" fmla="*/ 12700 h 396"/>
              <a:gd name="T28" fmla="*/ 135653 w 397"/>
              <a:gd name="T29" fmla="*/ 5292 h 396"/>
              <a:gd name="T30" fmla="*/ 115596 w 397"/>
              <a:gd name="T31" fmla="*/ 529 h 396"/>
              <a:gd name="T32" fmla="*/ 93954 w 397"/>
              <a:gd name="T33" fmla="*/ 529 h 396"/>
              <a:gd name="T34" fmla="*/ 73897 w 397"/>
              <a:gd name="T35" fmla="*/ 5292 h 396"/>
              <a:gd name="T36" fmla="*/ 54367 w 397"/>
              <a:gd name="T37" fmla="*/ 12700 h 396"/>
              <a:gd name="T38" fmla="*/ 38004 w 397"/>
              <a:gd name="T39" fmla="*/ 24342 h 396"/>
              <a:gd name="T40" fmla="*/ 24280 w 397"/>
              <a:gd name="T41" fmla="*/ 38629 h 396"/>
              <a:gd name="T42" fmla="*/ 12668 w 397"/>
              <a:gd name="T43" fmla="*/ 55033 h 396"/>
              <a:gd name="T44" fmla="*/ 4751 w 397"/>
              <a:gd name="T45" fmla="*/ 74083 h 396"/>
              <a:gd name="T46" fmla="*/ 528 w 397"/>
              <a:gd name="T47" fmla="*/ 94192 h 396"/>
              <a:gd name="T48" fmla="*/ 528 w 397"/>
              <a:gd name="T49" fmla="*/ 115358 h 396"/>
              <a:gd name="T50" fmla="*/ 4751 w 397"/>
              <a:gd name="T51" fmla="*/ 136525 h 396"/>
              <a:gd name="T52" fmla="*/ 12668 w 397"/>
              <a:gd name="T53" fmla="*/ 155046 h 396"/>
              <a:gd name="T54" fmla="*/ 24280 w 397"/>
              <a:gd name="T55" fmla="*/ 171450 h 396"/>
              <a:gd name="T56" fmla="*/ 38004 w 397"/>
              <a:gd name="T57" fmla="*/ 185208 h 396"/>
              <a:gd name="T58" fmla="*/ 54367 w 397"/>
              <a:gd name="T59" fmla="*/ 196850 h 396"/>
              <a:gd name="T60" fmla="*/ 73897 w 397"/>
              <a:gd name="T61" fmla="*/ 204787 h 396"/>
              <a:gd name="T62" fmla="*/ 93954 w 397"/>
              <a:gd name="T63" fmla="*/ 209021 h 3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7" h="396">
                <a:moveTo>
                  <a:pt x="198" y="396"/>
                </a:moveTo>
                <a:lnTo>
                  <a:pt x="219" y="395"/>
                </a:lnTo>
                <a:lnTo>
                  <a:pt x="239" y="392"/>
                </a:lnTo>
                <a:lnTo>
                  <a:pt x="257" y="387"/>
                </a:lnTo>
                <a:lnTo>
                  <a:pt x="276" y="380"/>
                </a:lnTo>
                <a:lnTo>
                  <a:pt x="293" y="372"/>
                </a:lnTo>
                <a:lnTo>
                  <a:pt x="309" y="362"/>
                </a:lnTo>
                <a:lnTo>
                  <a:pt x="324" y="350"/>
                </a:lnTo>
                <a:lnTo>
                  <a:pt x="339" y="338"/>
                </a:lnTo>
                <a:lnTo>
                  <a:pt x="351" y="324"/>
                </a:lnTo>
                <a:lnTo>
                  <a:pt x="362" y="309"/>
                </a:lnTo>
                <a:lnTo>
                  <a:pt x="373" y="293"/>
                </a:lnTo>
                <a:lnTo>
                  <a:pt x="381" y="275"/>
                </a:lnTo>
                <a:lnTo>
                  <a:pt x="387" y="258"/>
                </a:lnTo>
                <a:lnTo>
                  <a:pt x="392" y="238"/>
                </a:lnTo>
                <a:lnTo>
                  <a:pt x="395" y="218"/>
                </a:lnTo>
                <a:lnTo>
                  <a:pt x="397" y="199"/>
                </a:lnTo>
                <a:lnTo>
                  <a:pt x="395" y="178"/>
                </a:lnTo>
                <a:lnTo>
                  <a:pt x="392" y="158"/>
                </a:lnTo>
                <a:lnTo>
                  <a:pt x="387" y="140"/>
                </a:lnTo>
                <a:lnTo>
                  <a:pt x="381" y="121"/>
                </a:lnTo>
                <a:lnTo>
                  <a:pt x="373" y="104"/>
                </a:lnTo>
                <a:lnTo>
                  <a:pt x="362" y="88"/>
                </a:lnTo>
                <a:lnTo>
                  <a:pt x="351" y="73"/>
                </a:lnTo>
                <a:lnTo>
                  <a:pt x="339" y="58"/>
                </a:lnTo>
                <a:lnTo>
                  <a:pt x="324" y="46"/>
                </a:lnTo>
                <a:lnTo>
                  <a:pt x="309" y="34"/>
                </a:lnTo>
                <a:lnTo>
                  <a:pt x="293" y="24"/>
                </a:lnTo>
                <a:lnTo>
                  <a:pt x="276" y="16"/>
                </a:lnTo>
                <a:lnTo>
                  <a:pt x="257" y="10"/>
                </a:lnTo>
                <a:lnTo>
                  <a:pt x="239" y="5"/>
                </a:lnTo>
                <a:lnTo>
                  <a:pt x="219" y="1"/>
                </a:lnTo>
                <a:lnTo>
                  <a:pt x="198" y="0"/>
                </a:lnTo>
                <a:lnTo>
                  <a:pt x="178" y="1"/>
                </a:lnTo>
                <a:lnTo>
                  <a:pt x="158" y="5"/>
                </a:lnTo>
                <a:lnTo>
                  <a:pt x="140" y="10"/>
                </a:lnTo>
                <a:lnTo>
                  <a:pt x="121" y="16"/>
                </a:lnTo>
                <a:lnTo>
                  <a:pt x="103" y="24"/>
                </a:lnTo>
                <a:lnTo>
                  <a:pt x="88" y="34"/>
                </a:lnTo>
                <a:lnTo>
                  <a:pt x="72" y="46"/>
                </a:lnTo>
                <a:lnTo>
                  <a:pt x="58" y="58"/>
                </a:lnTo>
                <a:lnTo>
                  <a:pt x="46" y="73"/>
                </a:lnTo>
                <a:lnTo>
                  <a:pt x="34" y="88"/>
                </a:lnTo>
                <a:lnTo>
                  <a:pt x="24" y="104"/>
                </a:lnTo>
                <a:lnTo>
                  <a:pt x="16" y="121"/>
                </a:lnTo>
                <a:lnTo>
                  <a:pt x="9" y="140"/>
                </a:lnTo>
                <a:lnTo>
                  <a:pt x="4" y="158"/>
                </a:lnTo>
                <a:lnTo>
                  <a:pt x="1" y="178"/>
                </a:lnTo>
                <a:lnTo>
                  <a:pt x="0" y="199"/>
                </a:lnTo>
                <a:lnTo>
                  <a:pt x="1" y="218"/>
                </a:lnTo>
                <a:lnTo>
                  <a:pt x="4" y="238"/>
                </a:lnTo>
                <a:lnTo>
                  <a:pt x="9" y="258"/>
                </a:lnTo>
                <a:lnTo>
                  <a:pt x="16" y="275"/>
                </a:lnTo>
                <a:lnTo>
                  <a:pt x="24" y="293"/>
                </a:lnTo>
                <a:lnTo>
                  <a:pt x="34" y="309"/>
                </a:lnTo>
                <a:lnTo>
                  <a:pt x="46" y="324"/>
                </a:lnTo>
                <a:lnTo>
                  <a:pt x="58" y="338"/>
                </a:lnTo>
                <a:lnTo>
                  <a:pt x="72" y="350"/>
                </a:lnTo>
                <a:lnTo>
                  <a:pt x="88" y="362"/>
                </a:lnTo>
                <a:lnTo>
                  <a:pt x="103" y="372"/>
                </a:lnTo>
                <a:lnTo>
                  <a:pt x="121" y="380"/>
                </a:lnTo>
                <a:lnTo>
                  <a:pt x="140" y="387"/>
                </a:lnTo>
                <a:lnTo>
                  <a:pt x="158" y="392"/>
                </a:lnTo>
                <a:lnTo>
                  <a:pt x="178" y="395"/>
                </a:lnTo>
                <a:lnTo>
                  <a:pt x="198" y="396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Freeform 67"/>
          <p:cNvSpPr>
            <a:spLocks/>
          </p:cNvSpPr>
          <p:nvPr/>
        </p:nvSpPr>
        <p:spPr bwMode="auto">
          <a:xfrm>
            <a:off x="7954963" y="2913063"/>
            <a:ext cx="207962" cy="209550"/>
          </a:xfrm>
          <a:custGeom>
            <a:avLst/>
            <a:gdLst>
              <a:gd name="T0" fmla="*/ 114774 w 395"/>
              <a:gd name="T1" fmla="*/ 209019 h 395"/>
              <a:gd name="T2" fmla="*/ 135307 w 395"/>
              <a:gd name="T3" fmla="*/ 204775 h 395"/>
              <a:gd name="T4" fmla="*/ 153734 w 395"/>
              <a:gd name="T5" fmla="*/ 197348 h 395"/>
              <a:gd name="T6" fmla="*/ 170055 w 395"/>
              <a:gd name="T7" fmla="*/ 185677 h 395"/>
              <a:gd name="T8" fmla="*/ 184270 w 395"/>
              <a:gd name="T9" fmla="*/ 171354 h 395"/>
              <a:gd name="T10" fmla="*/ 195853 w 395"/>
              <a:gd name="T11" fmla="*/ 154908 h 395"/>
              <a:gd name="T12" fmla="*/ 203224 w 395"/>
              <a:gd name="T13" fmla="*/ 136340 h 395"/>
              <a:gd name="T14" fmla="*/ 207436 w 395"/>
              <a:gd name="T15" fmla="*/ 115650 h 395"/>
              <a:gd name="T16" fmla="*/ 207436 w 395"/>
              <a:gd name="T17" fmla="*/ 93900 h 395"/>
              <a:gd name="T18" fmla="*/ 203224 w 395"/>
              <a:gd name="T19" fmla="*/ 73740 h 395"/>
              <a:gd name="T20" fmla="*/ 195853 w 395"/>
              <a:gd name="T21" fmla="*/ 54642 h 395"/>
              <a:gd name="T22" fmla="*/ 184270 w 395"/>
              <a:gd name="T23" fmla="*/ 38196 h 395"/>
              <a:gd name="T24" fmla="*/ 170055 w 395"/>
              <a:gd name="T25" fmla="*/ 23873 h 395"/>
              <a:gd name="T26" fmla="*/ 153734 w 395"/>
              <a:gd name="T27" fmla="*/ 12732 h 395"/>
              <a:gd name="T28" fmla="*/ 135307 w 395"/>
              <a:gd name="T29" fmla="*/ 4775 h 395"/>
              <a:gd name="T30" fmla="*/ 114774 w 395"/>
              <a:gd name="T31" fmla="*/ 531 h 395"/>
              <a:gd name="T32" fmla="*/ 93715 w 395"/>
              <a:gd name="T33" fmla="*/ 531 h 395"/>
              <a:gd name="T34" fmla="*/ 73708 w 395"/>
              <a:gd name="T35" fmla="*/ 4775 h 395"/>
              <a:gd name="T36" fmla="*/ 54228 w 395"/>
              <a:gd name="T37" fmla="*/ 12732 h 395"/>
              <a:gd name="T38" fmla="*/ 37907 w 395"/>
              <a:gd name="T39" fmla="*/ 23873 h 395"/>
              <a:gd name="T40" fmla="*/ 24218 w 395"/>
              <a:gd name="T41" fmla="*/ 38196 h 395"/>
              <a:gd name="T42" fmla="*/ 12636 w 395"/>
              <a:gd name="T43" fmla="*/ 54642 h 395"/>
              <a:gd name="T44" fmla="*/ 5265 w 395"/>
              <a:gd name="T45" fmla="*/ 73740 h 395"/>
              <a:gd name="T46" fmla="*/ 526 w 395"/>
              <a:gd name="T47" fmla="*/ 93900 h 395"/>
              <a:gd name="T48" fmla="*/ 526 w 395"/>
              <a:gd name="T49" fmla="*/ 115650 h 395"/>
              <a:gd name="T50" fmla="*/ 5265 w 395"/>
              <a:gd name="T51" fmla="*/ 136340 h 395"/>
              <a:gd name="T52" fmla="*/ 12636 w 395"/>
              <a:gd name="T53" fmla="*/ 154908 h 395"/>
              <a:gd name="T54" fmla="*/ 24218 w 395"/>
              <a:gd name="T55" fmla="*/ 171354 h 395"/>
              <a:gd name="T56" fmla="*/ 37907 w 395"/>
              <a:gd name="T57" fmla="*/ 185677 h 395"/>
              <a:gd name="T58" fmla="*/ 54228 w 395"/>
              <a:gd name="T59" fmla="*/ 197348 h 395"/>
              <a:gd name="T60" fmla="*/ 73708 w 395"/>
              <a:gd name="T61" fmla="*/ 204775 h 395"/>
              <a:gd name="T62" fmla="*/ 93715 w 395"/>
              <a:gd name="T63" fmla="*/ 209019 h 3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5" h="395">
                <a:moveTo>
                  <a:pt x="198" y="395"/>
                </a:moveTo>
                <a:lnTo>
                  <a:pt x="218" y="394"/>
                </a:lnTo>
                <a:lnTo>
                  <a:pt x="238" y="391"/>
                </a:lnTo>
                <a:lnTo>
                  <a:pt x="257" y="386"/>
                </a:lnTo>
                <a:lnTo>
                  <a:pt x="275" y="380"/>
                </a:lnTo>
                <a:lnTo>
                  <a:pt x="292" y="372"/>
                </a:lnTo>
                <a:lnTo>
                  <a:pt x="309" y="361"/>
                </a:lnTo>
                <a:lnTo>
                  <a:pt x="323" y="350"/>
                </a:lnTo>
                <a:lnTo>
                  <a:pt x="338" y="338"/>
                </a:lnTo>
                <a:lnTo>
                  <a:pt x="350" y="323"/>
                </a:lnTo>
                <a:lnTo>
                  <a:pt x="361" y="309"/>
                </a:lnTo>
                <a:lnTo>
                  <a:pt x="372" y="292"/>
                </a:lnTo>
                <a:lnTo>
                  <a:pt x="380" y="275"/>
                </a:lnTo>
                <a:lnTo>
                  <a:pt x="386" y="257"/>
                </a:lnTo>
                <a:lnTo>
                  <a:pt x="391" y="237"/>
                </a:lnTo>
                <a:lnTo>
                  <a:pt x="394" y="218"/>
                </a:lnTo>
                <a:lnTo>
                  <a:pt x="395" y="198"/>
                </a:lnTo>
                <a:lnTo>
                  <a:pt x="394" y="177"/>
                </a:lnTo>
                <a:lnTo>
                  <a:pt x="391" y="158"/>
                </a:lnTo>
                <a:lnTo>
                  <a:pt x="386" y="139"/>
                </a:lnTo>
                <a:lnTo>
                  <a:pt x="380" y="121"/>
                </a:lnTo>
                <a:lnTo>
                  <a:pt x="372" y="103"/>
                </a:lnTo>
                <a:lnTo>
                  <a:pt x="361" y="88"/>
                </a:lnTo>
                <a:lnTo>
                  <a:pt x="350" y="72"/>
                </a:lnTo>
                <a:lnTo>
                  <a:pt x="338" y="58"/>
                </a:lnTo>
                <a:lnTo>
                  <a:pt x="323" y="45"/>
                </a:lnTo>
                <a:lnTo>
                  <a:pt x="309" y="34"/>
                </a:lnTo>
                <a:lnTo>
                  <a:pt x="292" y="24"/>
                </a:lnTo>
                <a:lnTo>
                  <a:pt x="275" y="15"/>
                </a:lnTo>
                <a:lnTo>
                  <a:pt x="257" y="9"/>
                </a:lnTo>
                <a:lnTo>
                  <a:pt x="238" y="4"/>
                </a:lnTo>
                <a:lnTo>
                  <a:pt x="218" y="1"/>
                </a:lnTo>
                <a:lnTo>
                  <a:pt x="198" y="0"/>
                </a:lnTo>
                <a:lnTo>
                  <a:pt x="178" y="1"/>
                </a:lnTo>
                <a:lnTo>
                  <a:pt x="158" y="4"/>
                </a:lnTo>
                <a:lnTo>
                  <a:pt x="140" y="9"/>
                </a:lnTo>
                <a:lnTo>
                  <a:pt x="121" y="15"/>
                </a:lnTo>
                <a:lnTo>
                  <a:pt x="103" y="24"/>
                </a:lnTo>
                <a:lnTo>
                  <a:pt x="88" y="34"/>
                </a:lnTo>
                <a:lnTo>
                  <a:pt x="72" y="45"/>
                </a:lnTo>
                <a:lnTo>
                  <a:pt x="58" y="58"/>
                </a:lnTo>
                <a:lnTo>
                  <a:pt x="46" y="72"/>
                </a:lnTo>
                <a:lnTo>
                  <a:pt x="34" y="88"/>
                </a:lnTo>
                <a:lnTo>
                  <a:pt x="24" y="103"/>
                </a:lnTo>
                <a:lnTo>
                  <a:pt x="16" y="121"/>
                </a:lnTo>
                <a:lnTo>
                  <a:pt x="10" y="139"/>
                </a:lnTo>
                <a:lnTo>
                  <a:pt x="4" y="158"/>
                </a:lnTo>
                <a:lnTo>
                  <a:pt x="1" y="177"/>
                </a:lnTo>
                <a:lnTo>
                  <a:pt x="0" y="198"/>
                </a:lnTo>
                <a:lnTo>
                  <a:pt x="1" y="218"/>
                </a:lnTo>
                <a:lnTo>
                  <a:pt x="4" y="237"/>
                </a:lnTo>
                <a:lnTo>
                  <a:pt x="10" y="257"/>
                </a:lnTo>
                <a:lnTo>
                  <a:pt x="16" y="275"/>
                </a:lnTo>
                <a:lnTo>
                  <a:pt x="24" y="292"/>
                </a:lnTo>
                <a:lnTo>
                  <a:pt x="34" y="309"/>
                </a:lnTo>
                <a:lnTo>
                  <a:pt x="46" y="323"/>
                </a:lnTo>
                <a:lnTo>
                  <a:pt x="58" y="338"/>
                </a:lnTo>
                <a:lnTo>
                  <a:pt x="72" y="350"/>
                </a:lnTo>
                <a:lnTo>
                  <a:pt x="88" y="361"/>
                </a:lnTo>
                <a:lnTo>
                  <a:pt x="103" y="372"/>
                </a:lnTo>
                <a:lnTo>
                  <a:pt x="121" y="380"/>
                </a:lnTo>
                <a:lnTo>
                  <a:pt x="140" y="386"/>
                </a:lnTo>
                <a:lnTo>
                  <a:pt x="158" y="391"/>
                </a:lnTo>
                <a:lnTo>
                  <a:pt x="178" y="394"/>
                </a:lnTo>
                <a:lnTo>
                  <a:pt x="198" y="395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Freeform 68"/>
          <p:cNvSpPr>
            <a:spLocks/>
          </p:cNvSpPr>
          <p:nvPr/>
        </p:nvSpPr>
        <p:spPr bwMode="auto">
          <a:xfrm>
            <a:off x="7981950" y="3019425"/>
            <a:ext cx="25400" cy="34925"/>
          </a:xfrm>
          <a:custGeom>
            <a:avLst/>
            <a:gdLst>
              <a:gd name="T0" fmla="*/ 12959 w 49"/>
              <a:gd name="T1" fmla="*/ 0 h 65"/>
              <a:gd name="T2" fmla="*/ 7776 w 49"/>
              <a:gd name="T3" fmla="*/ 1075 h 65"/>
              <a:gd name="T4" fmla="*/ 3629 w 49"/>
              <a:gd name="T5" fmla="*/ 3761 h 65"/>
              <a:gd name="T6" fmla="*/ 1037 w 49"/>
              <a:gd name="T7" fmla="*/ 8060 h 65"/>
              <a:gd name="T8" fmla="*/ 0 w 49"/>
              <a:gd name="T9" fmla="*/ 13433 h 65"/>
              <a:gd name="T10" fmla="*/ 0 w 49"/>
              <a:gd name="T11" fmla="*/ 20955 h 65"/>
              <a:gd name="T12" fmla="*/ 1037 w 49"/>
              <a:gd name="T13" fmla="*/ 26865 h 65"/>
              <a:gd name="T14" fmla="*/ 3629 w 49"/>
              <a:gd name="T15" fmla="*/ 31164 h 65"/>
              <a:gd name="T16" fmla="*/ 7776 w 49"/>
              <a:gd name="T17" fmla="*/ 33850 h 65"/>
              <a:gd name="T18" fmla="*/ 12959 w 49"/>
              <a:gd name="T19" fmla="*/ 34925 h 65"/>
              <a:gd name="T20" fmla="*/ 17624 w 49"/>
              <a:gd name="T21" fmla="*/ 33850 h 65"/>
              <a:gd name="T22" fmla="*/ 21771 w 49"/>
              <a:gd name="T23" fmla="*/ 31164 h 65"/>
              <a:gd name="T24" fmla="*/ 24363 w 49"/>
              <a:gd name="T25" fmla="*/ 26865 h 65"/>
              <a:gd name="T26" fmla="*/ 25400 w 49"/>
              <a:gd name="T27" fmla="*/ 20955 h 65"/>
              <a:gd name="T28" fmla="*/ 25400 w 49"/>
              <a:gd name="T29" fmla="*/ 13433 h 65"/>
              <a:gd name="T30" fmla="*/ 24363 w 49"/>
              <a:gd name="T31" fmla="*/ 8060 h 65"/>
              <a:gd name="T32" fmla="*/ 21771 w 49"/>
              <a:gd name="T33" fmla="*/ 3761 h 65"/>
              <a:gd name="T34" fmla="*/ 17624 w 49"/>
              <a:gd name="T35" fmla="*/ 1075 h 65"/>
              <a:gd name="T36" fmla="*/ 12959 w 49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9" h="65">
                <a:moveTo>
                  <a:pt x="25" y="0"/>
                </a:moveTo>
                <a:lnTo>
                  <a:pt x="15" y="2"/>
                </a:lnTo>
                <a:lnTo>
                  <a:pt x="7" y="7"/>
                </a:lnTo>
                <a:lnTo>
                  <a:pt x="2" y="15"/>
                </a:lnTo>
                <a:lnTo>
                  <a:pt x="0" y="25"/>
                </a:lnTo>
                <a:lnTo>
                  <a:pt x="0" y="39"/>
                </a:lnTo>
                <a:lnTo>
                  <a:pt x="2" y="50"/>
                </a:lnTo>
                <a:lnTo>
                  <a:pt x="7" y="58"/>
                </a:lnTo>
                <a:lnTo>
                  <a:pt x="15" y="63"/>
                </a:lnTo>
                <a:lnTo>
                  <a:pt x="25" y="65"/>
                </a:lnTo>
                <a:lnTo>
                  <a:pt x="34" y="63"/>
                </a:lnTo>
                <a:lnTo>
                  <a:pt x="42" y="58"/>
                </a:lnTo>
                <a:lnTo>
                  <a:pt x="47" y="50"/>
                </a:lnTo>
                <a:lnTo>
                  <a:pt x="49" y="39"/>
                </a:lnTo>
                <a:lnTo>
                  <a:pt x="49" y="25"/>
                </a:lnTo>
                <a:lnTo>
                  <a:pt x="47" y="15"/>
                </a:lnTo>
                <a:lnTo>
                  <a:pt x="42" y="7"/>
                </a:lnTo>
                <a:lnTo>
                  <a:pt x="34" y="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Freeform 69"/>
          <p:cNvSpPr>
            <a:spLocks/>
          </p:cNvSpPr>
          <p:nvPr/>
        </p:nvSpPr>
        <p:spPr bwMode="auto">
          <a:xfrm>
            <a:off x="8018463" y="3021013"/>
            <a:ext cx="26987" cy="34925"/>
          </a:xfrm>
          <a:custGeom>
            <a:avLst/>
            <a:gdLst>
              <a:gd name="T0" fmla="*/ 13494 w 50"/>
              <a:gd name="T1" fmla="*/ 0 h 66"/>
              <a:gd name="T2" fmla="*/ 8096 w 50"/>
              <a:gd name="T3" fmla="*/ 1058 h 66"/>
              <a:gd name="T4" fmla="*/ 3778 w 50"/>
              <a:gd name="T5" fmla="*/ 4233 h 66"/>
              <a:gd name="T6" fmla="*/ 1079 w 50"/>
              <a:gd name="T7" fmla="*/ 8467 h 66"/>
              <a:gd name="T8" fmla="*/ 0 w 50"/>
              <a:gd name="T9" fmla="*/ 13758 h 66"/>
              <a:gd name="T10" fmla="*/ 0 w 50"/>
              <a:gd name="T11" fmla="*/ 21696 h 66"/>
              <a:gd name="T12" fmla="*/ 1079 w 50"/>
              <a:gd name="T13" fmla="*/ 26987 h 66"/>
              <a:gd name="T14" fmla="*/ 3778 w 50"/>
              <a:gd name="T15" fmla="*/ 31221 h 66"/>
              <a:gd name="T16" fmla="*/ 8096 w 50"/>
              <a:gd name="T17" fmla="*/ 33867 h 66"/>
              <a:gd name="T18" fmla="*/ 13494 w 50"/>
              <a:gd name="T19" fmla="*/ 34925 h 66"/>
              <a:gd name="T20" fmla="*/ 18351 w 50"/>
              <a:gd name="T21" fmla="*/ 33867 h 66"/>
              <a:gd name="T22" fmla="*/ 22669 w 50"/>
              <a:gd name="T23" fmla="*/ 31221 h 66"/>
              <a:gd name="T24" fmla="*/ 25368 w 50"/>
              <a:gd name="T25" fmla="*/ 26987 h 66"/>
              <a:gd name="T26" fmla="*/ 26987 w 50"/>
              <a:gd name="T27" fmla="*/ 21696 h 66"/>
              <a:gd name="T28" fmla="*/ 26987 w 50"/>
              <a:gd name="T29" fmla="*/ 13758 h 66"/>
              <a:gd name="T30" fmla="*/ 25368 w 50"/>
              <a:gd name="T31" fmla="*/ 8467 h 66"/>
              <a:gd name="T32" fmla="*/ 22669 w 50"/>
              <a:gd name="T33" fmla="*/ 4233 h 66"/>
              <a:gd name="T34" fmla="*/ 18351 w 50"/>
              <a:gd name="T35" fmla="*/ 1058 h 66"/>
              <a:gd name="T36" fmla="*/ 13494 w 50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66">
                <a:moveTo>
                  <a:pt x="25" y="0"/>
                </a:moveTo>
                <a:lnTo>
                  <a:pt x="15" y="2"/>
                </a:lnTo>
                <a:lnTo>
                  <a:pt x="7" y="8"/>
                </a:lnTo>
                <a:lnTo>
                  <a:pt x="2" y="16"/>
                </a:lnTo>
                <a:lnTo>
                  <a:pt x="0" y="26"/>
                </a:lnTo>
                <a:lnTo>
                  <a:pt x="0" y="41"/>
                </a:lnTo>
                <a:lnTo>
                  <a:pt x="2" y="51"/>
                </a:lnTo>
                <a:lnTo>
                  <a:pt x="7" y="59"/>
                </a:lnTo>
                <a:lnTo>
                  <a:pt x="15" y="64"/>
                </a:lnTo>
                <a:lnTo>
                  <a:pt x="25" y="66"/>
                </a:lnTo>
                <a:lnTo>
                  <a:pt x="34" y="64"/>
                </a:lnTo>
                <a:lnTo>
                  <a:pt x="42" y="59"/>
                </a:lnTo>
                <a:lnTo>
                  <a:pt x="47" y="51"/>
                </a:lnTo>
                <a:lnTo>
                  <a:pt x="50" y="41"/>
                </a:lnTo>
                <a:lnTo>
                  <a:pt x="50" y="26"/>
                </a:lnTo>
                <a:lnTo>
                  <a:pt x="47" y="16"/>
                </a:lnTo>
                <a:lnTo>
                  <a:pt x="42" y="8"/>
                </a:lnTo>
                <a:lnTo>
                  <a:pt x="34" y="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7" name="Freeform 70"/>
          <p:cNvSpPr>
            <a:spLocks/>
          </p:cNvSpPr>
          <p:nvPr/>
        </p:nvSpPr>
        <p:spPr bwMode="auto">
          <a:xfrm>
            <a:off x="7810500" y="2665413"/>
            <a:ext cx="155575" cy="185737"/>
          </a:xfrm>
          <a:custGeom>
            <a:avLst/>
            <a:gdLst>
              <a:gd name="T0" fmla="*/ 146548 w 293"/>
              <a:gd name="T1" fmla="*/ 73873 h 352"/>
              <a:gd name="T2" fmla="*/ 143894 w 293"/>
              <a:gd name="T3" fmla="*/ 73345 h 352"/>
              <a:gd name="T4" fmla="*/ 141770 w 293"/>
              <a:gd name="T5" fmla="*/ 72817 h 352"/>
              <a:gd name="T6" fmla="*/ 139115 w 293"/>
              <a:gd name="T7" fmla="*/ 73345 h 352"/>
              <a:gd name="T8" fmla="*/ 136991 w 293"/>
              <a:gd name="T9" fmla="*/ 74400 h 352"/>
              <a:gd name="T10" fmla="*/ 134867 w 293"/>
              <a:gd name="T11" fmla="*/ 75983 h 352"/>
              <a:gd name="T12" fmla="*/ 132743 w 293"/>
              <a:gd name="T13" fmla="*/ 77566 h 352"/>
              <a:gd name="T14" fmla="*/ 130619 w 293"/>
              <a:gd name="T15" fmla="*/ 79677 h 352"/>
              <a:gd name="T16" fmla="*/ 129557 w 293"/>
              <a:gd name="T17" fmla="*/ 81788 h 352"/>
              <a:gd name="T18" fmla="*/ 119469 w 293"/>
              <a:gd name="T19" fmla="*/ 110281 h 352"/>
              <a:gd name="T20" fmla="*/ 76991 w 293"/>
              <a:gd name="T21" fmla="*/ 0 h 352"/>
              <a:gd name="T22" fmla="*/ 32920 w 293"/>
              <a:gd name="T23" fmla="*/ 90758 h 352"/>
              <a:gd name="T24" fmla="*/ 24425 w 293"/>
              <a:gd name="T25" fmla="*/ 78094 h 352"/>
              <a:gd name="T26" fmla="*/ 22832 w 293"/>
              <a:gd name="T27" fmla="*/ 75983 h 352"/>
              <a:gd name="T28" fmla="*/ 20708 w 293"/>
              <a:gd name="T29" fmla="*/ 73873 h 352"/>
              <a:gd name="T30" fmla="*/ 18584 w 293"/>
              <a:gd name="T31" fmla="*/ 72817 h 352"/>
              <a:gd name="T32" fmla="*/ 15929 w 293"/>
              <a:gd name="T33" fmla="*/ 72290 h 352"/>
              <a:gd name="T34" fmla="*/ 13274 w 293"/>
              <a:gd name="T35" fmla="*/ 71762 h 352"/>
              <a:gd name="T36" fmla="*/ 10619 w 293"/>
              <a:gd name="T37" fmla="*/ 72290 h 352"/>
              <a:gd name="T38" fmla="*/ 7965 w 293"/>
              <a:gd name="T39" fmla="*/ 72817 h 352"/>
              <a:gd name="T40" fmla="*/ 5841 w 293"/>
              <a:gd name="T41" fmla="*/ 73873 h 352"/>
              <a:gd name="T42" fmla="*/ 2124 w 293"/>
              <a:gd name="T43" fmla="*/ 78094 h 352"/>
              <a:gd name="T44" fmla="*/ 0 w 293"/>
              <a:gd name="T45" fmla="*/ 82315 h 352"/>
              <a:gd name="T46" fmla="*/ 0 w 293"/>
              <a:gd name="T47" fmla="*/ 87064 h 352"/>
              <a:gd name="T48" fmla="*/ 2124 w 293"/>
              <a:gd name="T49" fmla="*/ 92341 h 352"/>
              <a:gd name="T50" fmla="*/ 36106 w 293"/>
              <a:gd name="T51" fmla="*/ 145635 h 352"/>
              <a:gd name="T52" fmla="*/ 74336 w 293"/>
              <a:gd name="T53" fmla="*/ 67013 h 352"/>
              <a:gd name="T54" fmla="*/ 120000 w 293"/>
              <a:gd name="T55" fmla="*/ 185737 h 352"/>
              <a:gd name="T56" fmla="*/ 155044 w 293"/>
              <a:gd name="T57" fmla="*/ 90758 h 352"/>
              <a:gd name="T58" fmla="*/ 155575 w 293"/>
              <a:gd name="T59" fmla="*/ 86009 h 352"/>
              <a:gd name="T60" fmla="*/ 154513 w 293"/>
              <a:gd name="T61" fmla="*/ 81260 h 352"/>
              <a:gd name="T62" fmla="*/ 151327 w 293"/>
              <a:gd name="T63" fmla="*/ 77039 h 352"/>
              <a:gd name="T64" fmla="*/ 146548 w 293"/>
              <a:gd name="T65" fmla="*/ 73873 h 3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93" h="352">
                <a:moveTo>
                  <a:pt x="276" y="140"/>
                </a:moveTo>
                <a:lnTo>
                  <a:pt x="271" y="139"/>
                </a:lnTo>
                <a:lnTo>
                  <a:pt x="267" y="138"/>
                </a:lnTo>
                <a:lnTo>
                  <a:pt x="262" y="139"/>
                </a:lnTo>
                <a:lnTo>
                  <a:pt x="258" y="141"/>
                </a:lnTo>
                <a:lnTo>
                  <a:pt x="254" y="144"/>
                </a:lnTo>
                <a:lnTo>
                  <a:pt x="250" y="147"/>
                </a:lnTo>
                <a:lnTo>
                  <a:pt x="246" y="151"/>
                </a:lnTo>
                <a:lnTo>
                  <a:pt x="244" y="155"/>
                </a:lnTo>
                <a:lnTo>
                  <a:pt x="225" y="209"/>
                </a:lnTo>
                <a:lnTo>
                  <a:pt x="145" y="0"/>
                </a:lnTo>
                <a:lnTo>
                  <a:pt x="62" y="172"/>
                </a:lnTo>
                <a:lnTo>
                  <a:pt x="46" y="148"/>
                </a:lnTo>
                <a:lnTo>
                  <a:pt x="43" y="144"/>
                </a:lnTo>
                <a:lnTo>
                  <a:pt x="39" y="140"/>
                </a:lnTo>
                <a:lnTo>
                  <a:pt x="35" y="138"/>
                </a:lnTo>
                <a:lnTo>
                  <a:pt x="30" y="137"/>
                </a:lnTo>
                <a:lnTo>
                  <a:pt x="25" y="136"/>
                </a:lnTo>
                <a:lnTo>
                  <a:pt x="20" y="137"/>
                </a:lnTo>
                <a:lnTo>
                  <a:pt x="15" y="138"/>
                </a:lnTo>
                <a:lnTo>
                  <a:pt x="11" y="140"/>
                </a:lnTo>
                <a:lnTo>
                  <a:pt x="4" y="148"/>
                </a:lnTo>
                <a:lnTo>
                  <a:pt x="0" y="156"/>
                </a:lnTo>
                <a:lnTo>
                  <a:pt x="0" y="165"/>
                </a:lnTo>
                <a:lnTo>
                  <a:pt x="4" y="175"/>
                </a:lnTo>
                <a:lnTo>
                  <a:pt x="68" y="276"/>
                </a:lnTo>
                <a:lnTo>
                  <a:pt x="140" y="127"/>
                </a:lnTo>
                <a:lnTo>
                  <a:pt x="226" y="352"/>
                </a:lnTo>
                <a:lnTo>
                  <a:pt x="292" y="172"/>
                </a:lnTo>
                <a:lnTo>
                  <a:pt x="293" y="163"/>
                </a:lnTo>
                <a:lnTo>
                  <a:pt x="291" y="154"/>
                </a:lnTo>
                <a:lnTo>
                  <a:pt x="285" y="146"/>
                </a:lnTo>
                <a:lnTo>
                  <a:pt x="276" y="1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Freeform 71"/>
          <p:cNvSpPr>
            <a:spLocks/>
          </p:cNvSpPr>
          <p:nvPr/>
        </p:nvSpPr>
        <p:spPr bwMode="auto">
          <a:xfrm>
            <a:off x="7913688" y="2698750"/>
            <a:ext cx="258762" cy="500063"/>
          </a:xfrm>
          <a:custGeom>
            <a:avLst/>
            <a:gdLst>
              <a:gd name="T0" fmla="*/ 232780 w 488"/>
              <a:gd name="T1" fmla="*/ 390641 h 946"/>
              <a:gd name="T2" fmla="*/ 258232 w 488"/>
              <a:gd name="T3" fmla="*/ 330380 h 946"/>
              <a:gd name="T4" fmla="*/ 244976 w 488"/>
              <a:gd name="T5" fmla="*/ 264833 h 946"/>
              <a:gd name="T6" fmla="*/ 223766 w 488"/>
              <a:gd name="T7" fmla="*/ 236288 h 946"/>
              <a:gd name="T8" fmla="*/ 206267 w 488"/>
              <a:gd name="T9" fmla="*/ 256375 h 946"/>
              <a:gd name="T10" fmla="*/ 230129 w 488"/>
              <a:gd name="T11" fmla="*/ 301306 h 946"/>
              <a:gd name="T12" fmla="*/ 225356 w 488"/>
              <a:gd name="T13" fmla="*/ 352581 h 946"/>
              <a:gd name="T14" fmla="*/ 193541 w 488"/>
              <a:gd name="T15" fmla="*/ 391170 h 946"/>
              <a:gd name="T16" fmla="*/ 144228 w 488"/>
              <a:gd name="T17" fmla="*/ 405971 h 946"/>
              <a:gd name="T18" fmla="*/ 106580 w 488"/>
              <a:gd name="T19" fmla="*/ 398042 h 946"/>
              <a:gd name="T20" fmla="*/ 103929 w 488"/>
              <a:gd name="T21" fmla="*/ 392227 h 946"/>
              <a:gd name="T22" fmla="*/ 130972 w 488"/>
              <a:gd name="T23" fmla="*/ 390641 h 946"/>
              <a:gd name="T24" fmla="*/ 180815 w 488"/>
              <a:gd name="T25" fmla="*/ 368440 h 946"/>
              <a:gd name="T26" fmla="*/ 181346 w 488"/>
              <a:gd name="T27" fmla="*/ 349938 h 946"/>
              <a:gd name="T28" fmla="*/ 167559 w 488"/>
              <a:gd name="T29" fmla="*/ 347824 h 946"/>
              <a:gd name="T30" fmla="*/ 133623 w 488"/>
              <a:gd name="T31" fmla="*/ 364739 h 946"/>
              <a:gd name="T32" fmla="*/ 92264 w 488"/>
              <a:gd name="T33" fmla="*/ 365268 h 946"/>
              <a:gd name="T34" fmla="*/ 59918 w 488"/>
              <a:gd name="T35" fmla="*/ 344124 h 946"/>
              <a:gd name="T36" fmla="*/ 59918 w 488"/>
              <a:gd name="T37" fmla="*/ 293377 h 946"/>
              <a:gd name="T38" fmla="*/ 88552 w 488"/>
              <a:gd name="T39" fmla="*/ 250560 h 946"/>
              <a:gd name="T40" fmla="*/ 135744 w 488"/>
              <a:gd name="T41" fmla="*/ 231002 h 946"/>
              <a:gd name="T42" fmla="*/ 175513 w 488"/>
              <a:gd name="T43" fmla="*/ 236288 h 946"/>
              <a:gd name="T44" fmla="*/ 197783 w 488"/>
              <a:gd name="T45" fmla="*/ 217258 h 946"/>
              <a:gd name="T46" fmla="*/ 156954 w 488"/>
              <a:gd name="T47" fmla="*/ 204571 h 946"/>
              <a:gd name="T48" fmla="*/ 159605 w 488"/>
              <a:gd name="T49" fmla="*/ 141138 h 946"/>
              <a:gd name="T50" fmla="*/ 140516 w 488"/>
              <a:gd name="T51" fmla="*/ 81406 h 946"/>
              <a:gd name="T52" fmla="*/ 152182 w 488"/>
              <a:gd name="T53" fmla="*/ 65019 h 946"/>
              <a:gd name="T54" fmla="*/ 149531 w 488"/>
              <a:gd name="T55" fmla="*/ 23787 h 946"/>
              <a:gd name="T56" fmla="*/ 128321 w 488"/>
              <a:gd name="T57" fmla="*/ 51275 h 946"/>
              <a:gd name="T58" fmla="*/ 112413 w 488"/>
              <a:gd name="T59" fmla="*/ 67133 h 946"/>
              <a:gd name="T60" fmla="*/ 91203 w 488"/>
              <a:gd name="T61" fmla="*/ 58147 h 946"/>
              <a:gd name="T62" fmla="*/ 91203 w 488"/>
              <a:gd name="T63" fmla="*/ 35417 h 946"/>
              <a:gd name="T64" fmla="*/ 111883 w 488"/>
              <a:gd name="T65" fmla="*/ 26959 h 946"/>
              <a:gd name="T66" fmla="*/ 123548 w 488"/>
              <a:gd name="T67" fmla="*/ 33302 h 946"/>
              <a:gd name="T68" fmla="*/ 141577 w 488"/>
              <a:gd name="T69" fmla="*/ 13744 h 946"/>
              <a:gd name="T70" fmla="*/ 117716 w 488"/>
              <a:gd name="T71" fmla="*/ 1057 h 946"/>
              <a:gd name="T72" fmla="*/ 74765 w 488"/>
              <a:gd name="T73" fmla="*/ 13744 h 946"/>
              <a:gd name="T74" fmla="*/ 65221 w 488"/>
              <a:gd name="T75" fmla="*/ 65019 h 946"/>
              <a:gd name="T76" fmla="*/ 90143 w 488"/>
              <a:gd name="T77" fmla="*/ 89863 h 946"/>
              <a:gd name="T78" fmla="*/ 112413 w 488"/>
              <a:gd name="T79" fmla="*/ 94092 h 946"/>
              <a:gd name="T80" fmla="*/ 129381 w 488"/>
              <a:gd name="T81" fmla="*/ 124751 h 946"/>
              <a:gd name="T82" fmla="*/ 133093 w 488"/>
              <a:gd name="T83" fmla="*/ 185541 h 946"/>
              <a:gd name="T84" fmla="*/ 90143 w 488"/>
              <a:gd name="T85" fmla="*/ 217786 h 946"/>
              <a:gd name="T86" fmla="*/ 46662 w 488"/>
              <a:gd name="T87" fmla="*/ 259018 h 946"/>
              <a:gd name="T88" fmla="*/ 29694 w 488"/>
              <a:gd name="T89" fmla="*/ 318751 h 946"/>
              <a:gd name="T90" fmla="*/ 48783 w 488"/>
              <a:gd name="T91" fmla="*/ 381655 h 946"/>
              <a:gd name="T92" fmla="*/ 71584 w 488"/>
              <a:gd name="T93" fmla="*/ 406499 h 946"/>
              <a:gd name="T94" fmla="*/ 80598 w 488"/>
              <a:gd name="T95" fmla="*/ 413371 h 946"/>
              <a:gd name="T96" fmla="*/ 14317 w 488"/>
              <a:gd name="T97" fmla="*/ 439802 h 946"/>
              <a:gd name="T98" fmla="*/ 1061 w 488"/>
              <a:gd name="T99" fmla="*/ 447202 h 946"/>
              <a:gd name="T100" fmla="*/ 103929 w 488"/>
              <a:gd name="T101" fmla="*/ 425001 h 946"/>
              <a:gd name="T102" fmla="*/ 134153 w 488"/>
              <a:gd name="T103" fmla="*/ 432401 h 946"/>
              <a:gd name="T104" fmla="*/ 166499 w 488"/>
              <a:gd name="T105" fmla="*/ 430815 h 946"/>
              <a:gd name="T106" fmla="*/ 170741 w 488"/>
              <a:gd name="T107" fmla="*/ 474161 h 946"/>
              <a:gd name="T108" fmla="*/ 163847 w 488"/>
              <a:gd name="T109" fmla="*/ 495834 h 946"/>
              <a:gd name="T110" fmla="*/ 178164 w 488"/>
              <a:gd name="T111" fmla="*/ 499534 h 9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88" h="946">
                <a:moveTo>
                  <a:pt x="396" y="779"/>
                </a:moveTo>
                <a:lnTo>
                  <a:pt x="403" y="773"/>
                </a:lnTo>
                <a:lnTo>
                  <a:pt x="411" y="768"/>
                </a:lnTo>
                <a:lnTo>
                  <a:pt x="418" y="762"/>
                </a:lnTo>
                <a:lnTo>
                  <a:pt x="425" y="755"/>
                </a:lnTo>
                <a:lnTo>
                  <a:pt x="439" y="739"/>
                </a:lnTo>
                <a:lnTo>
                  <a:pt x="452" y="722"/>
                </a:lnTo>
                <a:lnTo>
                  <a:pt x="462" y="704"/>
                </a:lnTo>
                <a:lnTo>
                  <a:pt x="471" y="686"/>
                </a:lnTo>
                <a:lnTo>
                  <a:pt x="479" y="666"/>
                </a:lnTo>
                <a:lnTo>
                  <a:pt x="484" y="645"/>
                </a:lnTo>
                <a:lnTo>
                  <a:pt x="487" y="625"/>
                </a:lnTo>
                <a:lnTo>
                  <a:pt x="488" y="603"/>
                </a:lnTo>
                <a:lnTo>
                  <a:pt x="487" y="581"/>
                </a:lnTo>
                <a:lnTo>
                  <a:pt x="484" y="561"/>
                </a:lnTo>
                <a:lnTo>
                  <a:pt x="479" y="540"/>
                </a:lnTo>
                <a:lnTo>
                  <a:pt x="471" y="519"/>
                </a:lnTo>
                <a:lnTo>
                  <a:pt x="462" y="501"/>
                </a:lnTo>
                <a:lnTo>
                  <a:pt x="452" y="482"/>
                </a:lnTo>
                <a:lnTo>
                  <a:pt x="439" y="466"/>
                </a:lnTo>
                <a:lnTo>
                  <a:pt x="425" y="449"/>
                </a:lnTo>
                <a:lnTo>
                  <a:pt x="424" y="448"/>
                </a:lnTo>
                <a:lnTo>
                  <a:pt x="423" y="447"/>
                </a:lnTo>
                <a:lnTo>
                  <a:pt x="422" y="447"/>
                </a:lnTo>
                <a:lnTo>
                  <a:pt x="421" y="446"/>
                </a:lnTo>
                <a:lnTo>
                  <a:pt x="372" y="470"/>
                </a:lnTo>
                <a:lnTo>
                  <a:pt x="377" y="474"/>
                </a:lnTo>
                <a:lnTo>
                  <a:pt x="381" y="477"/>
                </a:lnTo>
                <a:lnTo>
                  <a:pt x="385" y="481"/>
                </a:lnTo>
                <a:lnTo>
                  <a:pt x="389" y="485"/>
                </a:lnTo>
                <a:lnTo>
                  <a:pt x="400" y="498"/>
                </a:lnTo>
                <a:lnTo>
                  <a:pt x="410" y="510"/>
                </a:lnTo>
                <a:lnTo>
                  <a:pt x="418" y="525"/>
                </a:lnTo>
                <a:lnTo>
                  <a:pt x="425" y="539"/>
                </a:lnTo>
                <a:lnTo>
                  <a:pt x="430" y="555"/>
                </a:lnTo>
                <a:lnTo>
                  <a:pt x="434" y="570"/>
                </a:lnTo>
                <a:lnTo>
                  <a:pt x="436" y="587"/>
                </a:lnTo>
                <a:lnTo>
                  <a:pt x="437" y="603"/>
                </a:lnTo>
                <a:lnTo>
                  <a:pt x="436" y="620"/>
                </a:lnTo>
                <a:lnTo>
                  <a:pt x="434" y="636"/>
                </a:lnTo>
                <a:lnTo>
                  <a:pt x="430" y="652"/>
                </a:lnTo>
                <a:lnTo>
                  <a:pt x="425" y="667"/>
                </a:lnTo>
                <a:lnTo>
                  <a:pt x="418" y="682"/>
                </a:lnTo>
                <a:lnTo>
                  <a:pt x="410" y="695"/>
                </a:lnTo>
                <a:lnTo>
                  <a:pt x="400" y="708"/>
                </a:lnTo>
                <a:lnTo>
                  <a:pt x="389" y="720"/>
                </a:lnTo>
                <a:lnTo>
                  <a:pt x="378" y="730"/>
                </a:lnTo>
                <a:lnTo>
                  <a:pt x="365" y="740"/>
                </a:lnTo>
                <a:lnTo>
                  <a:pt x="352" y="749"/>
                </a:lnTo>
                <a:lnTo>
                  <a:pt x="337" y="755"/>
                </a:lnTo>
                <a:lnTo>
                  <a:pt x="322" y="761"/>
                </a:lnTo>
                <a:lnTo>
                  <a:pt x="305" y="765"/>
                </a:lnTo>
                <a:lnTo>
                  <a:pt x="289" y="767"/>
                </a:lnTo>
                <a:lnTo>
                  <a:pt x="272" y="768"/>
                </a:lnTo>
                <a:lnTo>
                  <a:pt x="260" y="768"/>
                </a:lnTo>
                <a:lnTo>
                  <a:pt x="248" y="766"/>
                </a:lnTo>
                <a:lnTo>
                  <a:pt x="236" y="764"/>
                </a:lnTo>
                <a:lnTo>
                  <a:pt x="224" y="761"/>
                </a:lnTo>
                <a:lnTo>
                  <a:pt x="212" y="757"/>
                </a:lnTo>
                <a:lnTo>
                  <a:pt x="201" y="753"/>
                </a:lnTo>
                <a:lnTo>
                  <a:pt x="191" y="747"/>
                </a:lnTo>
                <a:lnTo>
                  <a:pt x="180" y="740"/>
                </a:lnTo>
                <a:lnTo>
                  <a:pt x="185" y="741"/>
                </a:lnTo>
                <a:lnTo>
                  <a:pt x="189" y="741"/>
                </a:lnTo>
                <a:lnTo>
                  <a:pt x="192" y="742"/>
                </a:lnTo>
                <a:lnTo>
                  <a:pt x="196" y="742"/>
                </a:lnTo>
                <a:lnTo>
                  <a:pt x="200" y="742"/>
                </a:lnTo>
                <a:lnTo>
                  <a:pt x="204" y="742"/>
                </a:lnTo>
                <a:lnTo>
                  <a:pt x="207" y="742"/>
                </a:lnTo>
                <a:lnTo>
                  <a:pt x="211" y="742"/>
                </a:lnTo>
                <a:lnTo>
                  <a:pt x="229" y="741"/>
                </a:lnTo>
                <a:lnTo>
                  <a:pt x="247" y="739"/>
                </a:lnTo>
                <a:lnTo>
                  <a:pt x="264" y="736"/>
                </a:lnTo>
                <a:lnTo>
                  <a:pt x="281" y="731"/>
                </a:lnTo>
                <a:lnTo>
                  <a:pt x="296" y="725"/>
                </a:lnTo>
                <a:lnTo>
                  <a:pt x="313" y="717"/>
                </a:lnTo>
                <a:lnTo>
                  <a:pt x="327" y="707"/>
                </a:lnTo>
                <a:lnTo>
                  <a:pt x="341" y="697"/>
                </a:lnTo>
                <a:lnTo>
                  <a:pt x="348" y="690"/>
                </a:lnTo>
                <a:lnTo>
                  <a:pt x="351" y="682"/>
                </a:lnTo>
                <a:lnTo>
                  <a:pt x="350" y="673"/>
                </a:lnTo>
                <a:lnTo>
                  <a:pt x="346" y="665"/>
                </a:lnTo>
                <a:lnTo>
                  <a:pt x="342" y="662"/>
                </a:lnTo>
                <a:lnTo>
                  <a:pt x="338" y="659"/>
                </a:lnTo>
                <a:lnTo>
                  <a:pt x="334" y="657"/>
                </a:lnTo>
                <a:lnTo>
                  <a:pt x="329" y="656"/>
                </a:lnTo>
                <a:lnTo>
                  <a:pt x="325" y="656"/>
                </a:lnTo>
                <a:lnTo>
                  <a:pt x="320" y="657"/>
                </a:lnTo>
                <a:lnTo>
                  <a:pt x="316" y="658"/>
                </a:lnTo>
                <a:lnTo>
                  <a:pt x="312" y="661"/>
                </a:lnTo>
                <a:lnTo>
                  <a:pt x="300" y="669"/>
                </a:lnTo>
                <a:lnTo>
                  <a:pt x="289" y="675"/>
                </a:lnTo>
                <a:lnTo>
                  <a:pt x="276" y="682"/>
                </a:lnTo>
                <a:lnTo>
                  <a:pt x="265" y="687"/>
                </a:lnTo>
                <a:lnTo>
                  <a:pt x="252" y="690"/>
                </a:lnTo>
                <a:lnTo>
                  <a:pt x="238" y="693"/>
                </a:lnTo>
                <a:lnTo>
                  <a:pt x="225" y="694"/>
                </a:lnTo>
                <a:lnTo>
                  <a:pt x="211" y="695"/>
                </a:lnTo>
                <a:lnTo>
                  <a:pt x="199" y="695"/>
                </a:lnTo>
                <a:lnTo>
                  <a:pt x="187" y="693"/>
                </a:lnTo>
                <a:lnTo>
                  <a:pt x="174" y="691"/>
                </a:lnTo>
                <a:lnTo>
                  <a:pt x="162" y="688"/>
                </a:lnTo>
                <a:lnTo>
                  <a:pt x="151" y="684"/>
                </a:lnTo>
                <a:lnTo>
                  <a:pt x="139" y="678"/>
                </a:lnTo>
                <a:lnTo>
                  <a:pt x="129" y="672"/>
                </a:lnTo>
                <a:lnTo>
                  <a:pt x="119" y="665"/>
                </a:lnTo>
                <a:lnTo>
                  <a:pt x="113" y="651"/>
                </a:lnTo>
                <a:lnTo>
                  <a:pt x="109" y="635"/>
                </a:lnTo>
                <a:lnTo>
                  <a:pt x="107" y="620"/>
                </a:lnTo>
                <a:lnTo>
                  <a:pt x="106" y="603"/>
                </a:lnTo>
                <a:lnTo>
                  <a:pt x="107" y="587"/>
                </a:lnTo>
                <a:lnTo>
                  <a:pt x="109" y="570"/>
                </a:lnTo>
                <a:lnTo>
                  <a:pt x="113" y="555"/>
                </a:lnTo>
                <a:lnTo>
                  <a:pt x="119" y="539"/>
                </a:lnTo>
                <a:lnTo>
                  <a:pt x="126" y="525"/>
                </a:lnTo>
                <a:lnTo>
                  <a:pt x="134" y="510"/>
                </a:lnTo>
                <a:lnTo>
                  <a:pt x="143" y="498"/>
                </a:lnTo>
                <a:lnTo>
                  <a:pt x="155" y="485"/>
                </a:lnTo>
                <a:lnTo>
                  <a:pt x="167" y="474"/>
                </a:lnTo>
                <a:lnTo>
                  <a:pt x="179" y="464"/>
                </a:lnTo>
                <a:lnTo>
                  <a:pt x="194" y="455"/>
                </a:lnTo>
                <a:lnTo>
                  <a:pt x="208" y="448"/>
                </a:lnTo>
                <a:lnTo>
                  <a:pt x="224" y="443"/>
                </a:lnTo>
                <a:lnTo>
                  <a:pt x="239" y="439"/>
                </a:lnTo>
                <a:lnTo>
                  <a:pt x="256" y="437"/>
                </a:lnTo>
                <a:lnTo>
                  <a:pt x="272" y="436"/>
                </a:lnTo>
                <a:lnTo>
                  <a:pt x="285" y="436"/>
                </a:lnTo>
                <a:lnTo>
                  <a:pt x="297" y="438"/>
                </a:lnTo>
                <a:lnTo>
                  <a:pt x="308" y="440"/>
                </a:lnTo>
                <a:lnTo>
                  <a:pt x="320" y="443"/>
                </a:lnTo>
                <a:lnTo>
                  <a:pt x="331" y="447"/>
                </a:lnTo>
                <a:lnTo>
                  <a:pt x="342" y="451"/>
                </a:lnTo>
                <a:lnTo>
                  <a:pt x="353" y="456"/>
                </a:lnTo>
                <a:lnTo>
                  <a:pt x="363" y="463"/>
                </a:lnTo>
                <a:lnTo>
                  <a:pt x="396" y="425"/>
                </a:lnTo>
                <a:lnTo>
                  <a:pt x="385" y="418"/>
                </a:lnTo>
                <a:lnTo>
                  <a:pt x="373" y="411"/>
                </a:lnTo>
                <a:lnTo>
                  <a:pt x="361" y="405"/>
                </a:lnTo>
                <a:lnTo>
                  <a:pt x="349" y="400"/>
                </a:lnTo>
                <a:lnTo>
                  <a:pt x="336" y="395"/>
                </a:lnTo>
                <a:lnTo>
                  <a:pt x="323" y="392"/>
                </a:lnTo>
                <a:lnTo>
                  <a:pt x="309" y="389"/>
                </a:lnTo>
                <a:lnTo>
                  <a:pt x="296" y="387"/>
                </a:lnTo>
                <a:lnTo>
                  <a:pt x="299" y="369"/>
                </a:lnTo>
                <a:lnTo>
                  <a:pt x="301" y="350"/>
                </a:lnTo>
                <a:lnTo>
                  <a:pt x="303" y="331"/>
                </a:lnTo>
                <a:lnTo>
                  <a:pt x="303" y="312"/>
                </a:lnTo>
                <a:lnTo>
                  <a:pt x="302" y="289"/>
                </a:lnTo>
                <a:lnTo>
                  <a:pt x="301" y="267"/>
                </a:lnTo>
                <a:lnTo>
                  <a:pt x="298" y="246"/>
                </a:lnTo>
                <a:lnTo>
                  <a:pt x="294" y="225"/>
                </a:lnTo>
                <a:lnTo>
                  <a:pt x="288" y="205"/>
                </a:lnTo>
                <a:lnTo>
                  <a:pt x="282" y="187"/>
                </a:lnTo>
                <a:lnTo>
                  <a:pt x="273" y="170"/>
                </a:lnTo>
                <a:lnTo>
                  <a:pt x="265" y="154"/>
                </a:lnTo>
                <a:lnTo>
                  <a:pt x="266" y="153"/>
                </a:lnTo>
                <a:lnTo>
                  <a:pt x="267" y="152"/>
                </a:lnTo>
                <a:lnTo>
                  <a:pt x="278" y="138"/>
                </a:lnTo>
                <a:lnTo>
                  <a:pt x="287" y="123"/>
                </a:lnTo>
                <a:lnTo>
                  <a:pt x="291" y="106"/>
                </a:lnTo>
                <a:lnTo>
                  <a:pt x="293" y="89"/>
                </a:lnTo>
                <a:lnTo>
                  <a:pt x="292" y="77"/>
                </a:lnTo>
                <a:lnTo>
                  <a:pt x="291" y="66"/>
                </a:lnTo>
                <a:lnTo>
                  <a:pt x="287" y="56"/>
                </a:lnTo>
                <a:lnTo>
                  <a:pt x="282" y="45"/>
                </a:lnTo>
                <a:lnTo>
                  <a:pt x="237" y="67"/>
                </a:lnTo>
                <a:lnTo>
                  <a:pt x="240" y="72"/>
                </a:lnTo>
                <a:lnTo>
                  <a:pt x="242" y="77"/>
                </a:lnTo>
                <a:lnTo>
                  <a:pt x="243" y="84"/>
                </a:lnTo>
                <a:lnTo>
                  <a:pt x="243" y="89"/>
                </a:lnTo>
                <a:lnTo>
                  <a:pt x="242" y="97"/>
                </a:lnTo>
                <a:lnTo>
                  <a:pt x="240" y="104"/>
                </a:lnTo>
                <a:lnTo>
                  <a:pt x="237" y="110"/>
                </a:lnTo>
                <a:lnTo>
                  <a:pt x="232" y="117"/>
                </a:lnTo>
                <a:lnTo>
                  <a:pt x="226" y="122"/>
                </a:lnTo>
                <a:lnTo>
                  <a:pt x="220" y="125"/>
                </a:lnTo>
                <a:lnTo>
                  <a:pt x="212" y="127"/>
                </a:lnTo>
                <a:lnTo>
                  <a:pt x="204" y="128"/>
                </a:lnTo>
                <a:lnTo>
                  <a:pt x="197" y="127"/>
                </a:lnTo>
                <a:lnTo>
                  <a:pt x="190" y="125"/>
                </a:lnTo>
                <a:lnTo>
                  <a:pt x="184" y="122"/>
                </a:lnTo>
                <a:lnTo>
                  <a:pt x="177" y="117"/>
                </a:lnTo>
                <a:lnTo>
                  <a:pt x="172" y="110"/>
                </a:lnTo>
                <a:lnTo>
                  <a:pt x="169" y="104"/>
                </a:lnTo>
                <a:lnTo>
                  <a:pt x="167" y="96"/>
                </a:lnTo>
                <a:lnTo>
                  <a:pt x="166" y="89"/>
                </a:lnTo>
                <a:lnTo>
                  <a:pt x="167" y="82"/>
                </a:lnTo>
                <a:lnTo>
                  <a:pt x="169" y="74"/>
                </a:lnTo>
                <a:lnTo>
                  <a:pt x="172" y="67"/>
                </a:lnTo>
                <a:lnTo>
                  <a:pt x="177" y="61"/>
                </a:lnTo>
                <a:lnTo>
                  <a:pt x="184" y="56"/>
                </a:lnTo>
                <a:lnTo>
                  <a:pt x="190" y="53"/>
                </a:lnTo>
                <a:lnTo>
                  <a:pt x="197" y="51"/>
                </a:lnTo>
                <a:lnTo>
                  <a:pt x="204" y="50"/>
                </a:lnTo>
                <a:lnTo>
                  <a:pt x="211" y="51"/>
                </a:lnTo>
                <a:lnTo>
                  <a:pt x="220" y="53"/>
                </a:lnTo>
                <a:lnTo>
                  <a:pt x="226" y="56"/>
                </a:lnTo>
                <a:lnTo>
                  <a:pt x="232" y="61"/>
                </a:lnTo>
                <a:lnTo>
                  <a:pt x="233" y="62"/>
                </a:lnTo>
                <a:lnTo>
                  <a:pt x="233" y="63"/>
                </a:lnTo>
                <a:lnTo>
                  <a:pt x="234" y="64"/>
                </a:lnTo>
                <a:lnTo>
                  <a:pt x="273" y="32"/>
                </a:lnTo>
                <a:lnTo>
                  <a:pt x="272" y="30"/>
                </a:lnTo>
                <a:lnTo>
                  <a:pt x="270" y="29"/>
                </a:lnTo>
                <a:lnTo>
                  <a:pt x="269" y="27"/>
                </a:lnTo>
                <a:lnTo>
                  <a:pt x="267" y="26"/>
                </a:lnTo>
                <a:lnTo>
                  <a:pt x="261" y="20"/>
                </a:lnTo>
                <a:lnTo>
                  <a:pt x="254" y="14"/>
                </a:lnTo>
                <a:lnTo>
                  <a:pt x="247" y="10"/>
                </a:lnTo>
                <a:lnTo>
                  <a:pt x="238" y="6"/>
                </a:lnTo>
                <a:lnTo>
                  <a:pt x="230" y="4"/>
                </a:lnTo>
                <a:lnTo>
                  <a:pt x="222" y="2"/>
                </a:lnTo>
                <a:lnTo>
                  <a:pt x="213" y="0"/>
                </a:lnTo>
                <a:lnTo>
                  <a:pt x="204" y="0"/>
                </a:lnTo>
                <a:lnTo>
                  <a:pt x="187" y="2"/>
                </a:lnTo>
                <a:lnTo>
                  <a:pt x="170" y="7"/>
                </a:lnTo>
                <a:lnTo>
                  <a:pt x="155" y="15"/>
                </a:lnTo>
                <a:lnTo>
                  <a:pt x="141" y="26"/>
                </a:lnTo>
                <a:lnTo>
                  <a:pt x="131" y="39"/>
                </a:lnTo>
                <a:lnTo>
                  <a:pt x="123" y="55"/>
                </a:lnTo>
                <a:lnTo>
                  <a:pt x="118" y="71"/>
                </a:lnTo>
                <a:lnTo>
                  <a:pt x="115" y="89"/>
                </a:lnTo>
                <a:lnTo>
                  <a:pt x="118" y="106"/>
                </a:lnTo>
                <a:lnTo>
                  <a:pt x="123" y="123"/>
                </a:lnTo>
                <a:lnTo>
                  <a:pt x="130" y="138"/>
                </a:lnTo>
                <a:lnTo>
                  <a:pt x="141" y="152"/>
                </a:lnTo>
                <a:lnTo>
                  <a:pt x="148" y="158"/>
                </a:lnTo>
                <a:lnTo>
                  <a:pt x="155" y="163"/>
                </a:lnTo>
                <a:lnTo>
                  <a:pt x="163" y="167"/>
                </a:lnTo>
                <a:lnTo>
                  <a:pt x="170" y="170"/>
                </a:lnTo>
                <a:lnTo>
                  <a:pt x="178" y="173"/>
                </a:lnTo>
                <a:lnTo>
                  <a:pt x="187" y="176"/>
                </a:lnTo>
                <a:lnTo>
                  <a:pt x="195" y="178"/>
                </a:lnTo>
                <a:lnTo>
                  <a:pt x="204" y="178"/>
                </a:lnTo>
                <a:lnTo>
                  <a:pt x="208" y="178"/>
                </a:lnTo>
                <a:lnTo>
                  <a:pt x="212" y="178"/>
                </a:lnTo>
                <a:lnTo>
                  <a:pt x="216" y="178"/>
                </a:lnTo>
                <a:lnTo>
                  <a:pt x="220" y="177"/>
                </a:lnTo>
                <a:lnTo>
                  <a:pt x="227" y="190"/>
                </a:lnTo>
                <a:lnTo>
                  <a:pt x="234" y="204"/>
                </a:lnTo>
                <a:lnTo>
                  <a:pt x="239" y="220"/>
                </a:lnTo>
                <a:lnTo>
                  <a:pt x="244" y="236"/>
                </a:lnTo>
                <a:lnTo>
                  <a:pt x="249" y="255"/>
                </a:lnTo>
                <a:lnTo>
                  <a:pt x="252" y="274"/>
                </a:lnTo>
                <a:lnTo>
                  <a:pt x="253" y="292"/>
                </a:lnTo>
                <a:lnTo>
                  <a:pt x="254" y="312"/>
                </a:lnTo>
                <a:lnTo>
                  <a:pt x="253" y="331"/>
                </a:lnTo>
                <a:lnTo>
                  <a:pt x="251" y="351"/>
                </a:lnTo>
                <a:lnTo>
                  <a:pt x="249" y="370"/>
                </a:lnTo>
                <a:lnTo>
                  <a:pt x="244" y="388"/>
                </a:lnTo>
                <a:lnTo>
                  <a:pt x="225" y="391"/>
                </a:lnTo>
                <a:lnTo>
                  <a:pt x="206" y="397"/>
                </a:lnTo>
                <a:lnTo>
                  <a:pt x="188" y="404"/>
                </a:lnTo>
                <a:lnTo>
                  <a:pt x="170" y="412"/>
                </a:lnTo>
                <a:lnTo>
                  <a:pt x="154" y="421"/>
                </a:lnTo>
                <a:lnTo>
                  <a:pt x="138" y="433"/>
                </a:lnTo>
                <a:lnTo>
                  <a:pt x="124" y="445"/>
                </a:lnTo>
                <a:lnTo>
                  <a:pt x="110" y="460"/>
                </a:lnTo>
                <a:lnTo>
                  <a:pt x="98" y="474"/>
                </a:lnTo>
                <a:lnTo>
                  <a:pt x="88" y="490"/>
                </a:lnTo>
                <a:lnTo>
                  <a:pt x="78" y="507"/>
                </a:lnTo>
                <a:lnTo>
                  <a:pt x="70" y="525"/>
                </a:lnTo>
                <a:lnTo>
                  <a:pt x="64" y="543"/>
                </a:lnTo>
                <a:lnTo>
                  <a:pt x="60" y="563"/>
                </a:lnTo>
                <a:lnTo>
                  <a:pt x="57" y="582"/>
                </a:lnTo>
                <a:lnTo>
                  <a:pt x="56" y="603"/>
                </a:lnTo>
                <a:lnTo>
                  <a:pt x="57" y="625"/>
                </a:lnTo>
                <a:lnTo>
                  <a:pt x="60" y="645"/>
                </a:lnTo>
                <a:lnTo>
                  <a:pt x="65" y="666"/>
                </a:lnTo>
                <a:lnTo>
                  <a:pt x="72" y="686"/>
                </a:lnTo>
                <a:lnTo>
                  <a:pt x="81" y="704"/>
                </a:lnTo>
                <a:lnTo>
                  <a:pt x="92" y="722"/>
                </a:lnTo>
                <a:lnTo>
                  <a:pt x="105" y="739"/>
                </a:lnTo>
                <a:lnTo>
                  <a:pt x="120" y="755"/>
                </a:lnTo>
                <a:lnTo>
                  <a:pt x="123" y="759"/>
                </a:lnTo>
                <a:lnTo>
                  <a:pt x="127" y="762"/>
                </a:lnTo>
                <a:lnTo>
                  <a:pt x="131" y="766"/>
                </a:lnTo>
                <a:lnTo>
                  <a:pt x="135" y="769"/>
                </a:lnTo>
                <a:lnTo>
                  <a:pt x="139" y="772"/>
                </a:lnTo>
                <a:lnTo>
                  <a:pt x="143" y="776"/>
                </a:lnTo>
                <a:lnTo>
                  <a:pt x="147" y="779"/>
                </a:lnTo>
                <a:lnTo>
                  <a:pt x="152" y="782"/>
                </a:lnTo>
                <a:lnTo>
                  <a:pt x="151" y="783"/>
                </a:lnTo>
                <a:lnTo>
                  <a:pt x="112" y="875"/>
                </a:lnTo>
                <a:lnTo>
                  <a:pt x="36" y="835"/>
                </a:lnTo>
                <a:lnTo>
                  <a:pt x="31" y="833"/>
                </a:lnTo>
                <a:lnTo>
                  <a:pt x="27" y="832"/>
                </a:lnTo>
                <a:lnTo>
                  <a:pt x="22" y="833"/>
                </a:lnTo>
                <a:lnTo>
                  <a:pt x="16" y="834"/>
                </a:lnTo>
                <a:lnTo>
                  <a:pt x="12" y="835"/>
                </a:lnTo>
                <a:lnTo>
                  <a:pt x="8" y="839"/>
                </a:lnTo>
                <a:lnTo>
                  <a:pt x="5" y="842"/>
                </a:lnTo>
                <a:lnTo>
                  <a:pt x="2" y="846"/>
                </a:lnTo>
                <a:lnTo>
                  <a:pt x="0" y="855"/>
                </a:lnTo>
                <a:lnTo>
                  <a:pt x="1" y="865"/>
                </a:lnTo>
                <a:lnTo>
                  <a:pt x="5" y="874"/>
                </a:lnTo>
                <a:lnTo>
                  <a:pt x="13" y="880"/>
                </a:lnTo>
                <a:lnTo>
                  <a:pt x="137" y="945"/>
                </a:lnTo>
                <a:lnTo>
                  <a:pt x="196" y="804"/>
                </a:lnTo>
                <a:lnTo>
                  <a:pt x="205" y="808"/>
                </a:lnTo>
                <a:lnTo>
                  <a:pt x="215" y="811"/>
                </a:lnTo>
                <a:lnTo>
                  <a:pt x="224" y="813"/>
                </a:lnTo>
                <a:lnTo>
                  <a:pt x="233" y="815"/>
                </a:lnTo>
                <a:lnTo>
                  <a:pt x="242" y="817"/>
                </a:lnTo>
                <a:lnTo>
                  <a:pt x="253" y="818"/>
                </a:lnTo>
                <a:lnTo>
                  <a:pt x="262" y="819"/>
                </a:lnTo>
                <a:lnTo>
                  <a:pt x="272" y="819"/>
                </a:lnTo>
                <a:lnTo>
                  <a:pt x="283" y="819"/>
                </a:lnTo>
                <a:lnTo>
                  <a:pt x="293" y="818"/>
                </a:lnTo>
                <a:lnTo>
                  <a:pt x="303" y="817"/>
                </a:lnTo>
                <a:lnTo>
                  <a:pt x="314" y="815"/>
                </a:lnTo>
                <a:lnTo>
                  <a:pt x="323" y="813"/>
                </a:lnTo>
                <a:lnTo>
                  <a:pt x="333" y="810"/>
                </a:lnTo>
                <a:lnTo>
                  <a:pt x="344" y="806"/>
                </a:lnTo>
                <a:lnTo>
                  <a:pt x="353" y="803"/>
                </a:lnTo>
                <a:lnTo>
                  <a:pt x="397" y="875"/>
                </a:lnTo>
                <a:lnTo>
                  <a:pt x="322" y="897"/>
                </a:lnTo>
                <a:lnTo>
                  <a:pt x="313" y="901"/>
                </a:lnTo>
                <a:lnTo>
                  <a:pt x="307" y="909"/>
                </a:lnTo>
                <a:lnTo>
                  <a:pt x="304" y="918"/>
                </a:lnTo>
                <a:lnTo>
                  <a:pt x="305" y="928"/>
                </a:lnTo>
                <a:lnTo>
                  <a:pt x="307" y="934"/>
                </a:lnTo>
                <a:lnTo>
                  <a:pt x="309" y="938"/>
                </a:lnTo>
                <a:lnTo>
                  <a:pt x="313" y="941"/>
                </a:lnTo>
                <a:lnTo>
                  <a:pt x="317" y="943"/>
                </a:lnTo>
                <a:lnTo>
                  <a:pt x="322" y="945"/>
                </a:lnTo>
                <a:lnTo>
                  <a:pt x="326" y="946"/>
                </a:lnTo>
                <a:lnTo>
                  <a:pt x="331" y="946"/>
                </a:lnTo>
                <a:lnTo>
                  <a:pt x="336" y="945"/>
                </a:lnTo>
                <a:lnTo>
                  <a:pt x="476" y="904"/>
                </a:lnTo>
                <a:lnTo>
                  <a:pt x="396" y="7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Freeform 72"/>
          <p:cNvSpPr>
            <a:spLocks/>
          </p:cNvSpPr>
          <p:nvPr/>
        </p:nvSpPr>
        <p:spPr bwMode="auto">
          <a:xfrm>
            <a:off x="8037513" y="2714625"/>
            <a:ext cx="25400" cy="19050"/>
          </a:xfrm>
          <a:custGeom>
            <a:avLst/>
            <a:gdLst>
              <a:gd name="T0" fmla="*/ 1588 w 48"/>
              <a:gd name="T1" fmla="*/ 19050 h 35"/>
              <a:gd name="T2" fmla="*/ 25400 w 48"/>
              <a:gd name="T3" fmla="*/ 7076 h 35"/>
              <a:gd name="T4" fmla="*/ 24342 w 48"/>
              <a:gd name="T5" fmla="*/ 4899 h 35"/>
              <a:gd name="T6" fmla="*/ 22754 w 48"/>
              <a:gd name="T7" fmla="*/ 3266 h 35"/>
              <a:gd name="T8" fmla="*/ 21696 w 48"/>
              <a:gd name="T9" fmla="*/ 1633 h 35"/>
              <a:gd name="T10" fmla="*/ 20638 w 48"/>
              <a:gd name="T11" fmla="*/ 0 h 35"/>
              <a:gd name="T12" fmla="*/ 0 w 48"/>
              <a:gd name="T13" fmla="*/ 17417 h 35"/>
              <a:gd name="T14" fmla="*/ 529 w 48"/>
              <a:gd name="T15" fmla="*/ 17961 h 35"/>
              <a:gd name="T16" fmla="*/ 1058 w 48"/>
              <a:gd name="T17" fmla="*/ 17961 h 35"/>
              <a:gd name="T18" fmla="*/ 1058 w 48"/>
              <a:gd name="T19" fmla="*/ 18506 h 35"/>
              <a:gd name="T20" fmla="*/ 1588 w 48"/>
              <a:gd name="T21" fmla="*/ 1905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35">
                <a:moveTo>
                  <a:pt x="3" y="35"/>
                </a:moveTo>
                <a:lnTo>
                  <a:pt x="48" y="13"/>
                </a:lnTo>
                <a:lnTo>
                  <a:pt x="46" y="9"/>
                </a:lnTo>
                <a:lnTo>
                  <a:pt x="43" y="6"/>
                </a:lnTo>
                <a:lnTo>
                  <a:pt x="41" y="3"/>
                </a:lnTo>
                <a:lnTo>
                  <a:pt x="39" y="0"/>
                </a:lnTo>
                <a:lnTo>
                  <a:pt x="0" y="32"/>
                </a:lnTo>
                <a:lnTo>
                  <a:pt x="1" y="33"/>
                </a:lnTo>
                <a:lnTo>
                  <a:pt x="2" y="33"/>
                </a:lnTo>
                <a:lnTo>
                  <a:pt x="2" y="34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Freeform 73"/>
          <p:cNvSpPr>
            <a:spLocks/>
          </p:cNvSpPr>
          <p:nvPr/>
        </p:nvSpPr>
        <p:spPr bwMode="auto">
          <a:xfrm>
            <a:off x="8105775" y="2922588"/>
            <a:ext cx="31750" cy="23812"/>
          </a:xfrm>
          <a:custGeom>
            <a:avLst/>
            <a:gdLst>
              <a:gd name="T0" fmla="*/ 4927 w 58"/>
              <a:gd name="T1" fmla="*/ 23812 h 45"/>
              <a:gd name="T2" fmla="*/ 31750 w 58"/>
              <a:gd name="T3" fmla="*/ 11112 h 45"/>
              <a:gd name="T4" fmla="*/ 28466 w 58"/>
              <a:gd name="T5" fmla="*/ 8466 h 45"/>
              <a:gd name="T6" fmla="*/ 25181 w 58"/>
              <a:gd name="T7" fmla="*/ 5821 h 45"/>
              <a:gd name="T8" fmla="*/ 21349 w 58"/>
              <a:gd name="T9" fmla="*/ 3175 h 45"/>
              <a:gd name="T10" fmla="*/ 18065 w 58"/>
              <a:gd name="T11" fmla="*/ 0 h 45"/>
              <a:gd name="T12" fmla="*/ 0 w 58"/>
              <a:gd name="T13" fmla="*/ 20108 h 45"/>
              <a:gd name="T14" fmla="*/ 1095 w 58"/>
              <a:gd name="T15" fmla="*/ 21166 h 45"/>
              <a:gd name="T16" fmla="*/ 2737 w 58"/>
              <a:gd name="T17" fmla="*/ 22225 h 45"/>
              <a:gd name="T18" fmla="*/ 3832 w 58"/>
              <a:gd name="T19" fmla="*/ 22754 h 45"/>
              <a:gd name="T20" fmla="*/ 4927 w 58"/>
              <a:gd name="T21" fmla="*/ 23812 h 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8" h="45">
                <a:moveTo>
                  <a:pt x="9" y="45"/>
                </a:moveTo>
                <a:lnTo>
                  <a:pt x="58" y="21"/>
                </a:lnTo>
                <a:lnTo>
                  <a:pt x="52" y="16"/>
                </a:lnTo>
                <a:lnTo>
                  <a:pt x="46" y="11"/>
                </a:lnTo>
                <a:lnTo>
                  <a:pt x="39" y="6"/>
                </a:lnTo>
                <a:lnTo>
                  <a:pt x="33" y="0"/>
                </a:lnTo>
                <a:lnTo>
                  <a:pt x="0" y="38"/>
                </a:lnTo>
                <a:lnTo>
                  <a:pt x="2" y="40"/>
                </a:lnTo>
                <a:lnTo>
                  <a:pt x="5" y="42"/>
                </a:lnTo>
                <a:lnTo>
                  <a:pt x="7" y="43"/>
                </a:lnTo>
                <a:lnTo>
                  <a:pt x="9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Freeform 74"/>
          <p:cNvSpPr>
            <a:spLocks/>
          </p:cNvSpPr>
          <p:nvPr/>
        </p:nvSpPr>
        <p:spPr bwMode="auto">
          <a:xfrm>
            <a:off x="7713663" y="3019425"/>
            <a:ext cx="26987" cy="34925"/>
          </a:xfrm>
          <a:custGeom>
            <a:avLst/>
            <a:gdLst>
              <a:gd name="T0" fmla="*/ 13494 w 50"/>
              <a:gd name="T1" fmla="*/ 0 h 65"/>
              <a:gd name="T2" fmla="*/ 8636 w 50"/>
              <a:gd name="T3" fmla="*/ 1075 h 65"/>
              <a:gd name="T4" fmla="*/ 3778 w 50"/>
              <a:gd name="T5" fmla="*/ 3761 h 65"/>
              <a:gd name="T6" fmla="*/ 1079 w 50"/>
              <a:gd name="T7" fmla="*/ 8060 h 65"/>
              <a:gd name="T8" fmla="*/ 0 w 50"/>
              <a:gd name="T9" fmla="*/ 13433 h 65"/>
              <a:gd name="T10" fmla="*/ 0 w 50"/>
              <a:gd name="T11" fmla="*/ 20955 h 65"/>
              <a:gd name="T12" fmla="*/ 1079 w 50"/>
              <a:gd name="T13" fmla="*/ 26865 h 65"/>
              <a:gd name="T14" fmla="*/ 3778 w 50"/>
              <a:gd name="T15" fmla="*/ 31164 h 65"/>
              <a:gd name="T16" fmla="*/ 8636 w 50"/>
              <a:gd name="T17" fmla="*/ 33850 h 65"/>
              <a:gd name="T18" fmla="*/ 13494 w 50"/>
              <a:gd name="T19" fmla="*/ 34925 h 65"/>
              <a:gd name="T20" fmla="*/ 18351 w 50"/>
              <a:gd name="T21" fmla="*/ 33850 h 65"/>
              <a:gd name="T22" fmla="*/ 22669 w 50"/>
              <a:gd name="T23" fmla="*/ 31164 h 65"/>
              <a:gd name="T24" fmla="*/ 25908 w 50"/>
              <a:gd name="T25" fmla="*/ 26865 h 65"/>
              <a:gd name="T26" fmla="*/ 26987 w 50"/>
              <a:gd name="T27" fmla="*/ 20955 h 65"/>
              <a:gd name="T28" fmla="*/ 26987 w 50"/>
              <a:gd name="T29" fmla="*/ 13433 h 65"/>
              <a:gd name="T30" fmla="*/ 25908 w 50"/>
              <a:gd name="T31" fmla="*/ 8060 h 65"/>
              <a:gd name="T32" fmla="*/ 22669 w 50"/>
              <a:gd name="T33" fmla="*/ 3761 h 65"/>
              <a:gd name="T34" fmla="*/ 18351 w 50"/>
              <a:gd name="T35" fmla="*/ 1075 h 65"/>
              <a:gd name="T36" fmla="*/ 13494 w 50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65">
                <a:moveTo>
                  <a:pt x="25" y="0"/>
                </a:moveTo>
                <a:lnTo>
                  <a:pt x="16" y="2"/>
                </a:lnTo>
                <a:lnTo>
                  <a:pt x="7" y="7"/>
                </a:lnTo>
                <a:lnTo>
                  <a:pt x="2" y="15"/>
                </a:lnTo>
                <a:lnTo>
                  <a:pt x="0" y="25"/>
                </a:lnTo>
                <a:lnTo>
                  <a:pt x="0" y="39"/>
                </a:lnTo>
                <a:lnTo>
                  <a:pt x="2" y="50"/>
                </a:lnTo>
                <a:lnTo>
                  <a:pt x="7" y="58"/>
                </a:lnTo>
                <a:lnTo>
                  <a:pt x="16" y="63"/>
                </a:lnTo>
                <a:lnTo>
                  <a:pt x="25" y="65"/>
                </a:lnTo>
                <a:lnTo>
                  <a:pt x="34" y="63"/>
                </a:lnTo>
                <a:lnTo>
                  <a:pt x="42" y="58"/>
                </a:lnTo>
                <a:lnTo>
                  <a:pt x="48" y="50"/>
                </a:lnTo>
                <a:lnTo>
                  <a:pt x="50" y="39"/>
                </a:lnTo>
                <a:lnTo>
                  <a:pt x="50" y="25"/>
                </a:lnTo>
                <a:lnTo>
                  <a:pt x="48" y="15"/>
                </a:lnTo>
                <a:lnTo>
                  <a:pt x="42" y="7"/>
                </a:lnTo>
                <a:lnTo>
                  <a:pt x="34" y="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Freeform 75"/>
          <p:cNvSpPr>
            <a:spLocks/>
          </p:cNvSpPr>
          <p:nvPr/>
        </p:nvSpPr>
        <p:spPr bwMode="auto">
          <a:xfrm>
            <a:off x="7750175" y="3021013"/>
            <a:ext cx="26988" cy="34925"/>
          </a:xfrm>
          <a:custGeom>
            <a:avLst/>
            <a:gdLst>
              <a:gd name="T0" fmla="*/ 13494 w 50"/>
              <a:gd name="T1" fmla="*/ 0 h 66"/>
              <a:gd name="T2" fmla="*/ 8636 w 50"/>
              <a:gd name="T3" fmla="*/ 1058 h 66"/>
              <a:gd name="T4" fmla="*/ 4318 w 50"/>
              <a:gd name="T5" fmla="*/ 4233 h 66"/>
              <a:gd name="T6" fmla="*/ 1080 w 50"/>
              <a:gd name="T7" fmla="*/ 8467 h 66"/>
              <a:gd name="T8" fmla="*/ 0 w 50"/>
              <a:gd name="T9" fmla="*/ 13758 h 66"/>
              <a:gd name="T10" fmla="*/ 0 w 50"/>
              <a:gd name="T11" fmla="*/ 21696 h 66"/>
              <a:gd name="T12" fmla="*/ 1080 w 50"/>
              <a:gd name="T13" fmla="*/ 26987 h 66"/>
              <a:gd name="T14" fmla="*/ 4318 w 50"/>
              <a:gd name="T15" fmla="*/ 31221 h 66"/>
              <a:gd name="T16" fmla="*/ 8636 w 50"/>
              <a:gd name="T17" fmla="*/ 33867 h 66"/>
              <a:gd name="T18" fmla="*/ 13494 w 50"/>
              <a:gd name="T19" fmla="*/ 34925 h 66"/>
              <a:gd name="T20" fmla="*/ 18892 w 50"/>
              <a:gd name="T21" fmla="*/ 33867 h 66"/>
              <a:gd name="T22" fmla="*/ 23210 w 50"/>
              <a:gd name="T23" fmla="*/ 31221 h 66"/>
              <a:gd name="T24" fmla="*/ 25908 w 50"/>
              <a:gd name="T25" fmla="*/ 26987 h 66"/>
              <a:gd name="T26" fmla="*/ 26988 w 50"/>
              <a:gd name="T27" fmla="*/ 21696 h 66"/>
              <a:gd name="T28" fmla="*/ 26988 w 50"/>
              <a:gd name="T29" fmla="*/ 13758 h 66"/>
              <a:gd name="T30" fmla="*/ 25908 w 50"/>
              <a:gd name="T31" fmla="*/ 8467 h 66"/>
              <a:gd name="T32" fmla="*/ 23210 w 50"/>
              <a:gd name="T33" fmla="*/ 4233 h 66"/>
              <a:gd name="T34" fmla="*/ 18892 w 50"/>
              <a:gd name="T35" fmla="*/ 1058 h 66"/>
              <a:gd name="T36" fmla="*/ 13494 w 50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66">
                <a:moveTo>
                  <a:pt x="25" y="0"/>
                </a:move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26"/>
                </a:lnTo>
                <a:lnTo>
                  <a:pt x="0" y="41"/>
                </a:lnTo>
                <a:lnTo>
                  <a:pt x="2" y="51"/>
                </a:lnTo>
                <a:lnTo>
                  <a:pt x="8" y="59"/>
                </a:lnTo>
                <a:lnTo>
                  <a:pt x="16" y="64"/>
                </a:lnTo>
                <a:lnTo>
                  <a:pt x="25" y="66"/>
                </a:lnTo>
                <a:lnTo>
                  <a:pt x="35" y="64"/>
                </a:lnTo>
                <a:lnTo>
                  <a:pt x="43" y="59"/>
                </a:lnTo>
                <a:lnTo>
                  <a:pt x="48" y="51"/>
                </a:lnTo>
                <a:lnTo>
                  <a:pt x="50" y="41"/>
                </a:lnTo>
                <a:lnTo>
                  <a:pt x="50" y="26"/>
                </a:lnTo>
                <a:lnTo>
                  <a:pt x="48" y="16"/>
                </a:lnTo>
                <a:lnTo>
                  <a:pt x="43" y="8"/>
                </a:lnTo>
                <a:lnTo>
                  <a:pt x="35" y="2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Freeform 76"/>
          <p:cNvSpPr>
            <a:spLocks/>
          </p:cNvSpPr>
          <p:nvPr/>
        </p:nvSpPr>
        <p:spPr bwMode="auto">
          <a:xfrm>
            <a:off x="7645400" y="2698750"/>
            <a:ext cx="258763" cy="500063"/>
          </a:xfrm>
          <a:custGeom>
            <a:avLst/>
            <a:gdLst>
              <a:gd name="T0" fmla="*/ 233363 w 489"/>
              <a:gd name="T1" fmla="*/ 390641 h 946"/>
              <a:gd name="T2" fmla="*/ 258234 w 489"/>
              <a:gd name="T3" fmla="*/ 330380 h 946"/>
              <a:gd name="T4" fmla="*/ 245534 w 489"/>
              <a:gd name="T5" fmla="*/ 264833 h 946"/>
              <a:gd name="T6" fmla="*/ 223838 w 489"/>
              <a:gd name="T7" fmla="*/ 236288 h 946"/>
              <a:gd name="T8" fmla="*/ 206375 w 489"/>
              <a:gd name="T9" fmla="*/ 256375 h 946"/>
              <a:gd name="T10" fmla="*/ 230717 w 489"/>
              <a:gd name="T11" fmla="*/ 301306 h 946"/>
              <a:gd name="T12" fmla="*/ 224896 w 489"/>
              <a:gd name="T13" fmla="*/ 352581 h 946"/>
              <a:gd name="T14" fmla="*/ 193146 w 489"/>
              <a:gd name="T15" fmla="*/ 391170 h 946"/>
              <a:gd name="T16" fmla="*/ 144463 w 489"/>
              <a:gd name="T17" fmla="*/ 405971 h 946"/>
              <a:gd name="T18" fmla="*/ 106363 w 489"/>
              <a:gd name="T19" fmla="*/ 398042 h 946"/>
              <a:gd name="T20" fmla="*/ 103717 w 489"/>
              <a:gd name="T21" fmla="*/ 392227 h 946"/>
              <a:gd name="T22" fmla="*/ 130704 w 489"/>
              <a:gd name="T23" fmla="*/ 390641 h 946"/>
              <a:gd name="T24" fmla="*/ 180975 w 489"/>
              <a:gd name="T25" fmla="*/ 368440 h 946"/>
              <a:gd name="T26" fmla="*/ 181505 w 489"/>
              <a:gd name="T27" fmla="*/ 349938 h 946"/>
              <a:gd name="T28" fmla="*/ 167217 w 489"/>
              <a:gd name="T29" fmla="*/ 347824 h 946"/>
              <a:gd name="T30" fmla="*/ 133350 w 489"/>
              <a:gd name="T31" fmla="*/ 364739 h 946"/>
              <a:gd name="T32" fmla="*/ 92604 w 489"/>
              <a:gd name="T33" fmla="*/ 365268 h 946"/>
              <a:gd name="T34" fmla="*/ 60325 w 489"/>
              <a:gd name="T35" fmla="*/ 344124 h 946"/>
              <a:gd name="T36" fmla="*/ 60325 w 489"/>
              <a:gd name="T37" fmla="*/ 293377 h 946"/>
              <a:gd name="T38" fmla="*/ 88371 w 489"/>
              <a:gd name="T39" fmla="*/ 250560 h 946"/>
              <a:gd name="T40" fmla="*/ 135467 w 489"/>
              <a:gd name="T41" fmla="*/ 231002 h 946"/>
              <a:gd name="T42" fmla="*/ 175155 w 489"/>
              <a:gd name="T43" fmla="*/ 236288 h 946"/>
              <a:gd name="T44" fmla="*/ 197909 w 489"/>
              <a:gd name="T45" fmla="*/ 217258 h 946"/>
              <a:gd name="T46" fmla="*/ 156634 w 489"/>
              <a:gd name="T47" fmla="*/ 204571 h 946"/>
              <a:gd name="T48" fmla="*/ 159279 w 489"/>
              <a:gd name="T49" fmla="*/ 141138 h 946"/>
              <a:gd name="T50" fmla="*/ 140229 w 489"/>
              <a:gd name="T51" fmla="*/ 81406 h 946"/>
              <a:gd name="T52" fmla="*/ 151871 w 489"/>
              <a:gd name="T53" fmla="*/ 65019 h 946"/>
              <a:gd name="T54" fmla="*/ 149225 w 489"/>
              <a:gd name="T55" fmla="*/ 23787 h 946"/>
              <a:gd name="T56" fmla="*/ 128588 w 489"/>
              <a:gd name="T57" fmla="*/ 51275 h 946"/>
              <a:gd name="T58" fmla="*/ 112713 w 489"/>
              <a:gd name="T59" fmla="*/ 67133 h 946"/>
              <a:gd name="T60" fmla="*/ 91017 w 489"/>
              <a:gd name="T61" fmla="*/ 58147 h 946"/>
              <a:gd name="T62" fmla="*/ 91017 w 489"/>
              <a:gd name="T63" fmla="*/ 35417 h 946"/>
              <a:gd name="T64" fmla="*/ 112184 w 489"/>
              <a:gd name="T65" fmla="*/ 26959 h 946"/>
              <a:gd name="T66" fmla="*/ 123296 w 489"/>
              <a:gd name="T67" fmla="*/ 33302 h 946"/>
              <a:gd name="T68" fmla="*/ 141288 w 489"/>
              <a:gd name="T69" fmla="*/ 13744 h 946"/>
              <a:gd name="T70" fmla="*/ 117475 w 489"/>
              <a:gd name="T71" fmla="*/ 1057 h 946"/>
              <a:gd name="T72" fmla="*/ 75142 w 489"/>
              <a:gd name="T73" fmla="*/ 13744 h 946"/>
              <a:gd name="T74" fmla="*/ 65088 w 489"/>
              <a:gd name="T75" fmla="*/ 65019 h 946"/>
              <a:gd name="T76" fmla="*/ 89959 w 489"/>
              <a:gd name="T77" fmla="*/ 89863 h 946"/>
              <a:gd name="T78" fmla="*/ 112713 w 489"/>
              <a:gd name="T79" fmla="*/ 94092 h 946"/>
              <a:gd name="T80" fmla="*/ 129646 w 489"/>
              <a:gd name="T81" fmla="*/ 124751 h 946"/>
              <a:gd name="T82" fmla="*/ 132821 w 489"/>
              <a:gd name="T83" fmla="*/ 185541 h 946"/>
              <a:gd name="T84" fmla="*/ 89959 w 489"/>
              <a:gd name="T85" fmla="*/ 217786 h 946"/>
              <a:gd name="T86" fmla="*/ 46567 w 489"/>
              <a:gd name="T87" fmla="*/ 259018 h 946"/>
              <a:gd name="T88" fmla="*/ 29633 w 489"/>
              <a:gd name="T89" fmla="*/ 318751 h 946"/>
              <a:gd name="T90" fmla="*/ 48683 w 489"/>
              <a:gd name="T91" fmla="*/ 381655 h 946"/>
              <a:gd name="T92" fmla="*/ 71438 w 489"/>
              <a:gd name="T93" fmla="*/ 406499 h 946"/>
              <a:gd name="T94" fmla="*/ 80433 w 489"/>
              <a:gd name="T95" fmla="*/ 413371 h 946"/>
              <a:gd name="T96" fmla="*/ 14288 w 489"/>
              <a:gd name="T97" fmla="*/ 439802 h 946"/>
              <a:gd name="T98" fmla="*/ 1058 w 489"/>
              <a:gd name="T99" fmla="*/ 447202 h 946"/>
              <a:gd name="T100" fmla="*/ 103717 w 489"/>
              <a:gd name="T101" fmla="*/ 425001 h 946"/>
              <a:gd name="T102" fmla="*/ 133879 w 489"/>
              <a:gd name="T103" fmla="*/ 432401 h 946"/>
              <a:gd name="T104" fmla="*/ 166159 w 489"/>
              <a:gd name="T105" fmla="*/ 430815 h 946"/>
              <a:gd name="T106" fmla="*/ 170392 w 489"/>
              <a:gd name="T107" fmla="*/ 474161 h 946"/>
              <a:gd name="T108" fmla="*/ 164042 w 489"/>
              <a:gd name="T109" fmla="*/ 495834 h 946"/>
              <a:gd name="T110" fmla="*/ 178330 w 489"/>
              <a:gd name="T111" fmla="*/ 499534 h 9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89" h="946">
                <a:moveTo>
                  <a:pt x="397" y="779"/>
                </a:moveTo>
                <a:lnTo>
                  <a:pt x="405" y="773"/>
                </a:lnTo>
                <a:lnTo>
                  <a:pt x="412" y="768"/>
                </a:lnTo>
                <a:lnTo>
                  <a:pt x="419" y="762"/>
                </a:lnTo>
                <a:lnTo>
                  <a:pt x="426" y="755"/>
                </a:lnTo>
                <a:lnTo>
                  <a:pt x="441" y="739"/>
                </a:lnTo>
                <a:lnTo>
                  <a:pt x="453" y="722"/>
                </a:lnTo>
                <a:lnTo>
                  <a:pt x="464" y="704"/>
                </a:lnTo>
                <a:lnTo>
                  <a:pt x="473" y="686"/>
                </a:lnTo>
                <a:lnTo>
                  <a:pt x="480" y="666"/>
                </a:lnTo>
                <a:lnTo>
                  <a:pt x="485" y="645"/>
                </a:lnTo>
                <a:lnTo>
                  <a:pt x="488" y="625"/>
                </a:lnTo>
                <a:lnTo>
                  <a:pt x="489" y="603"/>
                </a:lnTo>
                <a:lnTo>
                  <a:pt x="488" y="581"/>
                </a:lnTo>
                <a:lnTo>
                  <a:pt x="485" y="561"/>
                </a:lnTo>
                <a:lnTo>
                  <a:pt x="480" y="540"/>
                </a:lnTo>
                <a:lnTo>
                  <a:pt x="473" y="519"/>
                </a:lnTo>
                <a:lnTo>
                  <a:pt x="464" y="501"/>
                </a:lnTo>
                <a:lnTo>
                  <a:pt x="453" y="482"/>
                </a:lnTo>
                <a:lnTo>
                  <a:pt x="441" y="466"/>
                </a:lnTo>
                <a:lnTo>
                  <a:pt x="426" y="449"/>
                </a:lnTo>
                <a:lnTo>
                  <a:pt x="425" y="448"/>
                </a:lnTo>
                <a:lnTo>
                  <a:pt x="424" y="447"/>
                </a:lnTo>
                <a:lnTo>
                  <a:pt x="423" y="447"/>
                </a:lnTo>
                <a:lnTo>
                  <a:pt x="422" y="446"/>
                </a:lnTo>
                <a:lnTo>
                  <a:pt x="374" y="470"/>
                </a:lnTo>
                <a:lnTo>
                  <a:pt x="378" y="474"/>
                </a:lnTo>
                <a:lnTo>
                  <a:pt x="382" y="477"/>
                </a:lnTo>
                <a:lnTo>
                  <a:pt x="386" y="481"/>
                </a:lnTo>
                <a:lnTo>
                  <a:pt x="390" y="485"/>
                </a:lnTo>
                <a:lnTo>
                  <a:pt x="402" y="498"/>
                </a:lnTo>
                <a:lnTo>
                  <a:pt x="411" y="510"/>
                </a:lnTo>
                <a:lnTo>
                  <a:pt x="419" y="525"/>
                </a:lnTo>
                <a:lnTo>
                  <a:pt x="426" y="539"/>
                </a:lnTo>
                <a:lnTo>
                  <a:pt x="432" y="555"/>
                </a:lnTo>
                <a:lnTo>
                  <a:pt x="436" y="570"/>
                </a:lnTo>
                <a:lnTo>
                  <a:pt x="438" y="587"/>
                </a:lnTo>
                <a:lnTo>
                  <a:pt x="439" y="603"/>
                </a:lnTo>
                <a:lnTo>
                  <a:pt x="438" y="620"/>
                </a:lnTo>
                <a:lnTo>
                  <a:pt x="436" y="636"/>
                </a:lnTo>
                <a:lnTo>
                  <a:pt x="432" y="652"/>
                </a:lnTo>
                <a:lnTo>
                  <a:pt x="425" y="667"/>
                </a:lnTo>
                <a:lnTo>
                  <a:pt x="419" y="682"/>
                </a:lnTo>
                <a:lnTo>
                  <a:pt x="411" y="695"/>
                </a:lnTo>
                <a:lnTo>
                  <a:pt x="401" y="708"/>
                </a:lnTo>
                <a:lnTo>
                  <a:pt x="390" y="720"/>
                </a:lnTo>
                <a:lnTo>
                  <a:pt x="378" y="730"/>
                </a:lnTo>
                <a:lnTo>
                  <a:pt x="365" y="740"/>
                </a:lnTo>
                <a:lnTo>
                  <a:pt x="352" y="749"/>
                </a:lnTo>
                <a:lnTo>
                  <a:pt x="338" y="755"/>
                </a:lnTo>
                <a:lnTo>
                  <a:pt x="322" y="761"/>
                </a:lnTo>
                <a:lnTo>
                  <a:pt x="306" y="765"/>
                </a:lnTo>
                <a:lnTo>
                  <a:pt x="289" y="767"/>
                </a:lnTo>
                <a:lnTo>
                  <a:pt x="273" y="768"/>
                </a:lnTo>
                <a:lnTo>
                  <a:pt x="260" y="768"/>
                </a:lnTo>
                <a:lnTo>
                  <a:pt x="248" y="766"/>
                </a:lnTo>
                <a:lnTo>
                  <a:pt x="236" y="764"/>
                </a:lnTo>
                <a:lnTo>
                  <a:pt x="224" y="761"/>
                </a:lnTo>
                <a:lnTo>
                  <a:pt x="213" y="757"/>
                </a:lnTo>
                <a:lnTo>
                  <a:pt x="201" y="753"/>
                </a:lnTo>
                <a:lnTo>
                  <a:pt x="191" y="747"/>
                </a:lnTo>
                <a:lnTo>
                  <a:pt x="181" y="740"/>
                </a:lnTo>
                <a:lnTo>
                  <a:pt x="185" y="741"/>
                </a:lnTo>
                <a:lnTo>
                  <a:pt x="189" y="741"/>
                </a:lnTo>
                <a:lnTo>
                  <a:pt x="192" y="742"/>
                </a:lnTo>
                <a:lnTo>
                  <a:pt x="196" y="742"/>
                </a:lnTo>
                <a:lnTo>
                  <a:pt x="200" y="742"/>
                </a:lnTo>
                <a:lnTo>
                  <a:pt x="204" y="742"/>
                </a:lnTo>
                <a:lnTo>
                  <a:pt x="208" y="742"/>
                </a:lnTo>
                <a:lnTo>
                  <a:pt x="212" y="742"/>
                </a:lnTo>
                <a:lnTo>
                  <a:pt x="229" y="741"/>
                </a:lnTo>
                <a:lnTo>
                  <a:pt x="247" y="739"/>
                </a:lnTo>
                <a:lnTo>
                  <a:pt x="264" y="736"/>
                </a:lnTo>
                <a:lnTo>
                  <a:pt x="281" y="731"/>
                </a:lnTo>
                <a:lnTo>
                  <a:pt x="296" y="725"/>
                </a:lnTo>
                <a:lnTo>
                  <a:pt x="313" y="717"/>
                </a:lnTo>
                <a:lnTo>
                  <a:pt x="327" y="707"/>
                </a:lnTo>
                <a:lnTo>
                  <a:pt x="342" y="697"/>
                </a:lnTo>
                <a:lnTo>
                  <a:pt x="348" y="690"/>
                </a:lnTo>
                <a:lnTo>
                  <a:pt x="351" y="682"/>
                </a:lnTo>
                <a:lnTo>
                  <a:pt x="350" y="673"/>
                </a:lnTo>
                <a:lnTo>
                  <a:pt x="346" y="665"/>
                </a:lnTo>
                <a:lnTo>
                  <a:pt x="343" y="662"/>
                </a:lnTo>
                <a:lnTo>
                  <a:pt x="339" y="659"/>
                </a:lnTo>
                <a:lnTo>
                  <a:pt x="335" y="657"/>
                </a:lnTo>
                <a:lnTo>
                  <a:pt x="329" y="656"/>
                </a:lnTo>
                <a:lnTo>
                  <a:pt x="325" y="656"/>
                </a:lnTo>
                <a:lnTo>
                  <a:pt x="320" y="657"/>
                </a:lnTo>
                <a:lnTo>
                  <a:pt x="316" y="658"/>
                </a:lnTo>
                <a:lnTo>
                  <a:pt x="312" y="661"/>
                </a:lnTo>
                <a:lnTo>
                  <a:pt x="300" y="669"/>
                </a:lnTo>
                <a:lnTo>
                  <a:pt x="289" y="675"/>
                </a:lnTo>
                <a:lnTo>
                  <a:pt x="277" y="682"/>
                </a:lnTo>
                <a:lnTo>
                  <a:pt x="265" y="687"/>
                </a:lnTo>
                <a:lnTo>
                  <a:pt x="252" y="690"/>
                </a:lnTo>
                <a:lnTo>
                  <a:pt x="239" y="693"/>
                </a:lnTo>
                <a:lnTo>
                  <a:pt x="225" y="694"/>
                </a:lnTo>
                <a:lnTo>
                  <a:pt x="212" y="695"/>
                </a:lnTo>
                <a:lnTo>
                  <a:pt x="199" y="695"/>
                </a:lnTo>
                <a:lnTo>
                  <a:pt x="187" y="693"/>
                </a:lnTo>
                <a:lnTo>
                  <a:pt x="175" y="691"/>
                </a:lnTo>
                <a:lnTo>
                  <a:pt x="162" y="688"/>
                </a:lnTo>
                <a:lnTo>
                  <a:pt x="151" y="684"/>
                </a:lnTo>
                <a:lnTo>
                  <a:pt x="139" y="678"/>
                </a:lnTo>
                <a:lnTo>
                  <a:pt x="129" y="672"/>
                </a:lnTo>
                <a:lnTo>
                  <a:pt x="119" y="665"/>
                </a:lnTo>
                <a:lnTo>
                  <a:pt x="114" y="651"/>
                </a:lnTo>
                <a:lnTo>
                  <a:pt x="110" y="635"/>
                </a:lnTo>
                <a:lnTo>
                  <a:pt x="107" y="620"/>
                </a:lnTo>
                <a:lnTo>
                  <a:pt x="106" y="603"/>
                </a:lnTo>
                <a:lnTo>
                  <a:pt x="107" y="587"/>
                </a:lnTo>
                <a:lnTo>
                  <a:pt x="110" y="570"/>
                </a:lnTo>
                <a:lnTo>
                  <a:pt x="114" y="555"/>
                </a:lnTo>
                <a:lnTo>
                  <a:pt x="119" y="539"/>
                </a:lnTo>
                <a:lnTo>
                  <a:pt x="126" y="525"/>
                </a:lnTo>
                <a:lnTo>
                  <a:pt x="134" y="510"/>
                </a:lnTo>
                <a:lnTo>
                  <a:pt x="144" y="498"/>
                </a:lnTo>
                <a:lnTo>
                  <a:pt x="155" y="485"/>
                </a:lnTo>
                <a:lnTo>
                  <a:pt x="167" y="474"/>
                </a:lnTo>
                <a:lnTo>
                  <a:pt x="181" y="464"/>
                </a:lnTo>
                <a:lnTo>
                  <a:pt x="194" y="455"/>
                </a:lnTo>
                <a:lnTo>
                  <a:pt x="210" y="448"/>
                </a:lnTo>
                <a:lnTo>
                  <a:pt x="224" y="443"/>
                </a:lnTo>
                <a:lnTo>
                  <a:pt x="240" y="439"/>
                </a:lnTo>
                <a:lnTo>
                  <a:pt x="256" y="437"/>
                </a:lnTo>
                <a:lnTo>
                  <a:pt x="273" y="436"/>
                </a:lnTo>
                <a:lnTo>
                  <a:pt x="285" y="436"/>
                </a:lnTo>
                <a:lnTo>
                  <a:pt x="297" y="438"/>
                </a:lnTo>
                <a:lnTo>
                  <a:pt x="309" y="440"/>
                </a:lnTo>
                <a:lnTo>
                  <a:pt x="320" y="443"/>
                </a:lnTo>
                <a:lnTo>
                  <a:pt x="331" y="447"/>
                </a:lnTo>
                <a:lnTo>
                  <a:pt x="343" y="451"/>
                </a:lnTo>
                <a:lnTo>
                  <a:pt x="353" y="456"/>
                </a:lnTo>
                <a:lnTo>
                  <a:pt x="363" y="463"/>
                </a:lnTo>
                <a:lnTo>
                  <a:pt x="397" y="425"/>
                </a:lnTo>
                <a:lnTo>
                  <a:pt x="386" y="418"/>
                </a:lnTo>
                <a:lnTo>
                  <a:pt x="374" y="411"/>
                </a:lnTo>
                <a:lnTo>
                  <a:pt x="361" y="405"/>
                </a:lnTo>
                <a:lnTo>
                  <a:pt x="349" y="400"/>
                </a:lnTo>
                <a:lnTo>
                  <a:pt x="337" y="395"/>
                </a:lnTo>
                <a:lnTo>
                  <a:pt x="323" y="392"/>
                </a:lnTo>
                <a:lnTo>
                  <a:pt x="310" y="389"/>
                </a:lnTo>
                <a:lnTo>
                  <a:pt x="296" y="387"/>
                </a:lnTo>
                <a:lnTo>
                  <a:pt x="299" y="369"/>
                </a:lnTo>
                <a:lnTo>
                  <a:pt x="301" y="350"/>
                </a:lnTo>
                <a:lnTo>
                  <a:pt x="304" y="331"/>
                </a:lnTo>
                <a:lnTo>
                  <a:pt x="304" y="312"/>
                </a:lnTo>
                <a:lnTo>
                  <a:pt x="303" y="289"/>
                </a:lnTo>
                <a:lnTo>
                  <a:pt x="301" y="267"/>
                </a:lnTo>
                <a:lnTo>
                  <a:pt x="298" y="246"/>
                </a:lnTo>
                <a:lnTo>
                  <a:pt x="294" y="225"/>
                </a:lnTo>
                <a:lnTo>
                  <a:pt x="288" y="205"/>
                </a:lnTo>
                <a:lnTo>
                  <a:pt x="282" y="187"/>
                </a:lnTo>
                <a:lnTo>
                  <a:pt x="274" y="170"/>
                </a:lnTo>
                <a:lnTo>
                  <a:pt x="265" y="154"/>
                </a:lnTo>
                <a:lnTo>
                  <a:pt x="266" y="153"/>
                </a:lnTo>
                <a:lnTo>
                  <a:pt x="267" y="152"/>
                </a:lnTo>
                <a:lnTo>
                  <a:pt x="279" y="138"/>
                </a:lnTo>
                <a:lnTo>
                  <a:pt x="287" y="123"/>
                </a:lnTo>
                <a:lnTo>
                  <a:pt x="291" y="106"/>
                </a:lnTo>
                <a:lnTo>
                  <a:pt x="293" y="89"/>
                </a:lnTo>
                <a:lnTo>
                  <a:pt x="292" y="77"/>
                </a:lnTo>
                <a:lnTo>
                  <a:pt x="291" y="66"/>
                </a:lnTo>
                <a:lnTo>
                  <a:pt x="287" y="56"/>
                </a:lnTo>
                <a:lnTo>
                  <a:pt x="282" y="45"/>
                </a:lnTo>
                <a:lnTo>
                  <a:pt x="237" y="67"/>
                </a:lnTo>
                <a:lnTo>
                  <a:pt x="241" y="72"/>
                </a:lnTo>
                <a:lnTo>
                  <a:pt x="243" y="77"/>
                </a:lnTo>
                <a:lnTo>
                  <a:pt x="244" y="84"/>
                </a:lnTo>
                <a:lnTo>
                  <a:pt x="244" y="89"/>
                </a:lnTo>
                <a:lnTo>
                  <a:pt x="243" y="97"/>
                </a:lnTo>
                <a:lnTo>
                  <a:pt x="241" y="104"/>
                </a:lnTo>
                <a:lnTo>
                  <a:pt x="237" y="110"/>
                </a:lnTo>
                <a:lnTo>
                  <a:pt x="232" y="117"/>
                </a:lnTo>
                <a:lnTo>
                  <a:pt x="226" y="122"/>
                </a:lnTo>
                <a:lnTo>
                  <a:pt x="220" y="125"/>
                </a:lnTo>
                <a:lnTo>
                  <a:pt x="213" y="127"/>
                </a:lnTo>
                <a:lnTo>
                  <a:pt x="204" y="128"/>
                </a:lnTo>
                <a:lnTo>
                  <a:pt x="197" y="127"/>
                </a:lnTo>
                <a:lnTo>
                  <a:pt x="190" y="125"/>
                </a:lnTo>
                <a:lnTo>
                  <a:pt x="184" y="122"/>
                </a:lnTo>
                <a:lnTo>
                  <a:pt x="178" y="117"/>
                </a:lnTo>
                <a:lnTo>
                  <a:pt x="172" y="110"/>
                </a:lnTo>
                <a:lnTo>
                  <a:pt x="169" y="104"/>
                </a:lnTo>
                <a:lnTo>
                  <a:pt x="167" y="96"/>
                </a:lnTo>
                <a:lnTo>
                  <a:pt x="166" y="89"/>
                </a:lnTo>
                <a:lnTo>
                  <a:pt x="167" y="82"/>
                </a:lnTo>
                <a:lnTo>
                  <a:pt x="169" y="74"/>
                </a:lnTo>
                <a:lnTo>
                  <a:pt x="172" y="67"/>
                </a:lnTo>
                <a:lnTo>
                  <a:pt x="178" y="61"/>
                </a:lnTo>
                <a:lnTo>
                  <a:pt x="184" y="56"/>
                </a:lnTo>
                <a:lnTo>
                  <a:pt x="190" y="53"/>
                </a:lnTo>
                <a:lnTo>
                  <a:pt x="197" y="51"/>
                </a:lnTo>
                <a:lnTo>
                  <a:pt x="204" y="50"/>
                </a:lnTo>
                <a:lnTo>
                  <a:pt x="212" y="51"/>
                </a:lnTo>
                <a:lnTo>
                  <a:pt x="220" y="53"/>
                </a:lnTo>
                <a:lnTo>
                  <a:pt x="226" y="56"/>
                </a:lnTo>
                <a:lnTo>
                  <a:pt x="232" y="61"/>
                </a:lnTo>
                <a:lnTo>
                  <a:pt x="233" y="62"/>
                </a:lnTo>
                <a:lnTo>
                  <a:pt x="233" y="63"/>
                </a:lnTo>
                <a:lnTo>
                  <a:pt x="234" y="64"/>
                </a:lnTo>
                <a:lnTo>
                  <a:pt x="274" y="32"/>
                </a:lnTo>
                <a:lnTo>
                  <a:pt x="273" y="30"/>
                </a:lnTo>
                <a:lnTo>
                  <a:pt x="271" y="29"/>
                </a:lnTo>
                <a:lnTo>
                  <a:pt x="269" y="27"/>
                </a:lnTo>
                <a:lnTo>
                  <a:pt x="267" y="26"/>
                </a:lnTo>
                <a:lnTo>
                  <a:pt x="261" y="20"/>
                </a:lnTo>
                <a:lnTo>
                  <a:pt x="254" y="14"/>
                </a:lnTo>
                <a:lnTo>
                  <a:pt x="247" y="10"/>
                </a:lnTo>
                <a:lnTo>
                  <a:pt x="239" y="6"/>
                </a:lnTo>
                <a:lnTo>
                  <a:pt x="230" y="4"/>
                </a:lnTo>
                <a:lnTo>
                  <a:pt x="222" y="2"/>
                </a:lnTo>
                <a:lnTo>
                  <a:pt x="214" y="0"/>
                </a:lnTo>
                <a:lnTo>
                  <a:pt x="204" y="0"/>
                </a:lnTo>
                <a:lnTo>
                  <a:pt x="187" y="2"/>
                </a:lnTo>
                <a:lnTo>
                  <a:pt x="170" y="7"/>
                </a:lnTo>
                <a:lnTo>
                  <a:pt x="155" y="15"/>
                </a:lnTo>
                <a:lnTo>
                  <a:pt x="142" y="26"/>
                </a:lnTo>
                <a:lnTo>
                  <a:pt x="131" y="39"/>
                </a:lnTo>
                <a:lnTo>
                  <a:pt x="123" y="55"/>
                </a:lnTo>
                <a:lnTo>
                  <a:pt x="118" y="71"/>
                </a:lnTo>
                <a:lnTo>
                  <a:pt x="116" y="89"/>
                </a:lnTo>
                <a:lnTo>
                  <a:pt x="118" y="106"/>
                </a:lnTo>
                <a:lnTo>
                  <a:pt x="123" y="123"/>
                </a:lnTo>
                <a:lnTo>
                  <a:pt x="130" y="138"/>
                </a:lnTo>
                <a:lnTo>
                  <a:pt x="142" y="152"/>
                </a:lnTo>
                <a:lnTo>
                  <a:pt x="149" y="158"/>
                </a:lnTo>
                <a:lnTo>
                  <a:pt x="155" y="163"/>
                </a:lnTo>
                <a:lnTo>
                  <a:pt x="163" y="167"/>
                </a:lnTo>
                <a:lnTo>
                  <a:pt x="170" y="170"/>
                </a:lnTo>
                <a:lnTo>
                  <a:pt x="179" y="173"/>
                </a:lnTo>
                <a:lnTo>
                  <a:pt x="187" y="176"/>
                </a:lnTo>
                <a:lnTo>
                  <a:pt x="195" y="178"/>
                </a:lnTo>
                <a:lnTo>
                  <a:pt x="204" y="178"/>
                </a:lnTo>
                <a:lnTo>
                  <a:pt x="209" y="178"/>
                </a:lnTo>
                <a:lnTo>
                  <a:pt x="213" y="178"/>
                </a:lnTo>
                <a:lnTo>
                  <a:pt x="216" y="178"/>
                </a:lnTo>
                <a:lnTo>
                  <a:pt x="220" y="177"/>
                </a:lnTo>
                <a:lnTo>
                  <a:pt x="227" y="190"/>
                </a:lnTo>
                <a:lnTo>
                  <a:pt x="234" y="204"/>
                </a:lnTo>
                <a:lnTo>
                  <a:pt x="241" y="220"/>
                </a:lnTo>
                <a:lnTo>
                  <a:pt x="245" y="236"/>
                </a:lnTo>
                <a:lnTo>
                  <a:pt x="249" y="255"/>
                </a:lnTo>
                <a:lnTo>
                  <a:pt x="252" y="274"/>
                </a:lnTo>
                <a:lnTo>
                  <a:pt x="253" y="292"/>
                </a:lnTo>
                <a:lnTo>
                  <a:pt x="254" y="312"/>
                </a:lnTo>
                <a:lnTo>
                  <a:pt x="253" y="331"/>
                </a:lnTo>
                <a:lnTo>
                  <a:pt x="251" y="351"/>
                </a:lnTo>
                <a:lnTo>
                  <a:pt x="249" y="370"/>
                </a:lnTo>
                <a:lnTo>
                  <a:pt x="245" y="388"/>
                </a:lnTo>
                <a:lnTo>
                  <a:pt x="225" y="391"/>
                </a:lnTo>
                <a:lnTo>
                  <a:pt x="207" y="397"/>
                </a:lnTo>
                <a:lnTo>
                  <a:pt x="188" y="404"/>
                </a:lnTo>
                <a:lnTo>
                  <a:pt x="170" y="412"/>
                </a:lnTo>
                <a:lnTo>
                  <a:pt x="154" y="421"/>
                </a:lnTo>
                <a:lnTo>
                  <a:pt x="138" y="433"/>
                </a:lnTo>
                <a:lnTo>
                  <a:pt x="124" y="445"/>
                </a:lnTo>
                <a:lnTo>
                  <a:pt x="111" y="460"/>
                </a:lnTo>
                <a:lnTo>
                  <a:pt x="98" y="474"/>
                </a:lnTo>
                <a:lnTo>
                  <a:pt x="88" y="490"/>
                </a:lnTo>
                <a:lnTo>
                  <a:pt x="79" y="507"/>
                </a:lnTo>
                <a:lnTo>
                  <a:pt x="70" y="525"/>
                </a:lnTo>
                <a:lnTo>
                  <a:pt x="64" y="543"/>
                </a:lnTo>
                <a:lnTo>
                  <a:pt x="60" y="563"/>
                </a:lnTo>
                <a:lnTo>
                  <a:pt x="57" y="582"/>
                </a:lnTo>
                <a:lnTo>
                  <a:pt x="56" y="603"/>
                </a:lnTo>
                <a:lnTo>
                  <a:pt x="57" y="625"/>
                </a:lnTo>
                <a:lnTo>
                  <a:pt x="60" y="645"/>
                </a:lnTo>
                <a:lnTo>
                  <a:pt x="65" y="666"/>
                </a:lnTo>
                <a:lnTo>
                  <a:pt x="72" y="686"/>
                </a:lnTo>
                <a:lnTo>
                  <a:pt x="82" y="704"/>
                </a:lnTo>
                <a:lnTo>
                  <a:pt x="92" y="722"/>
                </a:lnTo>
                <a:lnTo>
                  <a:pt x="105" y="739"/>
                </a:lnTo>
                <a:lnTo>
                  <a:pt x="120" y="755"/>
                </a:lnTo>
                <a:lnTo>
                  <a:pt x="123" y="759"/>
                </a:lnTo>
                <a:lnTo>
                  <a:pt x="127" y="762"/>
                </a:lnTo>
                <a:lnTo>
                  <a:pt x="131" y="766"/>
                </a:lnTo>
                <a:lnTo>
                  <a:pt x="135" y="769"/>
                </a:lnTo>
                <a:lnTo>
                  <a:pt x="139" y="772"/>
                </a:lnTo>
                <a:lnTo>
                  <a:pt x="144" y="776"/>
                </a:lnTo>
                <a:lnTo>
                  <a:pt x="148" y="779"/>
                </a:lnTo>
                <a:lnTo>
                  <a:pt x="152" y="782"/>
                </a:lnTo>
                <a:lnTo>
                  <a:pt x="151" y="783"/>
                </a:lnTo>
                <a:lnTo>
                  <a:pt x="113" y="875"/>
                </a:lnTo>
                <a:lnTo>
                  <a:pt x="36" y="835"/>
                </a:lnTo>
                <a:lnTo>
                  <a:pt x="31" y="833"/>
                </a:lnTo>
                <a:lnTo>
                  <a:pt x="27" y="832"/>
                </a:lnTo>
                <a:lnTo>
                  <a:pt x="22" y="833"/>
                </a:lnTo>
                <a:lnTo>
                  <a:pt x="17" y="834"/>
                </a:lnTo>
                <a:lnTo>
                  <a:pt x="13" y="835"/>
                </a:lnTo>
                <a:lnTo>
                  <a:pt x="8" y="839"/>
                </a:lnTo>
                <a:lnTo>
                  <a:pt x="5" y="842"/>
                </a:lnTo>
                <a:lnTo>
                  <a:pt x="2" y="846"/>
                </a:lnTo>
                <a:lnTo>
                  <a:pt x="0" y="855"/>
                </a:lnTo>
                <a:lnTo>
                  <a:pt x="1" y="865"/>
                </a:lnTo>
                <a:lnTo>
                  <a:pt x="5" y="874"/>
                </a:lnTo>
                <a:lnTo>
                  <a:pt x="14" y="880"/>
                </a:lnTo>
                <a:lnTo>
                  <a:pt x="137" y="945"/>
                </a:lnTo>
                <a:lnTo>
                  <a:pt x="196" y="804"/>
                </a:lnTo>
                <a:lnTo>
                  <a:pt x="206" y="808"/>
                </a:lnTo>
                <a:lnTo>
                  <a:pt x="215" y="811"/>
                </a:lnTo>
                <a:lnTo>
                  <a:pt x="224" y="813"/>
                </a:lnTo>
                <a:lnTo>
                  <a:pt x="233" y="815"/>
                </a:lnTo>
                <a:lnTo>
                  <a:pt x="243" y="817"/>
                </a:lnTo>
                <a:lnTo>
                  <a:pt x="253" y="818"/>
                </a:lnTo>
                <a:lnTo>
                  <a:pt x="262" y="819"/>
                </a:lnTo>
                <a:lnTo>
                  <a:pt x="273" y="819"/>
                </a:lnTo>
                <a:lnTo>
                  <a:pt x="283" y="819"/>
                </a:lnTo>
                <a:lnTo>
                  <a:pt x="293" y="818"/>
                </a:lnTo>
                <a:lnTo>
                  <a:pt x="304" y="817"/>
                </a:lnTo>
                <a:lnTo>
                  <a:pt x="314" y="815"/>
                </a:lnTo>
                <a:lnTo>
                  <a:pt x="323" y="813"/>
                </a:lnTo>
                <a:lnTo>
                  <a:pt x="333" y="810"/>
                </a:lnTo>
                <a:lnTo>
                  <a:pt x="344" y="806"/>
                </a:lnTo>
                <a:lnTo>
                  <a:pt x="353" y="803"/>
                </a:lnTo>
                <a:lnTo>
                  <a:pt x="398" y="875"/>
                </a:lnTo>
                <a:lnTo>
                  <a:pt x="322" y="897"/>
                </a:lnTo>
                <a:lnTo>
                  <a:pt x="313" y="901"/>
                </a:lnTo>
                <a:lnTo>
                  <a:pt x="308" y="909"/>
                </a:lnTo>
                <a:lnTo>
                  <a:pt x="305" y="918"/>
                </a:lnTo>
                <a:lnTo>
                  <a:pt x="306" y="928"/>
                </a:lnTo>
                <a:lnTo>
                  <a:pt x="308" y="934"/>
                </a:lnTo>
                <a:lnTo>
                  <a:pt x="310" y="938"/>
                </a:lnTo>
                <a:lnTo>
                  <a:pt x="313" y="941"/>
                </a:lnTo>
                <a:lnTo>
                  <a:pt x="317" y="943"/>
                </a:lnTo>
                <a:lnTo>
                  <a:pt x="322" y="945"/>
                </a:lnTo>
                <a:lnTo>
                  <a:pt x="326" y="946"/>
                </a:lnTo>
                <a:lnTo>
                  <a:pt x="331" y="946"/>
                </a:lnTo>
                <a:lnTo>
                  <a:pt x="337" y="945"/>
                </a:lnTo>
                <a:lnTo>
                  <a:pt x="477" y="904"/>
                </a:lnTo>
                <a:lnTo>
                  <a:pt x="397" y="7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Freeform 77"/>
          <p:cNvSpPr>
            <a:spLocks/>
          </p:cNvSpPr>
          <p:nvPr/>
        </p:nvSpPr>
        <p:spPr bwMode="auto">
          <a:xfrm>
            <a:off x="7769225" y="2714625"/>
            <a:ext cx="25400" cy="19050"/>
          </a:xfrm>
          <a:custGeom>
            <a:avLst/>
            <a:gdLst>
              <a:gd name="T0" fmla="*/ 1588 w 48"/>
              <a:gd name="T1" fmla="*/ 19050 h 35"/>
              <a:gd name="T2" fmla="*/ 25400 w 48"/>
              <a:gd name="T3" fmla="*/ 7076 h 35"/>
              <a:gd name="T4" fmla="*/ 24342 w 48"/>
              <a:gd name="T5" fmla="*/ 4899 h 35"/>
              <a:gd name="T6" fmla="*/ 23283 w 48"/>
              <a:gd name="T7" fmla="*/ 3266 h 35"/>
              <a:gd name="T8" fmla="*/ 22225 w 48"/>
              <a:gd name="T9" fmla="*/ 1633 h 35"/>
              <a:gd name="T10" fmla="*/ 21167 w 48"/>
              <a:gd name="T11" fmla="*/ 0 h 35"/>
              <a:gd name="T12" fmla="*/ 0 w 48"/>
              <a:gd name="T13" fmla="*/ 17417 h 35"/>
              <a:gd name="T14" fmla="*/ 529 w 48"/>
              <a:gd name="T15" fmla="*/ 17961 h 35"/>
              <a:gd name="T16" fmla="*/ 1058 w 48"/>
              <a:gd name="T17" fmla="*/ 17961 h 35"/>
              <a:gd name="T18" fmla="*/ 1058 w 48"/>
              <a:gd name="T19" fmla="*/ 18506 h 35"/>
              <a:gd name="T20" fmla="*/ 1588 w 48"/>
              <a:gd name="T21" fmla="*/ 19050 h 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" h="35">
                <a:moveTo>
                  <a:pt x="3" y="35"/>
                </a:moveTo>
                <a:lnTo>
                  <a:pt x="48" y="13"/>
                </a:lnTo>
                <a:lnTo>
                  <a:pt x="46" y="9"/>
                </a:lnTo>
                <a:lnTo>
                  <a:pt x="44" y="6"/>
                </a:lnTo>
                <a:lnTo>
                  <a:pt x="42" y="3"/>
                </a:lnTo>
                <a:lnTo>
                  <a:pt x="40" y="0"/>
                </a:lnTo>
                <a:lnTo>
                  <a:pt x="0" y="32"/>
                </a:lnTo>
                <a:lnTo>
                  <a:pt x="1" y="33"/>
                </a:lnTo>
                <a:lnTo>
                  <a:pt x="2" y="33"/>
                </a:lnTo>
                <a:lnTo>
                  <a:pt x="2" y="34"/>
                </a:lnTo>
                <a:lnTo>
                  <a:pt x="3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5" name="Freeform 78"/>
          <p:cNvSpPr>
            <a:spLocks/>
          </p:cNvSpPr>
          <p:nvPr/>
        </p:nvSpPr>
        <p:spPr bwMode="auto">
          <a:xfrm>
            <a:off x="7837488" y="2922588"/>
            <a:ext cx="31750" cy="23812"/>
          </a:xfrm>
          <a:custGeom>
            <a:avLst/>
            <a:gdLst>
              <a:gd name="T0" fmla="*/ 5919 w 59"/>
              <a:gd name="T1" fmla="*/ 23812 h 45"/>
              <a:gd name="T2" fmla="*/ 31750 w 59"/>
              <a:gd name="T3" fmla="*/ 11112 h 45"/>
              <a:gd name="T4" fmla="*/ 28521 w 59"/>
              <a:gd name="T5" fmla="*/ 8466 h 45"/>
              <a:gd name="T6" fmla="*/ 25292 w 59"/>
              <a:gd name="T7" fmla="*/ 5821 h 45"/>
              <a:gd name="T8" fmla="*/ 22064 w 59"/>
              <a:gd name="T9" fmla="*/ 3175 h 45"/>
              <a:gd name="T10" fmla="*/ 18297 w 59"/>
              <a:gd name="T11" fmla="*/ 0 h 45"/>
              <a:gd name="T12" fmla="*/ 0 w 59"/>
              <a:gd name="T13" fmla="*/ 20108 h 45"/>
              <a:gd name="T14" fmla="*/ 1076 w 59"/>
              <a:gd name="T15" fmla="*/ 21166 h 45"/>
              <a:gd name="T16" fmla="*/ 3229 w 59"/>
              <a:gd name="T17" fmla="*/ 22225 h 45"/>
              <a:gd name="T18" fmla="*/ 4305 w 59"/>
              <a:gd name="T19" fmla="*/ 22754 h 45"/>
              <a:gd name="T20" fmla="*/ 5919 w 59"/>
              <a:gd name="T21" fmla="*/ 23812 h 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" h="45">
                <a:moveTo>
                  <a:pt x="11" y="45"/>
                </a:moveTo>
                <a:lnTo>
                  <a:pt x="59" y="21"/>
                </a:lnTo>
                <a:lnTo>
                  <a:pt x="53" y="16"/>
                </a:lnTo>
                <a:lnTo>
                  <a:pt x="47" y="11"/>
                </a:lnTo>
                <a:lnTo>
                  <a:pt x="41" y="6"/>
                </a:lnTo>
                <a:lnTo>
                  <a:pt x="34" y="0"/>
                </a:lnTo>
                <a:lnTo>
                  <a:pt x="0" y="38"/>
                </a:lnTo>
                <a:lnTo>
                  <a:pt x="2" y="40"/>
                </a:lnTo>
                <a:lnTo>
                  <a:pt x="6" y="42"/>
                </a:lnTo>
                <a:lnTo>
                  <a:pt x="8" y="43"/>
                </a:lnTo>
                <a:lnTo>
                  <a:pt x="11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0" name="Text Box 80"/>
          <p:cNvSpPr txBox="1">
            <a:spLocks noChangeArrowheads="1"/>
          </p:cNvSpPr>
          <p:nvPr/>
        </p:nvSpPr>
        <p:spPr bwMode="auto">
          <a:xfrm>
            <a:off x="7550150" y="6524625"/>
            <a:ext cx="1239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Termos-Chave</a:t>
            </a:r>
          </a:p>
        </p:txBody>
      </p:sp>
      <p:pic>
        <p:nvPicPr>
          <p:cNvPr id="46117" name="Picture 8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(Outro Exemplo)</a:t>
            </a:r>
            <a:endParaRPr lang="pt-BR" sz="32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862" y="1124744"/>
            <a:ext cx="8187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RQ2: What (de)motivates Software Engineers to be more (less) productive?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177281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Population</a:t>
            </a:r>
            <a:r>
              <a:rPr lang="en-US" sz="2000" b="0" dirty="0">
                <a:latin typeface="+mj-lt"/>
              </a:rPr>
              <a:t>: Software Engineers</a:t>
            </a:r>
          </a:p>
          <a:p>
            <a:pPr algn="l"/>
            <a:r>
              <a:rPr lang="en-US" sz="2000" dirty="0">
                <a:latin typeface="+mj-lt"/>
              </a:rPr>
              <a:t>Intervention</a:t>
            </a:r>
            <a:r>
              <a:rPr lang="en-US" sz="2000" b="0" dirty="0">
                <a:latin typeface="+mj-lt"/>
              </a:rPr>
              <a:t>: motivation approaches, productivity measures</a:t>
            </a:r>
          </a:p>
          <a:p>
            <a:pPr algn="l"/>
            <a:r>
              <a:rPr lang="en-US" sz="2000" dirty="0">
                <a:latin typeface="+mj-lt"/>
              </a:rPr>
              <a:t>Outcomes</a:t>
            </a:r>
            <a:r>
              <a:rPr lang="en-US" sz="2000" b="0" dirty="0">
                <a:latin typeface="+mj-lt"/>
              </a:rPr>
              <a:t> of relevance: Software Engineer characteristics; motivational factors</a:t>
            </a:r>
            <a:r>
              <a:rPr lang="en-US" sz="2000" b="0" dirty="0" smtClean="0">
                <a:latin typeface="+mj-lt"/>
              </a:rPr>
              <a:t>; results </a:t>
            </a:r>
            <a:r>
              <a:rPr lang="en-US" sz="2000" b="0" dirty="0">
                <a:latin typeface="+mj-lt"/>
              </a:rPr>
              <a:t>of applying motivational methods, change in productivity (to </a:t>
            </a:r>
            <a:r>
              <a:rPr lang="en-US" sz="2000" b="0" dirty="0" smtClean="0">
                <a:latin typeface="+mj-lt"/>
              </a:rPr>
              <a:t>include quality </a:t>
            </a:r>
            <a:r>
              <a:rPr lang="en-US" sz="2000" b="0" dirty="0">
                <a:latin typeface="+mj-lt"/>
              </a:rPr>
              <a:t>and timescales), models of motivation.</a:t>
            </a:r>
          </a:p>
          <a:p>
            <a:pPr algn="l"/>
            <a:r>
              <a:rPr lang="en-US" sz="2000" dirty="0">
                <a:latin typeface="+mj-lt"/>
              </a:rPr>
              <a:t>Experimental design</a:t>
            </a:r>
            <a:r>
              <a:rPr lang="en-US" sz="2000" b="0" dirty="0">
                <a:latin typeface="+mj-lt"/>
              </a:rPr>
              <a:t>: Empirical studies, theoretical studies, expert observation</a:t>
            </a:r>
            <a:r>
              <a:rPr lang="en-US" sz="2000" b="0" dirty="0" smtClean="0">
                <a:latin typeface="+mj-lt"/>
              </a:rPr>
              <a:t>, experience </a:t>
            </a:r>
            <a:r>
              <a:rPr lang="en-US" sz="2000" b="0" dirty="0">
                <a:latin typeface="+mj-lt"/>
              </a:rPr>
              <a:t>reports.</a:t>
            </a: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77178"/>
            <a:ext cx="8815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/>
              <a:t>Beecham_et_al</a:t>
            </a:r>
            <a:r>
              <a:rPr lang="en-US" sz="1200" dirty="0" smtClean="0"/>
              <a:t>_ 2006_Protocol_for_a_Systematic_Literature_Review_of_Motivation_in_Software_Engineering_Systematic_Review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221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latin typeface="Calibri" charset="0"/>
                <a:cs typeface="Arial" charset="0"/>
              </a:rPr>
              <a:t>(Outro Exemplo)</a:t>
            </a:r>
            <a:endParaRPr lang="pt-BR" sz="3200" dirty="0">
              <a:solidFill>
                <a:schemeClr val="bg1"/>
              </a:solidFill>
              <a:latin typeface="Calibri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70080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j-lt"/>
              </a:rPr>
              <a:t>(</a:t>
            </a:r>
            <a:r>
              <a:rPr lang="en-US" sz="2000" b="0" dirty="0">
                <a:latin typeface="+mj-lt"/>
              </a:rPr>
              <a:t>(((software OR {information technology} OR {information system*} OR system*</a:t>
            </a:r>
          </a:p>
          <a:p>
            <a:r>
              <a:rPr lang="en-US" sz="2000" b="0" dirty="0">
                <a:latin typeface="+mj-lt"/>
              </a:rPr>
              <a:t>OR </a:t>
            </a:r>
            <a:r>
              <a:rPr lang="en-US" sz="2000" b="0" dirty="0" err="1">
                <a:latin typeface="+mj-lt"/>
              </a:rPr>
              <a:t>comput</a:t>
            </a:r>
            <a:r>
              <a:rPr lang="en-US" sz="2000" b="0" dirty="0">
                <a:latin typeface="+mj-lt"/>
              </a:rPr>
              <a:t>* OR IT OR IS )</a:t>
            </a:r>
            <a:r>
              <a:rPr lang="en-US" sz="2000" b="0" dirty="0" err="1">
                <a:latin typeface="+mj-lt"/>
              </a:rPr>
              <a:t>wn</a:t>
            </a:r>
            <a:r>
              <a:rPr lang="en-US" sz="2000" b="0" dirty="0">
                <a:latin typeface="+mj-lt"/>
              </a:rPr>
              <a:t> TI AND (engineer* OR developer* OR professional*</a:t>
            </a:r>
          </a:p>
          <a:p>
            <a:r>
              <a:rPr lang="en-US" sz="2000" b="0" dirty="0">
                <a:latin typeface="+mj-lt"/>
              </a:rPr>
              <a:t>OR programmer* OR personnel OR people OR analyst* OR {team leader}* OR</a:t>
            </a:r>
          </a:p>
          <a:p>
            <a:r>
              <a:rPr lang="en-US" sz="2000" b="0" dirty="0">
                <a:latin typeface="+mj-lt"/>
              </a:rPr>
              <a:t>{project manager}* OR practitioner* OR maintainer* OR designer* OR coder* OR</a:t>
            </a:r>
          </a:p>
          <a:p>
            <a:r>
              <a:rPr lang="en-US" sz="2000" b="0" dirty="0">
                <a:latin typeface="+mj-lt"/>
              </a:rPr>
              <a:t>tester*) </a:t>
            </a:r>
            <a:r>
              <a:rPr lang="en-US" sz="2000" b="0" dirty="0" err="1">
                <a:latin typeface="+mj-lt"/>
              </a:rPr>
              <a:t>wn</a:t>
            </a:r>
            <a:r>
              <a:rPr lang="en-US" sz="2000" b="0" dirty="0">
                <a:latin typeface="+mj-lt"/>
              </a:rPr>
              <a:t> TI) ) AND ((</a:t>
            </a:r>
            <a:r>
              <a:rPr lang="en-US" sz="2000" b="0" dirty="0" err="1">
                <a:latin typeface="+mj-lt"/>
              </a:rPr>
              <a:t>motivat</a:t>
            </a:r>
            <a:r>
              <a:rPr lang="en-US" sz="2000" b="0" dirty="0">
                <a:latin typeface="+mj-lt"/>
              </a:rPr>
              <a:t>* OR </a:t>
            </a:r>
            <a:r>
              <a:rPr lang="en-US" sz="2000" b="0" dirty="0" err="1">
                <a:latin typeface="+mj-lt"/>
              </a:rPr>
              <a:t>demotiv</a:t>
            </a:r>
            <a:r>
              <a:rPr lang="en-US" sz="2000" b="0" dirty="0">
                <a:latin typeface="+mj-lt"/>
              </a:rPr>
              <a:t>* OR de-</a:t>
            </a:r>
            <a:r>
              <a:rPr lang="en-US" sz="2000" b="0" dirty="0" err="1">
                <a:latin typeface="+mj-lt"/>
              </a:rPr>
              <a:t>motiv</a:t>
            </a:r>
            <a:r>
              <a:rPr lang="en-US" sz="2000" b="0" dirty="0">
                <a:latin typeface="+mj-lt"/>
              </a:rPr>
              <a:t>* OR </a:t>
            </a:r>
            <a:r>
              <a:rPr lang="en-US" sz="2000" b="0" dirty="0" err="1">
                <a:latin typeface="+mj-lt"/>
              </a:rPr>
              <a:t>satisf</a:t>
            </a:r>
            <a:r>
              <a:rPr lang="en-US" sz="2000" b="0" dirty="0">
                <a:latin typeface="+mj-lt"/>
              </a:rPr>
              <a:t>* OR </a:t>
            </a:r>
            <a:r>
              <a:rPr lang="en-US" sz="2000" b="0" dirty="0" err="1">
                <a:latin typeface="+mj-lt"/>
              </a:rPr>
              <a:t>inspir</a:t>
            </a:r>
            <a:r>
              <a:rPr lang="en-US" sz="2000" b="0" dirty="0">
                <a:latin typeface="+mj-lt"/>
              </a:rPr>
              <a:t>*</a:t>
            </a:r>
          </a:p>
          <a:p>
            <a:r>
              <a:rPr lang="en-US" sz="2000" b="0" dirty="0">
                <a:latin typeface="+mj-lt"/>
              </a:rPr>
              <a:t>OR prompt* OR morale OR encourage* OR manage OR </a:t>
            </a:r>
            <a:r>
              <a:rPr lang="en-US" sz="2000" b="0" dirty="0" err="1">
                <a:latin typeface="+mj-lt"/>
              </a:rPr>
              <a:t>induc</a:t>
            </a:r>
            <a:r>
              <a:rPr lang="en-US" sz="2000" b="0" dirty="0">
                <a:latin typeface="+mj-lt"/>
              </a:rPr>
              <a:t>* OR provoke* OR</a:t>
            </a:r>
          </a:p>
          <a:p>
            <a:r>
              <a:rPr lang="en-US" sz="2000" b="0" dirty="0">
                <a:latin typeface="+mj-lt"/>
              </a:rPr>
              <a:t>{trigger off} OR </a:t>
            </a:r>
            <a:r>
              <a:rPr lang="en-US" sz="2000" b="0" dirty="0" err="1">
                <a:latin typeface="+mj-lt"/>
              </a:rPr>
              <a:t>caus</a:t>
            </a:r>
            <a:r>
              <a:rPr lang="en-US" sz="2000" b="0" dirty="0">
                <a:latin typeface="+mj-lt"/>
              </a:rPr>
              <a:t>* OR incentive* OR drive* OR morale OR </a:t>
            </a:r>
            <a:r>
              <a:rPr lang="en-US" sz="2000" b="0" dirty="0" err="1">
                <a:latin typeface="+mj-lt"/>
              </a:rPr>
              <a:t>enthusias</a:t>
            </a:r>
            <a:r>
              <a:rPr lang="en-US" sz="2000" b="0" dirty="0">
                <a:latin typeface="+mj-lt"/>
              </a:rPr>
              <a:t>* OR</a:t>
            </a:r>
          </a:p>
          <a:p>
            <a:r>
              <a:rPr lang="en-US" sz="2000" b="0" dirty="0">
                <a:latin typeface="+mj-lt"/>
              </a:rPr>
              <a:t>impetus OR </a:t>
            </a:r>
            <a:r>
              <a:rPr lang="en-US" sz="2000" b="0" dirty="0" err="1">
                <a:latin typeface="+mj-lt"/>
              </a:rPr>
              <a:t>stimul</a:t>
            </a:r>
            <a:r>
              <a:rPr lang="en-US" sz="2000" b="0" dirty="0">
                <a:latin typeface="+mj-lt"/>
              </a:rPr>
              <a:t>* OR spur OR {driving force}* OR </a:t>
            </a:r>
            <a:r>
              <a:rPr lang="en-US" sz="2000" b="0" dirty="0" err="1">
                <a:latin typeface="+mj-lt"/>
              </a:rPr>
              <a:t>impuls</a:t>
            </a:r>
            <a:r>
              <a:rPr lang="en-US" sz="2000" b="0" dirty="0">
                <a:latin typeface="+mj-lt"/>
              </a:rPr>
              <a:t>*)</a:t>
            </a:r>
            <a:r>
              <a:rPr lang="en-US" sz="2000" b="0" dirty="0" err="1">
                <a:latin typeface="+mj-lt"/>
              </a:rPr>
              <a:t>wn</a:t>
            </a:r>
            <a:r>
              <a:rPr lang="en-US" sz="2000" b="0" dirty="0">
                <a:latin typeface="+mj-lt"/>
              </a:rPr>
              <a:t> AB AND</a:t>
            </a:r>
          </a:p>
          <a:p>
            <a:r>
              <a:rPr lang="en-US" sz="2000" b="0" dirty="0">
                <a:latin typeface="+mj-lt"/>
              </a:rPr>
              <a:t>(</a:t>
            </a:r>
            <a:r>
              <a:rPr lang="en-US" sz="2000" b="0" dirty="0" err="1">
                <a:latin typeface="+mj-lt"/>
              </a:rPr>
              <a:t>productiv</a:t>
            </a:r>
            <a:r>
              <a:rPr lang="en-US" sz="2000" b="0" dirty="0">
                <a:latin typeface="+mj-lt"/>
              </a:rPr>
              <a:t>* OR factor* OR output OR </a:t>
            </a:r>
            <a:r>
              <a:rPr lang="en-US" sz="2000" b="0" dirty="0" err="1">
                <a:latin typeface="+mj-lt"/>
              </a:rPr>
              <a:t>efficien</a:t>
            </a:r>
            <a:r>
              <a:rPr lang="en-US" sz="2000" b="0" dirty="0">
                <a:latin typeface="+mj-lt"/>
              </a:rPr>
              <a:t>* OR interact OR yield OR </a:t>
            </a:r>
            <a:r>
              <a:rPr lang="en-US" sz="2000" b="0" dirty="0" smtClean="0">
                <a:latin typeface="+mj-lt"/>
              </a:rPr>
              <a:t>production OR </a:t>
            </a:r>
            <a:r>
              <a:rPr lang="en-US" sz="2000" b="0" dirty="0" err="1">
                <a:latin typeface="+mj-lt"/>
              </a:rPr>
              <a:t>creat</a:t>
            </a:r>
            <a:r>
              <a:rPr lang="en-US" sz="2000" b="0" dirty="0">
                <a:latin typeface="+mj-lt"/>
              </a:rPr>
              <a:t>* OR prolific OR industrious OR fruitful OR dynamic OR hinder OR resist*</a:t>
            </a:r>
          </a:p>
          <a:p>
            <a:r>
              <a:rPr lang="en-US" sz="2000" b="0" dirty="0">
                <a:latin typeface="+mj-lt"/>
              </a:rPr>
              <a:t>OR increase OR decrease)</a:t>
            </a:r>
            <a:r>
              <a:rPr lang="en-US" sz="2000" b="0" dirty="0" err="1" smtClean="0">
                <a:latin typeface="+mj-lt"/>
              </a:rPr>
              <a:t>wn</a:t>
            </a:r>
            <a:r>
              <a:rPr lang="en-US" sz="2000" b="0" dirty="0" smtClean="0">
                <a:latin typeface="+mj-lt"/>
              </a:rPr>
              <a:t> AB )</a:t>
            </a:r>
            <a:r>
              <a:rPr lang="en-US" sz="2000" b="0" dirty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862" y="1124744"/>
            <a:ext cx="8187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RQ2: What (de)motivates Software Engineers to be more (less) productive?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77178"/>
            <a:ext cx="8815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/>
              <a:t>Beecham_et_al</a:t>
            </a:r>
            <a:r>
              <a:rPr lang="en-US" sz="1200" dirty="0" smtClean="0"/>
              <a:t>_ 2006_Protocol_for_a_Systematic_Literature_Review_of_Motivation_in_Software_Engineering_Systematic_Review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392488" y="56426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0" dirty="0" err="1"/>
              <a:t>wn</a:t>
            </a:r>
            <a:r>
              <a:rPr lang="en-US" b="0" dirty="0"/>
              <a:t> TI = within Title | </a:t>
            </a:r>
            <a:r>
              <a:rPr lang="en-US" b="0" dirty="0" err="1"/>
              <a:t>wn</a:t>
            </a:r>
            <a:r>
              <a:rPr lang="en-US" b="0" dirty="0"/>
              <a:t> AB= within Abstract | </a:t>
            </a:r>
            <a:r>
              <a:rPr lang="en-US" b="0" dirty="0" err="1"/>
              <a:t>wn</a:t>
            </a:r>
            <a:endParaRPr lang="en-US" b="0" dirty="0"/>
          </a:p>
          <a:p>
            <a:pPr algn="r"/>
            <a:r>
              <a:rPr lang="en-US" b="0" dirty="0"/>
              <a:t>ALL = within ALL</a:t>
            </a:r>
          </a:p>
          <a:p>
            <a:pPr algn="r"/>
            <a:r>
              <a:rPr lang="en-US" b="0" dirty="0"/>
              <a:t>* = truncation. { } encapsulates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7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 dirty="0">
                <a:latin typeface="Arial Black" charset="0"/>
                <a:cs typeface="Arial" charset="0"/>
              </a:rPr>
              <a:t>Planejamento</a:t>
            </a:r>
            <a:endParaRPr lang="pt-BR" sz="1800" b="0" i="1" dirty="0">
              <a:cs typeface="Arial" charset="0"/>
            </a:endParaRPr>
          </a:p>
        </p:txBody>
      </p:sp>
      <p:sp>
        <p:nvSpPr>
          <p:cNvPr id="208910" name="AutoShape 14"/>
          <p:cNvSpPr>
            <a:spLocks noChangeArrowheads="1"/>
          </p:cNvSpPr>
          <p:nvPr/>
        </p:nvSpPr>
        <p:spPr bwMode="auto">
          <a:xfrm>
            <a:off x="107950" y="4525963"/>
            <a:ext cx="8748713" cy="2014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365625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Criação Lista Final de Fontes</a:t>
            </a:r>
          </a:p>
        </p:txBody>
      </p:sp>
      <p:sp>
        <p:nvSpPr>
          <p:cNvPr id="208913" name="Line 17"/>
          <p:cNvSpPr>
            <a:spLocks noChangeShapeType="1"/>
          </p:cNvSpPr>
          <p:nvPr/>
        </p:nvSpPr>
        <p:spPr bwMode="auto">
          <a:xfrm flipH="1">
            <a:off x="1908175" y="4581525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1908175" y="4556125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755650" y="4619625"/>
            <a:ext cx="7848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3200" dirty="0">
              <a:cs typeface="Arial" charset="0"/>
            </a:endParaRPr>
          </a:p>
          <a:p>
            <a:pPr algn="l"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► Cada elemento da lista inicial deve ser avaliado de acordo com os critérios de definição das fontes </a:t>
            </a:r>
          </a:p>
          <a:p>
            <a:pPr algn="l">
              <a:defRPr/>
            </a:pP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	► SE a fonte candidata preencher os requisitos deve ser incluída na lista </a:t>
            </a:r>
            <a:r>
              <a:rPr lang="pt-BR" sz="2000" b="0" dirty="0" smtClean="0">
                <a:latin typeface="Tw Cen MT" charset="0"/>
                <a:ea typeface="MS Mincho" charset="0"/>
                <a:cs typeface="Arial" charset="0"/>
              </a:rPr>
              <a:t>final </a:t>
            </a:r>
            <a:r>
              <a:rPr lang="pt-BR" sz="2000" b="0" dirty="0">
                <a:latin typeface="Tw Cen MT" charset="0"/>
                <a:ea typeface="MS Mincho" charset="0"/>
                <a:cs typeface="Arial" charset="0"/>
              </a:rPr>
              <a:t>de fontes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539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31539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15401" name="AutoShape 9"/>
          <p:cNvSpPr>
            <a:spLocks noChangeArrowheads="1"/>
          </p:cNvSpPr>
          <p:nvPr/>
        </p:nvSpPr>
        <p:spPr bwMode="auto">
          <a:xfrm>
            <a:off x="107950" y="4525963"/>
            <a:ext cx="8748713" cy="20145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365625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Criação Lista Final de Fontes</a:t>
            </a:r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H="1">
            <a:off x="1908175" y="4581525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>
            <a:off x="1908175" y="4556125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755650" y="4619625"/>
            <a:ext cx="7848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 dirty="0">
              <a:cs typeface="Arial" charset="0"/>
            </a:endParaRPr>
          </a:p>
          <a:p>
            <a:pPr algn="l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Cada elemento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da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lista inicial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deve ser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 dirty="0">
                <a:latin typeface="Tw Cen MT" charset="0"/>
                <a:ea typeface="MS Mincho" charset="0"/>
                <a:cs typeface="Arial" charset="0"/>
              </a:rPr>
              <a:t>avaliado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acordo com 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 dirty="0">
                <a:latin typeface="Tw Cen MT" charset="0"/>
                <a:ea typeface="MS Mincho" charset="0"/>
                <a:cs typeface="Arial" charset="0"/>
              </a:rPr>
              <a:t>critérios de definição das fontes </a:t>
            </a:r>
          </a:p>
          <a:p>
            <a:pPr algn="l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	►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SE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 fonte candidata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 dirty="0">
                <a:latin typeface="Tw Cen MT" charset="0"/>
                <a:ea typeface="MS Mincho" charset="0"/>
                <a:cs typeface="Arial" charset="0"/>
              </a:rPr>
              <a:t>preencher os requisitos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deve ser incluída na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lista </a:t>
            </a:r>
          </a:p>
          <a:p>
            <a:pPr algn="l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                final de fontes</a:t>
            </a:r>
          </a:p>
        </p:txBody>
      </p:sp>
      <p:sp>
        <p:nvSpPr>
          <p:cNvPr id="315406" name="Oval 14"/>
          <p:cNvSpPr>
            <a:spLocks noChangeArrowheads="1"/>
          </p:cNvSpPr>
          <p:nvPr/>
        </p:nvSpPr>
        <p:spPr bwMode="auto">
          <a:xfrm>
            <a:off x="2771775" y="5027613"/>
            <a:ext cx="1050925" cy="431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8013700" y="5689600"/>
            <a:ext cx="4318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1828800" y="5964238"/>
            <a:ext cx="1547813" cy="2016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334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31335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13358" name="AutoShape 14"/>
          <p:cNvSpPr>
            <a:spLocks noChangeArrowheads="1"/>
          </p:cNvSpPr>
          <p:nvPr/>
        </p:nvSpPr>
        <p:spPr bwMode="auto">
          <a:xfrm>
            <a:off x="107950" y="4799013"/>
            <a:ext cx="8748713" cy="187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638675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 dirty="0" smtClean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Avaliação da </a:t>
            </a:r>
            <a:r>
              <a:rPr lang="pt-BR" sz="1800" dirty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Lista por Especialistas</a:t>
            </a:r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395288" y="521493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 flipH="1">
            <a:off x="1908175" y="4854575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1908175" y="4829175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755650" y="5302250"/>
            <a:ext cx="7848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Um ou mais especialistas avaliam os itens da lista 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► Pode-se adicionar ou remover itens MAS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	► Documentar essas decisões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642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31642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6424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16425" name="AutoShape 9"/>
          <p:cNvSpPr>
            <a:spLocks noChangeArrowheads="1"/>
          </p:cNvSpPr>
          <p:nvPr/>
        </p:nvSpPr>
        <p:spPr bwMode="auto">
          <a:xfrm>
            <a:off x="107950" y="4799013"/>
            <a:ext cx="8748713" cy="187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4638675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 dirty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Avaliação </a:t>
            </a:r>
            <a:r>
              <a:rPr lang="pt-BR" sz="1800" dirty="0" smtClean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da Lista </a:t>
            </a:r>
            <a:r>
              <a:rPr lang="pt-BR" sz="1800" dirty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por Especialistas</a:t>
            </a:r>
          </a:p>
        </p:txBody>
      </p:sp>
      <p:sp>
        <p:nvSpPr>
          <p:cNvPr id="316427" name="Rectangle 11"/>
          <p:cNvSpPr>
            <a:spLocks noChangeArrowheads="1"/>
          </p:cNvSpPr>
          <p:nvPr/>
        </p:nvSpPr>
        <p:spPr bwMode="auto">
          <a:xfrm>
            <a:off x="395288" y="521493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  <p:sp>
        <p:nvSpPr>
          <p:cNvPr id="316428" name="Line 12"/>
          <p:cNvSpPr>
            <a:spLocks noChangeShapeType="1"/>
          </p:cNvSpPr>
          <p:nvPr/>
        </p:nvSpPr>
        <p:spPr bwMode="auto">
          <a:xfrm flipH="1">
            <a:off x="1908175" y="4854575"/>
            <a:ext cx="1943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>
            <a:off x="1908175" y="4829175"/>
            <a:ext cx="0" cy="487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755650" y="5302250"/>
            <a:ext cx="7848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Um ou mais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especialistas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avaliam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u="sng">
                <a:latin typeface="Tw Cen MT" charset="0"/>
                <a:ea typeface="MS Mincho" charset="0"/>
                <a:cs typeface="Arial" charset="0"/>
              </a:rPr>
              <a:t>itens da lista 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►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Pode-se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adicionar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ou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remover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itens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MAS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	► Documentar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essas decisões</a:t>
            </a:r>
          </a:p>
        </p:txBody>
      </p:sp>
      <p:sp>
        <p:nvSpPr>
          <p:cNvPr id="316431" name="Oval 15"/>
          <p:cNvSpPr>
            <a:spLocks noChangeArrowheads="1"/>
          </p:cNvSpPr>
          <p:nvPr/>
        </p:nvSpPr>
        <p:spPr bwMode="auto">
          <a:xfrm>
            <a:off x="2095500" y="5703888"/>
            <a:ext cx="1195388" cy="431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2828925" y="6367463"/>
            <a:ext cx="1109663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1949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949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31949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319496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0992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3708400" y="1125538"/>
            <a:ext cx="4679950" cy="338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12700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Aceitação ou não de um estudo primário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1044575" y="2636838"/>
            <a:ext cx="7848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Evitar...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Exclusões baseadas na língua em que foi escrito;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Inclusões baseadas por conhecimento dos autores, instituições, periódicos ...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>
            <a:off x="1476375" y="14859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9934" name="Line 14"/>
          <p:cNvSpPr>
            <a:spLocks noChangeShapeType="1"/>
          </p:cNvSpPr>
          <p:nvPr/>
        </p:nvSpPr>
        <p:spPr bwMode="auto">
          <a:xfrm>
            <a:off x="1476375" y="14605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099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7075488" y="1773238"/>
            <a:ext cx="1468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144463" y="1814513"/>
            <a:ext cx="6588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cs typeface="Arial" charset="0"/>
              </a:rPr>
              <a:t>Os critérios de </a:t>
            </a:r>
            <a:r>
              <a:rPr lang="pt-BR" sz="2400" u="sng">
                <a:cs typeface="Arial" charset="0"/>
              </a:rPr>
              <a:t>Inclusão</a:t>
            </a:r>
            <a:r>
              <a:rPr lang="pt-BR" sz="2400">
                <a:cs typeface="Arial" charset="0"/>
              </a:rPr>
              <a:t> e </a:t>
            </a:r>
            <a:r>
              <a:rPr lang="pt-BR" sz="2400" u="sng">
                <a:cs typeface="Arial" charset="0"/>
              </a:rPr>
              <a:t>Exclusão</a:t>
            </a:r>
            <a:r>
              <a:rPr lang="pt-BR" sz="2400">
                <a:cs typeface="Arial" charset="0"/>
              </a:rPr>
              <a:t> devem ser baseados na questão de pesquisa</a:t>
            </a:r>
          </a:p>
        </p:txBody>
      </p:sp>
      <p:sp>
        <p:nvSpPr>
          <p:cNvPr id="209942" name="Text Box 22"/>
          <p:cNvSpPr txBox="1">
            <a:spLocks noChangeArrowheads="1"/>
          </p:cNvSpPr>
          <p:nvPr/>
        </p:nvSpPr>
        <p:spPr bwMode="auto">
          <a:xfrm>
            <a:off x="5603875" y="2679700"/>
            <a:ext cx="1200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000" b="0">
                <a:cs typeface="Arial" charset="0"/>
              </a:rPr>
              <a:t>Kitchenham,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016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3708400" y="1125538"/>
            <a:ext cx="4679950" cy="338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12700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Aceitação ou não de um estudo primário</a:t>
            </a:r>
          </a:p>
        </p:txBody>
      </p:sp>
      <p:sp>
        <p:nvSpPr>
          <p:cNvPr id="220171" name="Rectangle 11"/>
          <p:cNvSpPr>
            <a:spLocks noChangeArrowheads="1"/>
          </p:cNvSpPr>
          <p:nvPr/>
        </p:nvSpPr>
        <p:spPr bwMode="auto">
          <a:xfrm>
            <a:off x="755650" y="1643063"/>
            <a:ext cx="7848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Inclusão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Os seguintes critérios de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inclusão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 trabalhos foram definidos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para atender a cada uma das questões de pesquisa: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Questão 1: Aplicação de técnica/critério de teste em software OA.</a:t>
            </a:r>
          </a:p>
          <a:p>
            <a:pPr algn="just">
              <a:defRPr/>
            </a:pPr>
            <a:r>
              <a:rPr lang="pt-BR" b="0">
                <a:cs typeface="Arial" charset="0"/>
              </a:rPr>
              <a:t>►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Questão 2: Proposição de novas técnicas e critérios específicos para teste de software OA.</a:t>
            </a:r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 flipH="1">
            <a:off x="1476375" y="14859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1476375" y="14605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2017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7075488" y="1773238"/>
            <a:ext cx="1468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0175" name="Freeform 15"/>
          <p:cNvSpPr>
            <a:spLocks/>
          </p:cNvSpPr>
          <p:nvPr/>
        </p:nvSpPr>
        <p:spPr bwMode="auto">
          <a:xfrm>
            <a:off x="6877050" y="1770063"/>
            <a:ext cx="1187450" cy="1031875"/>
          </a:xfrm>
          <a:custGeom>
            <a:avLst/>
            <a:gdLst>
              <a:gd name="T0" fmla="*/ 143 w 748"/>
              <a:gd name="T1" fmla="*/ 54 h 650"/>
              <a:gd name="T2" fmla="*/ 53 w 748"/>
              <a:gd name="T3" fmla="*/ 190 h 650"/>
              <a:gd name="T4" fmla="*/ 98 w 748"/>
              <a:gd name="T5" fmla="*/ 371 h 650"/>
              <a:gd name="T6" fmla="*/ 7 w 748"/>
              <a:gd name="T7" fmla="*/ 553 h 650"/>
              <a:gd name="T8" fmla="*/ 143 w 748"/>
              <a:gd name="T9" fmla="*/ 643 h 650"/>
              <a:gd name="T10" fmla="*/ 370 w 748"/>
              <a:gd name="T11" fmla="*/ 598 h 650"/>
              <a:gd name="T12" fmla="*/ 597 w 748"/>
              <a:gd name="T13" fmla="*/ 643 h 650"/>
              <a:gd name="T14" fmla="*/ 733 w 748"/>
              <a:gd name="T15" fmla="*/ 598 h 650"/>
              <a:gd name="T16" fmla="*/ 688 w 748"/>
              <a:gd name="T17" fmla="*/ 462 h 650"/>
              <a:gd name="T18" fmla="*/ 597 w 748"/>
              <a:gd name="T19" fmla="*/ 371 h 650"/>
              <a:gd name="T20" fmla="*/ 506 w 748"/>
              <a:gd name="T21" fmla="*/ 371 h 650"/>
              <a:gd name="T22" fmla="*/ 415 w 748"/>
              <a:gd name="T23" fmla="*/ 280 h 650"/>
              <a:gd name="T24" fmla="*/ 415 w 748"/>
              <a:gd name="T25" fmla="*/ 190 h 650"/>
              <a:gd name="T26" fmla="*/ 415 w 748"/>
              <a:gd name="T27" fmla="*/ 54 h 650"/>
              <a:gd name="T28" fmla="*/ 370 w 748"/>
              <a:gd name="T29" fmla="*/ 8 h 650"/>
              <a:gd name="T30" fmla="*/ 279 w 748"/>
              <a:gd name="T31" fmla="*/ 8 h 650"/>
              <a:gd name="T32" fmla="*/ 189 w 748"/>
              <a:gd name="T33" fmla="*/ 8 h 650"/>
              <a:gd name="T34" fmla="*/ 143 w 748"/>
              <a:gd name="T35" fmla="*/ 5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8" h="650">
                <a:moveTo>
                  <a:pt x="143" y="54"/>
                </a:moveTo>
                <a:cubicBezTo>
                  <a:pt x="120" y="84"/>
                  <a:pt x="60" y="137"/>
                  <a:pt x="53" y="190"/>
                </a:cubicBezTo>
                <a:cubicBezTo>
                  <a:pt x="46" y="243"/>
                  <a:pt x="106" y="311"/>
                  <a:pt x="98" y="371"/>
                </a:cubicBezTo>
                <a:cubicBezTo>
                  <a:pt x="90" y="431"/>
                  <a:pt x="0" y="508"/>
                  <a:pt x="7" y="553"/>
                </a:cubicBezTo>
                <a:cubicBezTo>
                  <a:pt x="14" y="598"/>
                  <a:pt x="83" y="636"/>
                  <a:pt x="143" y="643"/>
                </a:cubicBezTo>
                <a:cubicBezTo>
                  <a:pt x="203" y="650"/>
                  <a:pt x="294" y="598"/>
                  <a:pt x="370" y="598"/>
                </a:cubicBezTo>
                <a:cubicBezTo>
                  <a:pt x="446" y="598"/>
                  <a:pt x="537" y="643"/>
                  <a:pt x="597" y="643"/>
                </a:cubicBezTo>
                <a:cubicBezTo>
                  <a:pt x="657" y="643"/>
                  <a:pt x="718" y="628"/>
                  <a:pt x="733" y="598"/>
                </a:cubicBezTo>
                <a:cubicBezTo>
                  <a:pt x="748" y="568"/>
                  <a:pt x="711" y="500"/>
                  <a:pt x="688" y="462"/>
                </a:cubicBezTo>
                <a:cubicBezTo>
                  <a:pt x="665" y="424"/>
                  <a:pt x="627" y="386"/>
                  <a:pt x="597" y="371"/>
                </a:cubicBezTo>
                <a:cubicBezTo>
                  <a:pt x="567" y="356"/>
                  <a:pt x="536" y="386"/>
                  <a:pt x="506" y="371"/>
                </a:cubicBezTo>
                <a:cubicBezTo>
                  <a:pt x="476" y="356"/>
                  <a:pt x="430" y="310"/>
                  <a:pt x="415" y="280"/>
                </a:cubicBezTo>
                <a:cubicBezTo>
                  <a:pt x="400" y="250"/>
                  <a:pt x="415" y="228"/>
                  <a:pt x="415" y="190"/>
                </a:cubicBezTo>
                <a:cubicBezTo>
                  <a:pt x="415" y="152"/>
                  <a:pt x="422" y="84"/>
                  <a:pt x="415" y="54"/>
                </a:cubicBezTo>
                <a:cubicBezTo>
                  <a:pt x="408" y="24"/>
                  <a:pt x="393" y="16"/>
                  <a:pt x="370" y="8"/>
                </a:cubicBezTo>
                <a:cubicBezTo>
                  <a:pt x="347" y="0"/>
                  <a:pt x="309" y="8"/>
                  <a:pt x="279" y="8"/>
                </a:cubicBezTo>
                <a:cubicBezTo>
                  <a:pt x="249" y="8"/>
                  <a:pt x="212" y="0"/>
                  <a:pt x="189" y="8"/>
                </a:cubicBezTo>
                <a:cubicBezTo>
                  <a:pt x="166" y="16"/>
                  <a:pt x="166" y="24"/>
                  <a:pt x="143" y="54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Conceitos Básicos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8313" y="1125538"/>
            <a:ext cx="80645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accent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>
                <a:cs typeface="Arial" charset="0"/>
              </a:rPr>
              <a:t>Revisões Sistemáticas têm como objetivo apresentar uma avaliação justa a respeito de um tópico de pesquisa, fazendo uso de uma metodologia de revisão que seja confiável , rigorosa e que permita auditagem</a:t>
            </a:r>
          </a:p>
          <a:p>
            <a:pPr>
              <a:lnSpc>
                <a:spcPct val="150000"/>
              </a:lnSpc>
              <a:defRPr/>
            </a:pPr>
            <a:endParaRPr lang="pt-BR" sz="2000"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>
                <a:cs typeface="Arial" charset="0"/>
              </a:rPr>
              <a:t>(Kitchenham, 2004)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5449888" y="2060575"/>
            <a:ext cx="3009900" cy="53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avaliação justa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4960938" y="3543300"/>
            <a:ext cx="3154362" cy="53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metodologia de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11188" y="4265613"/>
            <a:ext cx="1619250" cy="531812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revisão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4010025" y="4178300"/>
            <a:ext cx="1944688" cy="733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cs typeface="Arial" charset="0"/>
              </a:rPr>
              <a:t>confiável</a:t>
            </a: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6084888" y="4192588"/>
            <a:ext cx="1800225" cy="7334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cs typeface="Arial" charset="0"/>
              </a:rPr>
              <a:t>rigorosa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4643438" y="5013325"/>
            <a:ext cx="2159000" cy="576263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auditagem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8262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8262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8263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282632" name="Rectangle 8"/>
          <p:cNvSpPr>
            <a:spLocks noChangeArrowheads="1"/>
          </p:cNvSpPr>
          <p:nvPr/>
        </p:nvSpPr>
        <p:spPr bwMode="auto">
          <a:xfrm>
            <a:off x="3708400" y="1125538"/>
            <a:ext cx="4679950" cy="338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33" name="AutoShape 9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12700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Aceitação ou não de um estudo primário</a:t>
            </a:r>
          </a:p>
        </p:txBody>
      </p:sp>
      <p:sp>
        <p:nvSpPr>
          <p:cNvPr id="282635" name="Rectangle 11"/>
          <p:cNvSpPr>
            <a:spLocks noChangeArrowheads="1"/>
          </p:cNvSpPr>
          <p:nvPr/>
        </p:nvSpPr>
        <p:spPr bwMode="auto">
          <a:xfrm>
            <a:off x="755650" y="1643063"/>
            <a:ext cx="78486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Inclusão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Os seguintes critérios de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inclusão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 trabalhos foram definidos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para atender a cada uma das questões de pesquisa: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MS Mincho" charset="0"/>
              </a:rPr>
              <a:t>Questão 1: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Aplicação de </a:t>
            </a:r>
            <a:r>
              <a:rPr lang="pt-BR" sz="1800" u="sng">
                <a:latin typeface="Tw Cen MT" charset="0"/>
                <a:ea typeface="MS Mincho" charset="0"/>
                <a:cs typeface="MS Mincho" charset="0"/>
              </a:rPr>
              <a:t>técnica/critério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de teste em software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MS Mincho" charset="0"/>
              </a:rPr>
              <a:t>OA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.</a:t>
            </a:r>
          </a:p>
          <a:p>
            <a:pPr algn="just">
              <a:defRPr/>
            </a:pPr>
            <a:r>
              <a:rPr lang="pt-BR" b="0">
                <a:solidFill>
                  <a:srgbClr val="B2B2B2"/>
                </a:solidFill>
                <a:cs typeface="Arial" charset="0"/>
              </a:rPr>
              <a:t>► </a:t>
            </a:r>
            <a:r>
              <a:rPr lang="pt-BR" sz="180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Questão 2: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 Proposição de novas técnicas e critérios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MS Mincho" charset="0"/>
              </a:rPr>
              <a:t>específicos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para teste de software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MS Mincho" charset="0"/>
              </a:rPr>
              <a:t>OA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.</a:t>
            </a:r>
          </a:p>
        </p:txBody>
      </p:sp>
      <p:sp>
        <p:nvSpPr>
          <p:cNvPr id="282636" name="Line 12"/>
          <p:cNvSpPr>
            <a:spLocks noChangeShapeType="1"/>
          </p:cNvSpPr>
          <p:nvPr/>
        </p:nvSpPr>
        <p:spPr bwMode="auto">
          <a:xfrm flipH="1">
            <a:off x="1476375" y="14859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37" name="Line 13"/>
          <p:cNvSpPr>
            <a:spLocks noChangeShapeType="1"/>
          </p:cNvSpPr>
          <p:nvPr/>
        </p:nvSpPr>
        <p:spPr bwMode="auto">
          <a:xfrm>
            <a:off x="1476375" y="14605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826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7075488" y="1773238"/>
            <a:ext cx="1468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2639" name="Freeform 15"/>
          <p:cNvSpPr>
            <a:spLocks/>
          </p:cNvSpPr>
          <p:nvPr/>
        </p:nvSpPr>
        <p:spPr bwMode="auto">
          <a:xfrm>
            <a:off x="6877050" y="1770063"/>
            <a:ext cx="1187450" cy="1031875"/>
          </a:xfrm>
          <a:custGeom>
            <a:avLst/>
            <a:gdLst>
              <a:gd name="T0" fmla="*/ 143 w 748"/>
              <a:gd name="T1" fmla="*/ 54 h 650"/>
              <a:gd name="T2" fmla="*/ 53 w 748"/>
              <a:gd name="T3" fmla="*/ 190 h 650"/>
              <a:gd name="T4" fmla="*/ 98 w 748"/>
              <a:gd name="T5" fmla="*/ 371 h 650"/>
              <a:gd name="T6" fmla="*/ 7 w 748"/>
              <a:gd name="T7" fmla="*/ 553 h 650"/>
              <a:gd name="T8" fmla="*/ 143 w 748"/>
              <a:gd name="T9" fmla="*/ 643 h 650"/>
              <a:gd name="T10" fmla="*/ 370 w 748"/>
              <a:gd name="T11" fmla="*/ 598 h 650"/>
              <a:gd name="T12" fmla="*/ 597 w 748"/>
              <a:gd name="T13" fmla="*/ 643 h 650"/>
              <a:gd name="T14" fmla="*/ 733 w 748"/>
              <a:gd name="T15" fmla="*/ 598 h 650"/>
              <a:gd name="T16" fmla="*/ 688 w 748"/>
              <a:gd name="T17" fmla="*/ 462 h 650"/>
              <a:gd name="T18" fmla="*/ 597 w 748"/>
              <a:gd name="T19" fmla="*/ 371 h 650"/>
              <a:gd name="T20" fmla="*/ 506 w 748"/>
              <a:gd name="T21" fmla="*/ 371 h 650"/>
              <a:gd name="T22" fmla="*/ 415 w 748"/>
              <a:gd name="T23" fmla="*/ 280 h 650"/>
              <a:gd name="T24" fmla="*/ 415 w 748"/>
              <a:gd name="T25" fmla="*/ 190 h 650"/>
              <a:gd name="T26" fmla="*/ 415 w 748"/>
              <a:gd name="T27" fmla="*/ 54 h 650"/>
              <a:gd name="T28" fmla="*/ 370 w 748"/>
              <a:gd name="T29" fmla="*/ 8 h 650"/>
              <a:gd name="T30" fmla="*/ 279 w 748"/>
              <a:gd name="T31" fmla="*/ 8 h 650"/>
              <a:gd name="T32" fmla="*/ 189 w 748"/>
              <a:gd name="T33" fmla="*/ 8 h 650"/>
              <a:gd name="T34" fmla="*/ 143 w 748"/>
              <a:gd name="T35" fmla="*/ 54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8" h="650">
                <a:moveTo>
                  <a:pt x="143" y="54"/>
                </a:moveTo>
                <a:cubicBezTo>
                  <a:pt x="120" y="84"/>
                  <a:pt x="60" y="137"/>
                  <a:pt x="53" y="190"/>
                </a:cubicBezTo>
                <a:cubicBezTo>
                  <a:pt x="46" y="243"/>
                  <a:pt x="106" y="311"/>
                  <a:pt x="98" y="371"/>
                </a:cubicBezTo>
                <a:cubicBezTo>
                  <a:pt x="90" y="431"/>
                  <a:pt x="0" y="508"/>
                  <a:pt x="7" y="553"/>
                </a:cubicBezTo>
                <a:cubicBezTo>
                  <a:pt x="14" y="598"/>
                  <a:pt x="83" y="636"/>
                  <a:pt x="143" y="643"/>
                </a:cubicBezTo>
                <a:cubicBezTo>
                  <a:pt x="203" y="650"/>
                  <a:pt x="294" y="598"/>
                  <a:pt x="370" y="598"/>
                </a:cubicBezTo>
                <a:cubicBezTo>
                  <a:pt x="446" y="598"/>
                  <a:pt x="537" y="643"/>
                  <a:pt x="597" y="643"/>
                </a:cubicBezTo>
                <a:cubicBezTo>
                  <a:pt x="657" y="643"/>
                  <a:pt x="718" y="628"/>
                  <a:pt x="733" y="598"/>
                </a:cubicBezTo>
                <a:cubicBezTo>
                  <a:pt x="748" y="568"/>
                  <a:pt x="711" y="500"/>
                  <a:pt x="688" y="462"/>
                </a:cubicBezTo>
                <a:cubicBezTo>
                  <a:pt x="665" y="424"/>
                  <a:pt x="627" y="386"/>
                  <a:pt x="597" y="371"/>
                </a:cubicBezTo>
                <a:cubicBezTo>
                  <a:pt x="567" y="356"/>
                  <a:pt x="536" y="386"/>
                  <a:pt x="506" y="371"/>
                </a:cubicBezTo>
                <a:cubicBezTo>
                  <a:pt x="476" y="356"/>
                  <a:pt x="430" y="310"/>
                  <a:pt x="415" y="280"/>
                </a:cubicBezTo>
                <a:cubicBezTo>
                  <a:pt x="400" y="250"/>
                  <a:pt x="415" y="228"/>
                  <a:pt x="415" y="190"/>
                </a:cubicBezTo>
                <a:cubicBezTo>
                  <a:pt x="415" y="152"/>
                  <a:pt x="422" y="84"/>
                  <a:pt x="415" y="54"/>
                </a:cubicBezTo>
                <a:cubicBezTo>
                  <a:pt x="408" y="24"/>
                  <a:pt x="393" y="16"/>
                  <a:pt x="370" y="8"/>
                </a:cubicBezTo>
                <a:cubicBezTo>
                  <a:pt x="347" y="0"/>
                  <a:pt x="309" y="8"/>
                  <a:pt x="279" y="8"/>
                </a:cubicBezTo>
                <a:cubicBezTo>
                  <a:pt x="249" y="8"/>
                  <a:pt x="212" y="0"/>
                  <a:pt x="189" y="8"/>
                </a:cubicBezTo>
                <a:cubicBezTo>
                  <a:pt x="166" y="16"/>
                  <a:pt x="166" y="24"/>
                  <a:pt x="143" y="54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6084888" y="3559175"/>
            <a:ext cx="1079500" cy="187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41" name="Oval 17"/>
          <p:cNvSpPr>
            <a:spLocks noChangeArrowheads="1"/>
          </p:cNvSpPr>
          <p:nvPr/>
        </p:nvSpPr>
        <p:spPr bwMode="auto">
          <a:xfrm>
            <a:off x="6834188" y="3213100"/>
            <a:ext cx="417512" cy="287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2642" name="Oval 18"/>
          <p:cNvSpPr>
            <a:spLocks noChangeArrowheads="1"/>
          </p:cNvSpPr>
          <p:nvPr/>
        </p:nvSpPr>
        <p:spPr bwMode="auto">
          <a:xfrm>
            <a:off x="1662113" y="3775075"/>
            <a:ext cx="417512" cy="2873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8365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8365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8365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3708400" y="1125538"/>
            <a:ext cx="4679950" cy="338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3657" name="AutoShape 9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12700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Aceitação ou não de um estudo primário</a:t>
            </a:r>
          </a:p>
        </p:txBody>
      </p:sp>
      <p:sp>
        <p:nvSpPr>
          <p:cNvPr id="283659" name="Rectangle 11"/>
          <p:cNvSpPr>
            <a:spLocks noChangeArrowheads="1"/>
          </p:cNvSpPr>
          <p:nvPr/>
        </p:nvSpPr>
        <p:spPr bwMode="auto">
          <a:xfrm>
            <a:off x="755650" y="1643063"/>
            <a:ext cx="78486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Exclusão</a:t>
            </a:r>
          </a:p>
          <a:p>
            <a:pPr algn="l"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Os seguintes critérios de </a:t>
            </a:r>
            <a:r>
              <a:rPr lang="pt-BR" sz="180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exclusão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de trabalhos foram definidos </a:t>
            </a:r>
          </a:p>
          <a:p>
            <a:pPr algn="just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para atender a cada uma das questões de pesquisa:</a:t>
            </a:r>
          </a:p>
          <a:p>
            <a:pPr algn="just"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 dirty="0">
                <a:cs typeface="Arial" charset="0"/>
              </a:rPr>
              <a:t>► </a:t>
            </a:r>
            <a:r>
              <a:rPr lang="pt-BR" sz="1800" dirty="0">
                <a:latin typeface="Tw Cen MT" charset="0"/>
                <a:ea typeface="MS Mincho" charset="0"/>
                <a:cs typeface="MS Mincho" charset="0"/>
              </a:rPr>
              <a:t>Questão 1:</a:t>
            </a:r>
            <a:r>
              <a:rPr lang="pt-BR" sz="1800" b="0" dirty="0">
                <a:latin typeface="Tw Cen MT" charset="0"/>
                <a:ea typeface="MS Mincho" charset="0"/>
                <a:cs typeface="MS Mincho" charset="0"/>
              </a:rPr>
              <a:t> Aplicação de técnica/critério de teste em software desenvolvidos sob outros paradigmas (por exemplo, procedimental ou orientado a objetos).</a:t>
            </a:r>
          </a:p>
        </p:txBody>
      </p:sp>
      <p:sp>
        <p:nvSpPr>
          <p:cNvPr id="283660" name="Line 12"/>
          <p:cNvSpPr>
            <a:spLocks noChangeShapeType="1"/>
          </p:cNvSpPr>
          <p:nvPr/>
        </p:nvSpPr>
        <p:spPr bwMode="auto">
          <a:xfrm flipH="1">
            <a:off x="1476375" y="14859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1476375" y="14605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836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7075488" y="1773238"/>
            <a:ext cx="1468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3668" name="Freeform 20"/>
          <p:cNvSpPr>
            <a:spLocks/>
          </p:cNvSpPr>
          <p:nvPr/>
        </p:nvSpPr>
        <p:spPr bwMode="auto">
          <a:xfrm>
            <a:off x="7600950" y="1628775"/>
            <a:ext cx="1074738" cy="1016000"/>
          </a:xfrm>
          <a:custGeom>
            <a:avLst/>
            <a:gdLst>
              <a:gd name="T0" fmla="*/ 106 w 741"/>
              <a:gd name="T1" fmla="*/ 83 h 642"/>
              <a:gd name="T2" fmla="*/ 650 w 741"/>
              <a:gd name="T3" fmla="*/ 83 h 642"/>
              <a:gd name="T4" fmla="*/ 650 w 741"/>
              <a:gd name="T5" fmla="*/ 582 h 642"/>
              <a:gd name="T6" fmla="*/ 378 w 741"/>
              <a:gd name="T7" fmla="*/ 446 h 642"/>
              <a:gd name="T8" fmla="*/ 60 w 741"/>
              <a:gd name="T9" fmla="*/ 446 h 642"/>
              <a:gd name="T10" fmla="*/ 15 w 741"/>
              <a:gd name="T11" fmla="*/ 264 h 642"/>
              <a:gd name="T12" fmla="*/ 106 w 741"/>
              <a:gd name="T13" fmla="*/ 83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1" h="642">
                <a:moveTo>
                  <a:pt x="106" y="83"/>
                </a:moveTo>
                <a:cubicBezTo>
                  <a:pt x="212" y="53"/>
                  <a:pt x="559" y="0"/>
                  <a:pt x="650" y="83"/>
                </a:cubicBezTo>
                <a:cubicBezTo>
                  <a:pt x="741" y="166"/>
                  <a:pt x="695" y="522"/>
                  <a:pt x="650" y="582"/>
                </a:cubicBezTo>
                <a:cubicBezTo>
                  <a:pt x="605" y="642"/>
                  <a:pt x="476" y="469"/>
                  <a:pt x="378" y="446"/>
                </a:cubicBezTo>
                <a:cubicBezTo>
                  <a:pt x="280" y="423"/>
                  <a:pt x="120" y="476"/>
                  <a:pt x="60" y="446"/>
                </a:cubicBezTo>
                <a:cubicBezTo>
                  <a:pt x="0" y="416"/>
                  <a:pt x="0" y="324"/>
                  <a:pt x="15" y="264"/>
                </a:cubicBezTo>
                <a:cubicBezTo>
                  <a:pt x="30" y="204"/>
                  <a:pt x="0" y="113"/>
                  <a:pt x="106" y="83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2221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2221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3708400" y="1125538"/>
            <a:ext cx="4679950" cy="3382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2217" name="AutoShape 9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51275" y="1270000"/>
            <a:ext cx="4679950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Aceitação ou não de um estudo primário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755650" y="1643063"/>
            <a:ext cx="78486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Exclusão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Os seguintes critérios de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exclusão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trabalhos foram definidos </a:t>
            </a: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para atender a cada uma das questões de pesquisa:</a:t>
            </a: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b="0">
                <a:solidFill>
                  <a:srgbClr val="B2B2B2"/>
                </a:solidFill>
                <a:cs typeface="Arial" charset="0"/>
              </a:rPr>
              <a:t>►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Questão 1: Aplicação de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MS Mincho" charset="0"/>
              </a:rPr>
              <a:t>técnica/critério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de teste em software desenvolvidos sob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MS Mincho" charset="0"/>
              </a:rPr>
              <a:t>outros paradigmas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(por exemplo, procedimental ou orientado a objetos).</a:t>
            </a: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 flipH="1">
            <a:off x="1476375" y="14859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1476375" y="1460500"/>
            <a:ext cx="1588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2222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7"/>
          <a:stretch>
            <a:fillRect/>
          </a:stretch>
        </p:blipFill>
        <p:spPr bwMode="auto">
          <a:xfrm>
            <a:off x="7075488" y="1773238"/>
            <a:ext cx="1468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2225" name="Rectangle 17"/>
          <p:cNvSpPr>
            <a:spLocks noChangeArrowheads="1"/>
          </p:cNvSpPr>
          <p:nvPr/>
        </p:nvSpPr>
        <p:spPr bwMode="auto">
          <a:xfrm>
            <a:off x="827088" y="3543300"/>
            <a:ext cx="1871662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2226" name="Freeform 18"/>
          <p:cNvSpPr>
            <a:spLocks/>
          </p:cNvSpPr>
          <p:nvPr/>
        </p:nvSpPr>
        <p:spPr bwMode="auto">
          <a:xfrm>
            <a:off x="7600950" y="1628775"/>
            <a:ext cx="1074738" cy="1016000"/>
          </a:xfrm>
          <a:custGeom>
            <a:avLst/>
            <a:gdLst>
              <a:gd name="T0" fmla="*/ 106 w 741"/>
              <a:gd name="T1" fmla="*/ 83 h 642"/>
              <a:gd name="T2" fmla="*/ 650 w 741"/>
              <a:gd name="T3" fmla="*/ 83 h 642"/>
              <a:gd name="T4" fmla="*/ 650 w 741"/>
              <a:gd name="T5" fmla="*/ 582 h 642"/>
              <a:gd name="T6" fmla="*/ 378 w 741"/>
              <a:gd name="T7" fmla="*/ 446 h 642"/>
              <a:gd name="T8" fmla="*/ 60 w 741"/>
              <a:gd name="T9" fmla="*/ 446 h 642"/>
              <a:gd name="T10" fmla="*/ 15 w 741"/>
              <a:gd name="T11" fmla="*/ 264 h 642"/>
              <a:gd name="T12" fmla="*/ 106 w 741"/>
              <a:gd name="T13" fmla="*/ 83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1" h="642">
                <a:moveTo>
                  <a:pt x="106" y="83"/>
                </a:moveTo>
                <a:cubicBezTo>
                  <a:pt x="212" y="53"/>
                  <a:pt x="559" y="0"/>
                  <a:pt x="650" y="83"/>
                </a:cubicBezTo>
                <a:cubicBezTo>
                  <a:pt x="741" y="166"/>
                  <a:pt x="695" y="522"/>
                  <a:pt x="650" y="582"/>
                </a:cubicBezTo>
                <a:cubicBezTo>
                  <a:pt x="605" y="642"/>
                  <a:pt x="476" y="469"/>
                  <a:pt x="378" y="446"/>
                </a:cubicBezTo>
                <a:cubicBezTo>
                  <a:pt x="280" y="423"/>
                  <a:pt x="120" y="476"/>
                  <a:pt x="60" y="446"/>
                </a:cubicBezTo>
                <a:cubicBezTo>
                  <a:pt x="0" y="416"/>
                  <a:pt x="0" y="324"/>
                  <a:pt x="15" y="264"/>
                </a:cubicBezTo>
                <a:cubicBezTo>
                  <a:pt x="30" y="204"/>
                  <a:pt x="0" y="113"/>
                  <a:pt x="106" y="83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2358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23589" name="Line 5"/>
          <p:cNvSpPr>
            <a:spLocks noChangeShapeType="1"/>
          </p:cNvSpPr>
          <p:nvPr/>
        </p:nvSpPr>
        <p:spPr bwMode="auto">
          <a:xfrm>
            <a:off x="4932363" y="1987550"/>
            <a:ext cx="1944687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5521325" y="1916113"/>
            <a:ext cx="411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32359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323606" name="Rectangle 22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3635" name="AutoShape 51"/>
          <p:cNvSpPr>
            <a:spLocks noChangeArrowheads="1"/>
          </p:cNvSpPr>
          <p:nvPr/>
        </p:nvSpPr>
        <p:spPr bwMode="auto">
          <a:xfrm>
            <a:off x="395288" y="1341438"/>
            <a:ext cx="518477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995738" y="1487488"/>
            <a:ext cx="4679950" cy="4524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Definição do tipo dos estudos primários</a:t>
            </a:r>
          </a:p>
        </p:txBody>
      </p:sp>
      <p:pic>
        <p:nvPicPr>
          <p:cNvPr id="57354" name="Picture 53" descr="j0424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30972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638" name="Rectangle 54"/>
          <p:cNvSpPr>
            <a:spLocks noChangeArrowheads="1"/>
          </p:cNvSpPr>
          <p:nvPr/>
        </p:nvSpPr>
        <p:spPr bwMode="auto">
          <a:xfrm>
            <a:off x="1476375" y="2468563"/>
            <a:ext cx="2447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Qualitativo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Quantitativo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Estudos experimentais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Estudos de caso   ...</a:t>
            </a:r>
          </a:p>
        </p:txBody>
      </p:sp>
      <p:sp>
        <p:nvSpPr>
          <p:cNvPr id="323639" name="Line 55"/>
          <p:cNvSpPr>
            <a:spLocks noChangeShapeType="1"/>
          </p:cNvSpPr>
          <p:nvPr/>
        </p:nvSpPr>
        <p:spPr bwMode="auto">
          <a:xfrm flipH="1">
            <a:off x="2786063" y="1773238"/>
            <a:ext cx="12239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3640" name="Rectangle 56"/>
          <p:cNvSpPr>
            <a:spLocks noChangeArrowheads="1"/>
          </p:cNvSpPr>
          <p:nvPr/>
        </p:nvSpPr>
        <p:spPr bwMode="auto">
          <a:xfrm>
            <a:off x="1116013" y="1989138"/>
            <a:ext cx="259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539750" y="1125538"/>
            <a:ext cx="4392613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Critérios de Qualidade</a:t>
            </a:r>
            <a:endParaRPr lang="pt-BR" sz="1800" b="0" i="1">
              <a:cs typeface="Arial" charset="0"/>
            </a:endParaRP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6372225" y="6323013"/>
            <a:ext cx="1987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Arial" charset="0"/>
              </a:rPr>
              <a:t>Fonte: Kitchenham, 2007</a:t>
            </a:r>
            <a:endParaRPr lang="pt-BR" sz="1200">
              <a:cs typeface="Arial" charset="0"/>
            </a:endParaRPr>
          </a:p>
        </p:txBody>
      </p:sp>
      <p:sp>
        <p:nvSpPr>
          <p:cNvPr id="444423" name="Text Box 7"/>
          <p:cNvSpPr txBox="1">
            <a:spLocks noChangeArrowheads="1"/>
          </p:cNvSpPr>
          <p:nvPr/>
        </p:nvSpPr>
        <p:spPr bwMode="auto">
          <a:xfrm>
            <a:off x="827088" y="2133600"/>
            <a:ext cx="7632700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charset="0"/>
              <a:buChar char="q"/>
              <a:defRPr/>
            </a:pPr>
            <a:r>
              <a:rPr lang="pt-BR" sz="2400">
                <a:cs typeface="Arial" charset="0"/>
              </a:rPr>
              <a:t> seleção dos estudos primários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defRPr/>
            </a:pPr>
            <a:r>
              <a:rPr lang="pt-BR" sz="2400">
                <a:cs typeface="Arial" charset="0"/>
              </a:rPr>
              <a:t>  </a:t>
            </a:r>
            <a:r>
              <a:rPr lang="pt-BR" sz="2400" b="0">
                <a:cs typeface="Arial" charset="0"/>
              </a:rPr>
              <a:t>- </a:t>
            </a:r>
            <a:r>
              <a:rPr lang="pt-BR" sz="2000" b="0">
                <a:cs typeface="Arial" charset="0"/>
              </a:rPr>
              <a:t>utilizados para refinarem os critérios de inclusão/exclusão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charset="0"/>
              <a:buChar char="q"/>
              <a:defRPr/>
            </a:pPr>
            <a:r>
              <a:rPr lang="pt-BR" sz="2400">
                <a:cs typeface="Arial" charset="0"/>
              </a:rPr>
              <a:t> análise e síntese dos dados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>
                <a:cs typeface="Arial" charset="0"/>
              </a:rPr>
              <a:t>  </a:t>
            </a:r>
            <a:r>
              <a:rPr lang="pt-BR" sz="2400" b="0">
                <a:cs typeface="Arial" charset="0"/>
              </a:rPr>
              <a:t>- </a:t>
            </a:r>
            <a:r>
              <a:rPr lang="pt-BR" sz="2000" b="0">
                <a:cs typeface="Arial" charset="0"/>
              </a:rPr>
              <a:t>utilizados para investigar se as diferenças de qualidade justificam os diferentes resultados</a:t>
            </a:r>
          </a:p>
          <a:p>
            <a:pPr algn="just">
              <a:lnSpc>
                <a:spcPct val="150000"/>
              </a:lnSpc>
              <a:defRPr/>
            </a:pPr>
            <a:endParaRPr lang="pt-BR" sz="2400">
              <a:cs typeface="Arial" charset="0"/>
            </a:endParaRPr>
          </a:p>
        </p:txBody>
      </p:sp>
      <p:sp>
        <p:nvSpPr>
          <p:cNvPr id="444424" name="Rectangle 8"/>
          <p:cNvSpPr>
            <a:spLocks noChangeArrowheads="1"/>
          </p:cNvSpPr>
          <p:nvPr/>
        </p:nvSpPr>
        <p:spPr bwMode="auto">
          <a:xfrm>
            <a:off x="5607050" y="1265238"/>
            <a:ext cx="1989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>
                <a:cs typeface="Arial" charset="0"/>
              </a:rPr>
              <a:t>Auxiliam </a:t>
            </a:r>
          </a:p>
        </p:txBody>
      </p:sp>
      <p:sp>
        <p:nvSpPr>
          <p:cNvPr id="444425" name="Line 9"/>
          <p:cNvSpPr>
            <a:spLocks noChangeShapeType="1"/>
          </p:cNvSpPr>
          <p:nvPr/>
        </p:nvSpPr>
        <p:spPr bwMode="auto">
          <a:xfrm>
            <a:off x="5148263" y="1628775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1908175" y="5373688"/>
            <a:ext cx="6192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cs typeface="Arial" charset="0"/>
              </a:rPr>
              <a:t>É importante que não somente os critérios sejam </a:t>
            </a:r>
            <a:r>
              <a:rPr lang="pt-BR" sz="2000" dirty="0" smtClean="0">
                <a:cs typeface="Arial" charset="0"/>
              </a:rPr>
              <a:t>definidos, mas </a:t>
            </a:r>
            <a:r>
              <a:rPr lang="pt-BR" sz="2000" dirty="0">
                <a:cs typeface="Arial" charset="0"/>
              </a:rPr>
              <a:t>também seu modo de uso</a:t>
            </a:r>
          </a:p>
        </p:txBody>
      </p:sp>
      <p:sp>
        <p:nvSpPr>
          <p:cNvPr id="58377" name="AutoShape 16"/>
          <p:cNvSpPr>
            <a:spLocks noChangeAspect="1" noChangeArrowheads="1" noTextEdit="1"/>
          </p:cNvSpPr>
          <p:nvPr/>
        </p:nvSpPr>
        <p:spPr bwMode="auto">
          <a:xfrm>
            <a:off x="611188" y="5084763"/>
            <a:ext cx="1270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Freeform 18"/>
          <p:cNvSpPr>
            <a:spLocks/>
          </p:cNvSpPr>
          <p:nvPr/>
        </p:nvSpPr>
        <p:spPr bwMode="auto">
          <a:xfrm>
            <a:off x="877888" y="5084763"/>
            <a:ext cx="1003300" cy="1146175"/>
          </a:xfrm>
          <a:custGeom>
            <a:avLst/>
            <a:gdLst>
              <a:gd name="T0" fmla="*/ 1003300 w 1896"/>
              <a:gd name="T1" fmla="*/ 101118 h 2165"/>
              <a:gd name="T2" fmla="*/ 0 w 1896"/>
              <a:gd name="T3" fmla="*/ 0 h 2165"/>
              <a:gd name="T4" fmla="*/ 94721 w 1896"/>
              <a:gd name="T5" fmla="*/ 1092175 h 2165"/>
              <a:gd name="T6" fmla="*/ 874183 w 1896"/>
              <a:gd name="T7" fmla="*/ 1146175 h 2165"/>
              <a:gd name="T8" fmla="*/ 1003300 w 1896"/>
              <a:gd name="T9" fmla="*/ 101118 h 2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6" h="2165">
                <a:moveTo>
                  <a:pt x="1896" y="191"/>
                </a:moveTo>
                <a:lnTo>
                  <a:pt x="0" y="0"/>
                </a:lnTo>
                <a:lnTo>
                  <a:pt x="179" y="2063"/>
                </a:lnTo>
                <a:lnTo>
                  <a:pt x="1652" y="2165"/>
                </a:lnTo>
                <a:lnTo>
                  <a:pt x="1896" y="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Freeform 19"/>
          <p:cNvSpPr>
            <a:spLocks/>
          </p:cNvSpPr>
          <p:nvPr/>
        </p:nvSpPr>
        <p:spPr bwMode="auto">
          <a:xfrm>
            <a:off x="903288" y="5103813"/>
            <a:ext cx="960437" cy="1096962"/>
          </a:xfrm>
          <a:custGeom>
            <a:avLst/>
            <a:gdLst>
              <a:gd name="T0" fmla="*/ 960437 w 1815"/>
              <a:gd name="T1" fmla="*/ 95779 h 2073"/>
              <a:gd name="T2" fmla="*/ 0 w 1815"/>
              <a:gd name="T3" fmla="*/ 0 h 2073"/>
              <a:gd name="T4" fmla="*/ 89958 w 1815"/>
              <a:gd name="T5" fmla="*/ 1044045 h 2073"/>
              <a:gd name="T6" fmla="*/ 836612 w 1815"/>
              <a:gd name="T7" fmla="*/ 1096962 h 2073"/>
              <a:gd name="T8" fmla="*/ 960437 w 1815"/>
              <a:gd name="T9" fmla="*/ 95779 h 2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5" h="2073">
                <a:moveTo>
                  <a:pt x="1815" y="181"/>
                </a:moveTo>
                <a:lnTo>
                  <a:pt x="0" y="0"/>
                </a:lnTo>
                <a:lnTo>
                  <a:pt x="170" y="1973"/>
                </a:lnTo>
                <a:lnTo>
                  <a:pt x="1581" y="2073"/>
                </a:lnTo>
                <a:lnTo>
                  <a:pt x="1815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0" name="Freeform 20"/>
          <p:cNvSpPr>
            <a:spLocks/>
          </p:cNvSpPr>
          <p:nvPr/>
        </p:nvSpPr>
        <p:spPr bwMode="auto">
          <a:xfrm>
            <a:off x="1046163" y="6116638"/>
            <a:ext cx="665162" cy="46037"/>
          </a:xfrm>
          <a:custGeom>
            <a:avLst/>
            <a:gdLst>
              <a:gd name="T0" fmla="*/ 665162 w 1259"/>
              <a:gd name="T1" fmla="*/ 39613 h 86"/>
              <a:gd name="T2" fmla="*/ 0 w 1259"/>
              <a:gd name="T3" fmla="*/ 0 h 86"/>
              <a:gd name="T4" fmla="*/ 0 w 1259"/>
              <a:gd name="T5" fmla="*/ 2677 h 86"/>
              <a:gd name="T6" fmla="*/ 664634 w 1259"/>
              <a:gd name="T7" fmla="*/ 46037 h 86"/>
              <a:gd name="T8" fmla="*/ 665162 w 1259"/>
              <a:gd name="T9" fmla="*/ 39613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" h="86">
                <a:moveTo>
                  <a:pt x="1259" y="74"/>
                </a:moveTo>
                <a:lnTo>
                  <a:pt x="0" y="0"/>
                </a:lnTo>
                <a:lnTo>
                  <a:pt x="0" y="5"/>
                </a:lnTo>
                <a:lnTo>
                  <a:pt x="1258" y="86"/>
                </a:lnTo>
                <a:lnTo>
                  <a:pt x="1259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Freeform 21"/>
          <p:cNvSpPr>
            <a:spLocks/>
          </p:cNvSpPr>
          <p:nvPr/>
        </p:nvSpPr>
        <p:spPr bwMode="auto">
          <a:xfrm>
            <a:off x="1047750" y="6081713"/>
            <a:ext cx="668338" cy="41275"/>
          </a:xfrm>
          <a:custGeom>
            <a:avLst/>
            <a:gdLst>
              <a:gd name="T0" fmla="*/ 668338 w 1265"/>
              <a:gd name="T1" fmla="*/ 35454 h 78"/>
              <a:gd name="T2" fmla="*/ 0 w 1265"/>
              <a:gd name="T3" fmla="*/ 0 h 78"/>
              <a:gd name="T4" fmla="*/ 0 w 1265"/>
              <a:gd name="T5" fmla="*/ 2646 h 78"/>
              <a:gd name="T6" fmla="*/ 667810 w 1265"/>
              <a:gd name="T7" fmla="*/ 41275 h 78"/>
              <a:gd name="T8" fmla="*/ 668338 w 1265"/>
              <a:gd name="T9" fmla="*/ 35454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5" h="78">
                <a:moveTo>
                  <a:pt x="1265" y="67"/>
                </a:moveTo>
                <a:lnTo>
                  <a:pt x="0" y="0"/>
                </a:lnTo>
                <a:lnTo>
                  <a:pt x="0" y="5"/>
                </a:lnTo>
                <a:lnTo>
                  <a:pt x="1264" y="78"/>
                </a:lnTo>
                <a:lnTo>
                  <a:pt x="1265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Freeform 22"/>
          <p:cNvSpPr>
            <a:spLocks/>
          </p:cNvSpPr>
          <p:nvPr/>
        </p:nvSpPr>
        <p:spPr bwMode="auto">
          <a:xfrm>
            <a:off x="1047750" y="6048375"/>
            <a:ext cx="673100" cy="36513"/>
          </a:xfrm>
          <a:custGeom>
            <a:avLst/>
            <a:gdLst>
              <a:gd name="T0" fmla="*/ 673100 w 1271"/>
              <a:gd name="T1" fmla="*/ 31297 h 70"/>
              <a:gd name="T2" fmla="*/ 0 w 1271"/>
              <a:gd name="T3" fmla="*/ 0 h 70"/>
              <a:gd name="T4" fmla="*/ 0 w 1271"/>
              <a:gd name="T5" fmla="*/ 2608 h 70"/>
              <a:gd name="T6" fmla="*/ 672041 w 1271"/>
              <a:gd name="T7" fmla="*/ 36513 h 70"/>
              <a:gd name="T8" fmla="*/ 673100 w 1271"/>
              <a:gd name="T9" fmla="*/ 31297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1" h="70">
                <a:moveTo>
                  <a:pt x="1271" y="60"/>
                </a:moveTo>
                <a:lnTo>
                  <a:pt x="0" y="0"/>
                </a:lnTo>
                <a:lnTo>
                  <a:pt x="0" y="5"/>
                </a:lnTo>
                <a:lnTo>
                  <a:pt x="1269" y="70"/>
                </a:lnTo>
                <a:lnTo>
                  <a:pt x="1271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Freeform 23"/>
          <p:cNvSpPr>
            <a:spLocks/>
          </p:cNvSpPr>
          <p:nvPr/>
        </p:nvSpPr>
        <p:spPr bwMode="auto">
          <a:xfrm>
            <a:off x="1049338" y="6013450"/>
            <a:ext cx="676275" cy="33338"/>
          </a:xfrm>
          <a:custGeom>
            <a:avLst/>
            <a:gdLst>
              <a:gd name="T0" fmla="*/ 676275 w 1277"/>
              <a:gd name="T1" fmla="*/ 27423 h 62"/>
              <a:gd name="T2" fmla="*/ 0 w 1277"/>
              <a:gd name="T3" fmla="*/ 0 h 62"/>
              <a:gd name="T4" fmla="*/ 0 w 1277"/>
              <a:gd name="T5" fmla="*/ 2689 h 62"/>
              <a:gd name="T6" fmla="*/ 675216 w 1277"/>
              <a:gd name="T7" fmla="*/ 33338 h 62"/>
              <a:gd name="T8" fmla="*/ 676275 w 1277"/>
              <a:gd name="T9" fmla="*/ 27423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7" h="62">
                <a:moveTo>
                  <a:pt x="1277" y="51"/>
                </a:moveTo>
                <a:lnTo>
                  <a:pt x="0" y="0"/>
                </a:lnTo>
                <a:lnTo>
                  <a:pt x="0" y="5"/>
                </a:lnTo>
                <a:lnTo>
                  <a:pt x="1275" y="62"/>
                </a:lnTo>
                <a:lnTo>
                  <a:pt x="1277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Freeform 24"/>
          <p:cNvSpPr>
            <a:spLocks/>
          </p:cNvSpPr>
          <p:nvPr/>
        </p:nvSpPr>
        <p:spPr bwMode="auto">
          <a:xfrm>
            <a:off x="1050925" y="5978525"/>
            <a:ext cx="677863" cy="30163"/>
          </a:xfrm>
          <a:custGeom>
            <a:avLst/>
            <a:gdLst>
              <a:gd name="T0" fmla="*/ 677863 w 1283"/>
              <a:gd name="T1" fmla="*/ 24130 h 55"/>
              <a:gd name="T2" fmla="*/ 528 w 1283"/>
              <a:gd name="T3" fmla="*/ 0 h 55"/>
              <a:gd name="T4" fmla="*/ 0 w 1283"/>
              <a:gd name="T5" fmla="*/ 3291 h 55"/>
              <a:gd name="T6" fmla="*/ 677335 w 1283"/>
              <a:gd name="T7" fmla="*/ 30163 h 55"/>
              <a:gd name="T8" fmla="*/ 677863 w 1283"/>
              <a:gd name="T9" fmla="*/ 24130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55">
                <a:moveTo>
                  <a:pt x="1283" y="44"/>
                </a:moveTo>
                <a:lnTo>
                  <a:pt x="1" y="0"/>
                </a:lnTo>
                <a:lnTo>
                  <a:pt x="0" y="6"/>
                </a:lnTo>
                <a:lnTo>
                  <a:pt x="1282" y="55"/>
                </a:lnTo>
                <a:lnTo>
                  <a:pt x="1283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Freeform 25"/>
          <p:cNvSpPr>
            <a:spLocks/>
          </p:cNvSpPr>
          <p:nvPr/>
        </p:nvSpPr>
        <p:spPr bwMode="auto">
          <a:xfrm>
            <a:off x="1052513" y="5945188"/>
            <a:ext cx="681037" cy="25400"/>
          </a:xfrm>
          <a:custGeom>
            <a:avLst/>
            <a:gdLst>
              <a:gd name="T0" fmla="*/ 681037 w 1289"/>
              <a:gd name="T1" fmla="*/ 18774 h 46"/>
              <a:gd name="T2" fmla="*/ 528 w 1289"/>
              <a:gd name="T3" fmla="*/ 0 h 46"/>
              <a:gd name="T4" fmla="*/ 0 w 1289"/>
              <a:gd name="T5" fmla="*/ 2209 h 46"/>
              <a:gd name="T6" fmla="*/ 680509 w 1289"/>
              <a:gd name="T7" fmla="*/ 25400 h 46"/>
              <a:gd name="T8" fmla="*/ 681037 w 1289"/>
              <a:gd name="T9" fmla="*/ 18774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9" h="46">
                <a:moveTo>
                  <a:pt x="1289" y="34"/>
                </a:moveTo>
                <a:lnTo>
                  <a:pt x="1" y="0"/>
                </a:lnTo>
                <a:lnTo>
                  <a:pt x="0" y="4"/>
                </a:lnTo>
                <a:lnTo>
                  <a:pt x="1288" y="46"/>
                </a:lnTo>
                <a:lnTo>
                  <a:pt x="1289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Freeform 26"/>
          <p:cNvSpPr>
            <a:spLocks/>
          </p:cNvSpPr>
          <p:nvPr/>
        </p:nvSpPr>
        <p:spPr bwMode="auto">
          <a:xfrm>
            <a:off x="1052513" y="5911850"/>
            <a:ext cx="685800" cy="19050"/>
          </a:xfrm>
          <a:custGeom>
            <a:avLst/>
            <a:gdLst>
              <a:gd name="T0" fmla="*/ 685800 w 1295"/>
              <a:gd name="T1" fmla="*/ 13536 h 38"/>
              <a:gd name="T2" fmla="*/ 0 w 1295"/>
              <a:gd name="T3" fmla="*/ 0 h 38"/>
              <a:gd name="T4" fmla="*/ 0 w 1295"/>
              <a:gd name="T5" fmla="*/ 2005 h 38"/>
              <a:gd name="T6" fmla="*/ 684741 w 1295"/>
              <a:gd name="T7" fmla="*/ 19050 h 38"/>
              <a:gd name="T8" fmla="*/ 685800 w 1295"/>
              <a:gd name="T9" fmla="*/ 13536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95" h="38">
                <a:moveTo>
                  <a:pt x="1295" y="27"/>
                </a:moveTo>
                <a:lnTo>
                  <a:pt x="0" y="0"/>
                </a:lnTo>
                <a:lnTo>
                  <a:pt x="0" y="4"/>
                </a:lnTo>
                <a:lnTo>
                  <a:pt x="1293" y="38"/>
                </a:lnTo>
                <a:lnTo>
                  <a:pt x="1295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Freeform 27"/>
          <p:cNvSpPr>
            <a:spLocks/>
          </p:cNvSpPr>
          <p:nvPr/>
        </p:nvSpPr>
        <p:spPr bwMode="auto">
          <a:xfrm>
            <a:off x="1054100" y="5876925"/>
            <a:ext cx="688975" cy="15875"/>
          </a:xfrm>
          <a:custGeom>
            <a:avLst/>
            <a:gdLst>
              <a:gd name="T0" fmla="*/ 688975 w 1301"/>
              <a:gd name="T1" fmla="*/ 9730 h 31"/>
              <a:gd name="T2" fmla="*/ 0 w 1301"/>
              <a:gd name="T3" fmla="*/ 0 h 31"/>
              <a:gd name="T4" fmla="*/ 0 w 1301"/>
              <a:gd name="T5" fmla="*/ 2048 h 31"/>
              <a:gd name="T6" fmla="*/ 687916 w 1301"/>
              <a:gd name="T7" fmla="*/ 15875 h 31"/>
              <a:gd name="T8" fmla="*/ 688975 w 1301"/>
              <a:gd name="T9" fmla="*/ 973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1" h="31">
                <a:moveTo>
                  <a:pt x="1301" y="19"/>
                </a:moveTo>
                <a:lnTo>
                  <a:pt x="0" y="0"/>
                </a:lnTo>
                <a:lnTo>
                  <a:pt x="0" y="4"/>
                </a:lnTo>
                <a:lnTo>
                  <a:pt x="1299" y="31"/>
                </a:lnTo>
                <a:lnTo>
                  <a:pt x="130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Freeform 28"/>
          <p:cNvSpPr>
            <a:spLocks/>
          </p:cNvSpPr>
          <p:nvPr/>
        </p:nvSpPr>
        <p:spPr bwMode="auto">
          <a:xfrm>
            <a:off x="1055688" y="5843588"/>
            <a:ext cx="690562" cy="11112"/>
          </a:xfrm>
          <a:custGeom>
            <a:avLst/>
            <a:gdLst>
              <a:gd name="T0" fmla="*/ 690562 w 1306"/>
              <a:gd name="T1" fmla="*/ 5291 h 21"/>
              <a:gd name="T2" fmla="*/ 0 w 1306"/>
              <a:gd name="T3" fmla="*/ 0 h 21"/>
              <a:gd name="T4" fmla="*/ 0 w 1306"/>
              <a:gd name="T5" fmla="*/ 1587 h 21"/>
              <a:gd name="T6" fmla="*/ 690033 w 1306"/>
              <a:gd name="T7" fmla="*/ 11112 h 21"/>
              <a:gd name="T8" fmla="*/ 690562 w 1306"/>
              <a:gd name="T9" fmla="*/ 5291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06" h="21">
                <a:moveTo>
                  <a:pt x="1306" y="10"/>
                </a:moveTo>
                <a:lnTo>
                  <a:pt x="0" y="0"/>
                </a:lnTo>
                <a:lnTo>
                  <a:pt x="0" y="3"/>
                </a:lnTo>
                <a:lnTo>
                  <a:pt x="1305" y="21"/>
                </a:lnTo>
                <a:lnTo>
                  <a:pt x="1306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Freeform 29"/>
          <p:cNvSpPr>
            <a:spLocks/>
          </p:cNvSpPr>
          <p:nvPr/>
        </p:nvSpPr>
        <p:spPr bwMode="auto">
          <a:xfrm>
            <a:off x="1057275" y="5808663"/>
            <a:ext cx="693738" cy="7937"/>
          </a:xfrm>
          <a:custGeom>
            <a:avLst/>
            <a:gdLst>
              <a:gd name="T0" fmla="*/ 693738 w 1312"/>
              <a:gd name="T1" fmla="*/ 1134 h 14"/>
              <a:gd name="T2" fmla="*/ 0 w 1312"/>
              <a:gd name="T3" fmla="*/ 0 h 14"/>
              <a:gd name="T4" fmla="*/ 0 w 1312"/>
              <a:gd name="T5" fmla="*/ 2268 h 14"/>
              <a:gd name="T6" fmla="*/ 693209 w 1312"/>
              <a:gd name="T7" fmla="*/ 7937 h 14"/>
              <a:gd name="T8" fmla="*/ 693738 w 1312"/>
              <a:gd name="T9" fmla="*/ 1134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2" h="14">
                <a:moveTo>
                  <a:pt x="1312" y="2"/>
                </a:moveTo>
                <a:lnTo>
                  <a:pt x="0" y="0"/>
                </a:lnTo>
                <a:lnTo>
                  <a:pt x="0" y="4"/>
                </a:lnTo>
                <a:lnTo>
                  <a:pt x="1311" y="14"/>
                </a:lnTo>
                <a:lnTo>
                  <a:pt x="1312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Freeform 30"/>
          <p:cNvSpPr>
            <a:spLocks/>
          </p:cNvSpPr>
          <p:nvPr/>
        </p:nvSpPr>
        <p:spPr bwMode="auto">
          <a:xfrm>
            <a:off x="1058863" y="5772150"/>
            <a:ext cx="696912" cy="6350"/>
          </a:xfrm>
          <a:custGeom>
            <a:avLst/>
            <a:gdLst>
              <a:gd name="T0" fmla="*/ 696912 w 1318"/>
              <a:gd name="T1" fmla="*/ 0 h 12"/>
              <a:gd name="T2" fmla="*/ 0 w 1318"/>
              <a:gd name="T3" fmla="*/ 2646 h 12"/>
              <a:gd name="T4" fmla="*/ 0 w 1318"/>
              <a:gd name="T5" fmla="*/ 4763 h 12"/>
              <a:gd name="T6" fmla="*/ 695854 w 1318"/>
              <a:gd name="T7" fmla="*/ 6350 h 12"/>
              <a:gd name="T8" fmla="*/ 696912 w 13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18" h="12">
                <a:moveTo>
                  <a:pt x="1318" y="0"/>
                </a:moveTo>
                <a:lnTo>
                  <a:pt x="0" y="5"/>
                </a:lnTo>
                <a:lnTo>
                  <a:pt x="0" y="9"/>
                </a:lnTo>
                <a:lnTo>
                  <a:pt x="1316" y="12"/>
                </a:lnTo>
                <a:lnTo>
                  <a:pt x="131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Freeform 31"/>
          <p:cNvSpPr>
            <a:spLocks/>
          </p:cNvSpPr>
          <p:nvPr/>
        </p:nvSpPr>
        <p:spPr bwMode="auto">
          <a:xfrm>
            <a:off x="1060450" y="5734050"/>
            <a:ext cx="700088" cy="7938"/>
          </a:xfrm>
          <a:custGeom>
            <a:avLst/>
            <a:gdLst>
              <a:gd name="T0" fmla="*/ 700088 w 1324"/>
              <a:gd name="T1" fmla="*/ 0 h 17"/>
              <a:gd name="T2" fmla="*/ 0 w 1324"/>
              <a:gd name="T3" fmla="*/ 6537 h 17"/>
              <a:gd name="T4" fmla="*/ 0 w 1324"/>
              <a:gd name="T5" fmla="*/ 7938 h 17"/>
              <a:gd name="T6" fmla="*/ 699030 w 1324"/>
              <a:gd name="T7" fmla="*/ 5136 h 17"/>
              <a:gd name="T8" fmla="*/ 700088 w 1324"/>
              <a:gd name="T9" fmla="*/ 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4" h="17">
                <a:moveTo>
                  <a:pt x="1324" y="0"/>
                </a:moveTo>
                <a:lnTo>
                  <a:pt x="0" y="14"/>
                </a:lnTo>
                <a:lnTo>
                  <a:pt x="0" y="17"/>
                </a:lnTo>
                <a:lnTo>
                  <a:pt x="1322" y="11"/>
                </a:lnTo>
                <a:lnTo>
                  <a:pt x="13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Freeform 32"/>
          <p:cNvSpPr>
            <a:spLocks/>
          </p:cNvSpPr>
          <p:nvPr/>
        </p:nvSpPr>
        <p:spPr bwMode="auto">
          <a:xfrm>
            <a:off x="611188" y="5578475"/>
            <a:ext cx="787400" cy="844550"/>
          </a:xfrm>
          <a:custGeom>
            <a:avLst/>
            <a:gdLst>
              <a:gd name="T0" fmla="*/ 711200 w 1488"/>
              <a:gd name="T1" fmla="*/ 289983 h 1596"/>
              <a:gd name="T2" fmla="*/ 628650 w 1488"/>
              <a:gd name="T3" fmla="*/ 285221 h 1596"/>
              <a:gd name="T4" fmla="*/ 561446 w 1488"/>
              <a:gd name="T5" fmla="*/ 334963 h 1596"/>
              <a:gd name="T6" fmla="*/ 541338 w 1488"/>
              <a:gd name="T7" fmla="*/ 414867 h 1596"/>
              <a:gd name="T8" fmla="*/ 510117 w 1488"/>
              <a:gd name="T9" fmla="*/ 402696 h 1596"/>
              <a:gd name="T10" fmla="*/ 470429 w 1488"/>
              <a:gd name="T11" fmla="*/ 412221 h 1596"/>
              <a:gd name="T12" fmla="*/ 433387 w 1488"/>
              <a:gd name="T13" fmla="*/ 451379 h 1596"/>
              <a:gd name="T14" fmla="*/ 366713 w 1488"/>
              <a:gd name="T15" fmla="*/ 431271 h 1596"/>
              <a:gd name="T16" fmla="*/ 352954 w 1488"/>
              <a:gd name="T17" fmla="*/ 409575 h 1596"/>
              <a:gd name="T18" fmla="*/ 436562 w 1488"/>
              <a:gd name="T19" fmla="*/ 294746 h 1596"/>
              <a:gd name="T20" fmla="*/ 502708 w 1488"/>
              <a:gd name="T21" fmla="*/ 289983 h 1596"/>
              <a:gd name="T22" fmla="*/ 512762 w 1488"/>
              <a:gd name="T23" fmla="*/ 235479 h 1596"/>
              <a:gd name="T24" fmla="*/ 446087 w 1488"/>
              <a:gd name="T25" fmla="*/ 95779 h 1596"/>
              <a:gd name="T26" fmla="*/ 446617 w 1488"/>
              <a:gd name="T27" fmla="*/ 71967 h 1596"/>
              <a:gd name="T28" fmla="*/ 396346 w 1488"/>
              <a:gd name="T29" fmla="*/ 24871 h 1596"/>
              <a:gd name="T30" fmla="*/ 329671 w 1488"/>
              <a:gd name="T31" fmla="*/ 0 h 1596"/>
              <a:gd name="T32" fmla="*/ 288925 w 1488"/>
              <a:gd name="T33" fmla="*/ 20638 h 1596"/>
              <a:gd name="T34" fmla="*/ 258233 w 1488"/>
              <a:gd name="T35" fmla="*/ 18521 h 1596"/>
              <a:gd name="T36" fmla="*/ 184679 w 1488"/>
              <a:gd name="T37" fmla="*/ 125942 h 1596"/>
              <a:gd name="T38" fmla="*/ 191029 w 1488"/>
              <a:gd name="T39" fmla="*/ 201613 h 1596"/>
              <a:gd name="T40" fmla="*/ 173567 w 1488"/>
              <a:gd name="T41" fmla="*/ 260350 h 1596"/>
              <a:gd name="T42" fmla="*/ 134938 w 1488"/>
              <a:gd name="T43" fmla="*/ 290513 h 1596"/>
              <a:gd name="T44" fmla="*/ 74083 w 1488"/>
              <a:gd name="T45" fmla="*/ 359833 h 1596"/>
              <a:gd name="T46" fmla="*/ 5292 w 1488"/>
              <a:gd name="T47" fmla="*/ 527050 h 1596"/>
              <a:gd name="T48" fmla="*/ 26458 w 1488"/>
              <a:gd name="T49" fmla="*/ 603779 h 1596"/>
              <a:gd name="T50" fmla="*/ 115887 w 1488"/>
              <a:gd name="T51" fmla="*/ 675217 h 1596"/>
              <a:gd name="T52" fmla="*/ 194204 w 1488"/>
              <a:gd name="T53" fmla="*/ 721254 h 1596"/>
              <a:gd name="T54" fmla="*/ 184150 w 1488"/>
              <a:gd name="T55" fmla="*/ 797454 h 1596"/>
              <a:gd name="T56" fmla="*/ 173567 w 1488"/>
              <a:gd name="T57" fmla="*/ 814917 h 1596"/>
              <a:gd name="T58" fmla="*/ 201613 w 1488"/>
              <a:gd name="T59" fmla="*/ 828675 h 1596"/>
              <a:gd name="T60" fmla="*/ 241300 w 1488"/>
              <a:gd name="T61" fmla="*/ 843492 h 1596"/>
              <a:gd name="T62" fmla="*/ 260879 w 1488"/>
              <a:gd name="T63" fmla="*/ 812271 h 1596"/>
              <a:gd name="T64" fmla="*/ 213783 w 1488"/>
              <a:gd name="T65" fmla="*/ 815975 h 1596"/>
              <a:gd name="T66" fmla="*/ 204258 w 1488"/>
              <a:gd name="T67" fmla="*/ 803275 h 1596"/>
              <a:gd name="T68" fmla="*/ 250825 w 1488"/>
              <a:gd name="T69" fmla="*/ 723900 h 1596"/>
              <a:gd name="T70" fmla="*/ 224896 w 1488"/>
              <a:gd name="T71" fmla="*/ 670983 h 1596"/>
              <a:gd name="T72" fmla="*/ 245533 w 1488"/>
              <a:gd name="T73" fmla="*/ 668867 h 1596"/>
              <a:gd name="T74" fmla="*/ 277283 w 1488"/>
              <a:gd name="T75" fmla="*/ 709083 h 1596"/>
              <a:gd name="T76" fmla="*/ 253471 w 1488"/>
              <a:gd name="T77" fmla="*/ 773642 h 1596"/>
              <a:gd name="T78" fmla="*/ 249237 w 1488"/>
              <a:gd name="T79" fmla="*/ 794808 h 1596"/>
              <a:gd name="T80" fmla="*/ 284692 w 1488"/>
              <a:gd name="T81" fmla="*/ 804863 h 1596"/>
              <a:gd name="T82" fmla="*/ 329671 w 1488"/>
              <a:gd name="T83" fmla="*/ 807508 h 1596"/>
              <a:gd name="T84" fmla="*/ 322263 w 1488"/>
              <a:gd name="T85" fmla="*/ 782638 h 1596"/>
              <a:gd name="T86" fmla="*/ 280988 w 1488"/>
              <a:gd name="T87" fmla="*/ 783167 h 1596"/>
              <a:gd name="T88" fmla="*/ 295804 w 1488"/>
              <a:gd name="T89" fmla="*/ 754063 h 1596"/>
              <a:gd name="T90" fmla="*/ 324379 w 1488"/>
              <a:gd name="T91" fmla="*/ 690033 h 1596"/>
              <a:gd name="T92" fmla="*/ 327025 w 1488"/>
              <a:gd name="T93" fmla="*/ 686329 h 1596"/>
              <a:gd name="T94" fmla="*/ 341842 w 1488"/>
              <a:gd name="T95" fmla="*/ 657754 h 1596"/>
              <a:gd name="T96" fmla="*/ 321733 w 1488"/>
              <a:gd name="T97" fmla="*/ 597958 h 1596"/>
              <a:gd name="T98" fmla="*/ 328083 w 1488"/>
              <a:gd name="T99" fmla="*/ 512233 h 1596"/>
              <a:gd name="T100" fmla="*/ 373592 w 1488"/>
              <a:gd name="T101" fmla="*/ 522287 h 1596"/>
              <a:gd name="T102" fmla="*/ 444500 w 1488"/>
              <a:gd name="T103" fmla="*/ 499004 h 1596"/>
              <a:gd name="T104" fmla="*/ 498475 w 1488"/>
              <a:gd name="T105" fmla="*/ 515937 h 1596"/>
              <a:gd name="T106" fmla="*/ 518054 w 1488"/>
              <a:gd name="T107" fmla="*/ 511704 h 1596"/>
              <a:gd name="T108" fmla="*/ 536046 w 1488"/>
              <a:gd name="T109" fmla="*/ 515937 h 1596"/>
              <a:gd name="T110" fmla="*/ 552979 w 1488"/>
              <a:gd name="T111" fmla="*/ 496887 h 1596"/>
              <a:gd name="T112" fmla="*/ 575204 w 1488"/>
              <a:gd name="T113" fmla="*/ 489479 h 1596"/>
              <a:gd name="T114" fmla="*/ 651404 w 1488"/>
              <a:gd name="T115" fmla="*/ 527050 h 1596"/>
              <a:gd name="T116" fmla="*/ 731308 w 1488"/>
              <a:gd name="T117" fmla="*/ 506942 h 1596"/>
              <a:gd name="T118" fmla="*/ 781050 w 1488"/>
              <a:gd name="T119" fmla="*/ 441325 h 1596"/>
              <a:gd name="T120" fmla="*/ 777875 w 1488"/>
              <a:gd name="T121" fmla="*/ 357188 h 15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88" h="1596">
                <a:moveTo>
                  <a:pt x="1448" y="634"/>
                </a:moveTo>
                <a:lnTo>
                  <a:pt x="1434" y="615"/>
                </a:lnTo>
                <a:lnTo>
                  <a:pt x="1419" y="599"/>
                </a:lnTo>
                <a:lnTo>
                  <a:pt x="1403" y="583"/>
                </a:lnTo>
                <a:lnTo>
                  <a:pt x="1385" y="569"/>
                </a:lnTo>
                <a:lnTo>
                  <a:pt x="1365" y="558"/>
                </a:lnTo>
                <a:lnTo>
                  <a:pt x="1344" y="548"/>
                </a:lnTo>
                <a:lnTo>
                  <a:pt x="1323" y="540"/>
                </a:lnTo>
                <a:lnTo>
                  <a:pt x="1300" y="534"/>
                </a:lnTo>
                <a:lnTo>
                  <a:pt x="1277" y="530"/>
                </a:lnTo>
                <a:lnTo>
                  <a:pt x="1254" y="530"/>
                </a:lnTo>
                <a:lnTo>
                  <a:pt x="1231" y="530"/>
                </a:lnTo>
                <a:lnTo>
                  <a:pt x="1210" y="534"/>
                </a:lnTo>
                <a:lnTo>
                  <a:pt x="1188" y="539"/>
                </a:lnTo>
                <a:lnTo>
                  <a:pt x="1167" y="547"/>
                </a:lnTo>
                <a:lnTo>
                  <a:pt x="1146" y="557"/>
                </a:lnTo>
                <a:lnTo>
                  <a:pt x="1126" y="568"/>
                </a:lnTo>
                <a:lnTo>
                  <a:pt x="1107" y="582"/>
                </a:lnTo>
                <a:lnTo>
                  <a:pt x="1090" y="597"/>
                </a:lnTo>
                <a:lnTo>
                  <a:pt x="1075" y="614"/>
                </a:lnTo>
                <a:lnTo>
                  <a:pt x="1061" y="633"/>
                </a:lnTo>
                <a:lnTo>
                  <a:pt x="1050" y="652"/>
                </a:lnTo>
                <a:lnTo>
                  <a:pt x="1040" y="672"/>
                </a:lnTo>
                <a:lnTo>
                  <a:pt x="1032" y="694"/>
                </a:lnTo>
                <a:lnTo>
                  <a:pt x="1026" y="717"/>
                </a:lnTo>
                <a:lnTo>
                  <a:pt x="1023" y="740"/>
                </a:lnTo>
                <a:lnTo>
                  <a:pt x="1022" y="763"/>
                </a:lnTo>
                <a:lnTo>
                  <a:pt x="1023" y="784"/>
                </a:lnTo>
                <a:lnTo>
                  <a:pt x="1026" y="806"/>
                </a:lnTo>
                <a:lnTo>
                  <a:pt x="1002" y="812"/>
                </a:lnTo>
                <a:lnTo>
                  <a:pt x="997" y="802"/>
                </a:lnTo>
                <a:lnTo>
                  <a:pt x="990" y="790"/>
                </a:lnTo>
                <a:lnTo>
                  <a:pt x="981" y="780"/>
                </a:lnTo>
                <a:lnTo>
                  <a:pt x="972" y="770"/>
                </a:lnTo>
                <a:lnTo>
                  <a:pt x="964" y="761"/>
                </a:lnTo>
                <a:lnTo>
                  <a:pt x="953" y="755"/>
                </a:lnTo>
                <a:lnTo>
                  <a:pt x="943" y="751"/>
                </a:lnTo>
                <a:lnTo>
                  <a:pt x="933" y="749"/>
                </a:lnTo>
                <a:lnTo>
                  <a:pt x="922" y="750"/>
                </a:lnTo>
                <a:lnTo>
                  <a:pt x="912" y="756"/>
                </a:lnTo>
                <a:lnTo>
                  <a:pt x="900" y="766"/>
                </a:lnTo>
                <a:lnTo>
                  <a:pt x="889" y="779"/>
                </a:lnTo>
                <a:lnTo>
                  <a:pt x="879" y="793"/>
                </a:lnTo>
                <a:lnTo>
                  <a:pt x="868" y="809"/>
                </a:lnTo>
                <a:lnTo>
                  <a:pt x="859" y="827"/>
                </a:lnTo>
                <a:lnTo>
                  <a:pt x="851" y="844"/>
                </a:lnTo>
                <a:lnTo>
                  <a:pt x="844" y="846"/>
                </a:lnTo>
                <a:lnTo>
                  <a:pt x="833" y="849"/>
                </a:lnTo>
                <a:lnTo>
                  <a:pt x="819" y="853"/>
                </a:lnTo>
                <a:lnTo>
                  <a:pt x="801" y="854"/>
                </a:lnTo>
                <a:lnTo>
                  <a:pt x="782" y="855"/>
                </a:lnTo>
                <a:lnTo>
                  <a:pt x="762" y="854"/>
                </a:lnTo>
                <a:lnTo>
                  <a:pt x="741" y="848"/>
                </a:lnTo>
                <a:lnTo>
                  <a:pt x="722" y="839"/>
                </a:lnTo>
                <a:lnTo>
                  <a:pt x="706" y="826"/>
                </a:lnTo>
                <a:lnTo>
                  <a:pt x="693" y="815"/>
                </a:lnTo>
                <a:lnTo>
                  <a:pt x="683" y="804"/>
                </a:lnTo>
                <a:lnTo>
                  <a:pt x="677" y="794"/>
                </a:lnTo>
                <a:lnTo>
                  <a:pt x="673" y="787"/>
                </a:lnTo>
                <a:lnTo>
                  <a:pt x="670" y="780"/>
                </a:lnTo>
                <a:lnTo>
                  <a:pt x="669" y="775"/>
                </a:lnTo>
                <a:lnTo>
                  <a:pt x="669" y="774"/>
                </a:lnTo>
                <a:lnTo>
                  <a:pt x="667" y="774"/>
                </a:lnTo>
                <a:lnTo>
                  <a:pt x="672" y="757"/>
                </a:lnTo>
                <a:lnTo>
                  <a:pt x="683" y="751"/>
                </a:lnTo>
                <a:lnTo>
                  <a:pt x="679" y="746"/>
                </a:lnTo>
                <a:lnTo>
                  <a:pt x="781" y="542"/>
                </a:lnTo>
                <a:lnTo>
                  <a:pt x="792" y="547"/>
                </a:lnTo>
                <a:lnTo>
                  <a:pt x="807" y="552"/>
                </a:lnTo>
                <a:lnTo>
                  <a:pt x="825" y="557"/>
                </a:lnTo>
                <a:lnTo>
                  <a:pt x="844" y="561"/>
                </a:lnTo>
                <a:lnTo>
                  <a:pt x="865" y="563"/>
                </a:lnTo>
                <a:lnTo>
                  <a:pt x="887" y="563"/>
                </a:lnTo>
                <a:lnTo>
                  <a:pt x="912" y="561"/>
                </a:lnTo>
                <a:lnTo>
                  <a:pt x="936" y="554"/>
                </a:lnTo>
                <a:lnTo>
                  <a:pt x="942" y="552"/>
                </a:lnTo>
                <a:lnTo>
                  <a:pt x="950" y="548"/>
                </a:lnTo>
                <a:lnTo>
                  <a:pt x="956" y="542"/>
                </a:lnTo>
                <a:lnTo>
                  <a:pt x="962" y="534"/>
                </a:lnTo>
                <a:lnTo>
                  <a:pt x="966" y="524"/>
                </a:lnTo>
                <a:lnTo>
                  <a:pt x="970" y="511"/>
                </a:lnTo>
                <a:lnTo>
                  <a:pt x="972" y="495"/>
                </a:lnTo>
                <a:lnTo>
                  <a:pt x="972" y="475"/>
                </a:lnTo>
                <a:lnTo>
                  <a:pt x="969" y="445"/>
                </a:lnTo>
                <a:lnTo>
                  <a:pt x="961" y="411"/>
                </a:lnTo>
                <a:lnTo>
                  <a:pt x="950" y="374"/>
                </a:lnTo>
                <a:lnTo>
                  <a:pt x="936" y="336"/>
                </a:lnTo>
                <a:lnTo>
                  <a:pt x="917" y="296"/>
                </a:lnTo>
                <a:lnTo>
                  <a:pt x="895" y="257"/>
                </a:lnTo>
                <a:lnTo>
                  <a:pt x="871" y="218"/>
                </a:lnTo>
                <a:lnTo>
                  <a:pt x="843" y="181"/>
                </a:lnTo>
                <a:lnTo>
                  <a:pt x="849" y="174"/>
                </a:lnTo>
                <a:lnTo>
                  <a:pt x="853" y="168"/>
                </a:lnTo>
                <a:lnTo>
                  <a:pt x="856" y="163"/>
                </a:lnTo>
                <a:lnTo>
                  <a:pt x="857" y="159"/>
                </a:lnTo>
                <a:lnTo>
                  <a:pt x="856" y="154"/>
                </a:lnTo>
                <a:lnTo>
                  <a:pt x="851" y="145"/>
                </a:lnTo>
                <a:lnTo>
                  <a:pt x="844" y="136"/>
                </a:lnTo>
                <a:lnTo>
                  <a:pt x="835" y="125"/>
                </a:lnTo>
                <a:lnTo>
                  <a:pt x="824" y="114"/>
                </a:lnTo>
                <a:lnTo>
                  <a:pt x="811" y="100"/>
                </a:lnTo>
                <a:lnTo>
                  <a:pt x="797" y="87"/>
                </a:lnTo>
                <a:lnTo>
                  <a:pt x="782" y="73"/>
                </a:lnTo>
                <a:lnTo>
                  <a:pt x="766" y="60"/>
                </a:lnTo>
                <a:lnTo>
                  <a:pt x="749" y="47"/>
                </a:lnTo>
                <a:lnTo>
                  <a:pt x="731" y="35"/>
                </a:lnTo>
                <a:lnTo>
                  <a:pt x="715" y="25"/>
                </a:lnTo>
                <a:lnTo>
                  <a:pt x="697" y="16"/>
                </a:lnTo>
                <a:lnTo>
                  <a:pt x="681" y="8"/>
                </a:lnTo>
                <a:lnTo>
                  <a:pt x="665" y="3"/>
                </a:lnTo>
                <a:lnTo>
                  <a:pt x="650" y="0"/>
                </a:lnTo>
                <a:lnTo>
                  <a:pt x="623" y="0"/>
                </a:lnTo>
                <a:lnTo>
                  <a:pt x="602" y="4"/>
                </a:lnTo>
                <a:lnTo>
                  <a:pt x="584" y="9"/>
                </a:lnTo>
                <a:lnTo>
                  <a:pt x="570" y="17"/>
                </a:lnTo>
                <a:lnTo>
                  <a:pt x="559" y="25"/>
                </a:lnTo>
                <a:lnTo>
                  <a:pt x="551" y="32"/>
                </a:lnTo>
                <a:lnTo>
                  <a:pt x="547" y="37"/>
                </a:lnTo>
                <a:lnTo>
                  <a:pt x="546" y="39"/>
                </a:lnTo>
                <a:lnTo>
                  <a:pt x="545" y="37"/>
                </a:lnTo>
                <a:lnTo>
                  <a:pt x="542" y="36"/>
                </a:lnTo>
                <a:lnTo>
                  <a:pt x="537" y="34"/>
                </a:lnTo>
                <a:lnTo>
                  <a:pt x="530" y="32"/>
                </a:lnTo>
                <a:lnTo>
                  <a:pt x="518" y="31"/>
                </a:lnTo>
                <a:lnTo>
                  <a:pt x="505" y="32"/>
                </a:lnTo>
                <a:lnTo>
                  <a:pt x="488" y="35"/>
                </a:lnTo>
                <a:lnTo>
                  <a:pt x="467" y="41"/>
                </a:lnTo>
                <a:lnTo>
                  <a:pt x="444" y="56"/>
                </a:lnTo>
                <a:lnTo>
                  <a:pt x="423" y="86"/>
                </a:lnTo>
                <a:lnTo>
                  <a:pt x="401" y="122"/>
                </a:lnTo>
                <a:lnTo>
                  <a:pt x="381" y="163"/>
                </a:lnTo>
                <a:lnTo>
                  <a:pt x="363" y="204"/>
                </a:lnTo>
                <a:lnTo>
                  <a:pt x="349" y="238"/>
                </a:lnTo>
                <a:lnTo>
                  <a:pt x="340" y="262"/>
                </a:lnTo>
                <a:lnTo>
                  <a:pt x="338" y="271"/>
                </a:lnTo>
                <a:lnTo>
                  <a:pt x="338" y="294"/>
                </a:lnTo>
                <a:lnTo>
                  <a:pt x="343" y="317"/>
                </a:lnTo>
                <a:lnTo>
                  <a:pt x="354" y="338"/>
                </a:lnTo>
                <a:lnTo>
                  <a:pt x="368" y="359"/>
                </a:lnTo>
                <a:lnTo>
                  <a:pt x="361" y="381"/>
                </a:lnTo>
                <a:lnTo>
                  <a:pt x="353" y="403"/>
                </a:lnTo>
                <a:lnTo>
                  <a:pt x="347" y="423"/>
                </a:lnTo>
                <a:lnTo>
                  <a:pt x="342" y="442"/>
                </a:lnTo>
                <a:lnTo>
                  <a:pt x="337" y="459"/>
                </a:lnTo>
                <a:lnTo>
                  <a:pt x="333" y="473"/>
                </a:lnTo>
                <a:lnTo>
                  <a:pt x="330" y="483"/>
                </a:lnTo>
                <a:lnTo>
                  <a:pt x="328" y="492"/>
                </a:lnTo>
                <a:lnTo>
                  <a:pt x="305" y="510"/>
                </a:lnTo>
                <a:lnTo>
                  <a:pt x="302" y="511"/>
                </a:lnTo>
                <a:lnTo>
                  <a:pt x="297" y="515"/>
                </a:lnTo>
                <a:lnTo>
                  <a:pt x="290" y="521"/>
                </a:lnTo>
                <a:lnTo>
                  <a:pt x="279" y="529"/>
                </a:lnTo>
                <a:lnTo>
                  <a:pt x="269" y="538"/>
                </a:lnTo>
                <a:lnTo>
                  <a:pt x="255" y="549"/>
                </a:lnTo>
                <a:lnTo>
                  <a:pt x="241" y="562"/>
                </a:lnTo>
                <a:lnTo>
                  <a:pt x="226" y="577"/>
                </a:lnTo>
                <a:lnTo>
                  <a:pt x="210" y="594"/>
                </a:lnTo>
                <a:lnTo>
                  <a:pt x="193" y="613"/>
                </a:lnTo>
                <a:lnTo>
                  <a:pt x="175" y="633"/>
                </a:lnTo>
                <a:lnTo>
                  <a:pt x="158" y="656"/>
                </a:lnTo>
                <a:lnTo>
                  <a:pt x="140" y="680"/>
                </a:lnTo>
                <a:lnTo>
                  <a:pt x="122" y="707"/>
                </a:lnTo>
                <a:lnTo>
                  <a:pt x="104" y="735"/>
                </a:lnTo>
                <a:lnTo>
                  <a:pt x="88" y="765"/>
                </a:lnTo>
                <a:lnTo>
                  <a:pt x="59" y="829"/>
                </a:lnTo>
                <a:lnTo>
                  <a:pt x="37" y="888"/>
                </a:lnTo>
                <a:lnTo>
                  <a:pt x="21" y="945"/>
                </a:lnTo>
                <a:lnTo>
                  <a:pt x="10" y="996"/>
                </a:lnTo>
                <a:lnTo>
                  <a:pt x="4" y="1041"/>
                </a:lnTo>
                <a:lnTo>
                  <a:pt x="2" y="1075"/>
                </a:lnTo>
                <a:lnTo>
                  <a:pt x="0" y="1097"/>
                </a:lnTo>
                <a:lnTo>
                  <a:pt x="0" y="1107"/>
                </a:lnTo>
                <a:lnTo>
                  <a:pt x="0" y="1123"/>
                </a:lnTo>
                <a:lnTo>
                  <a:pt x="47" y="1124"/>
                </a:lnTo>
                <a:lnTo>
                  <a:pt x="50" y="1141"/>
                </a:lnTo>
                <a:lnTo>
                  <a:pt x="55" y="1160"/>
                </a:lnTo>
                <a:lnTo>
                  <a:pt x="64" y="1183"/>
                </a:lnTo>
                <a:lnTo>
                  <a:pt x="79" y="1206"/>
                </a:lnTo>
                <a:lnTo>
                  <a:pt x="101" y="1229"/>
                </a:lnTo>
                <a:lnTo>
                  <a:pt x="131" y="1248"/>
                </a:lnTo>
                <a:lnTo>
                  <a:pt x="169" y="1264"/>
                </a:lnTo>
                <a:lnTo>
                  <a:pt x="219" y="1276"/>
                </a:lnTo>
                <a:lnTo>
                  <a:pt x="243" y="1286"/>
                </a:lnTo>
                <a:lnTo>
                  <a:pt x="267" y="1297"/>
                </a:lnTo>
                <a:lnTo>
                  <a:pt x="291" y="1310"/>
                </a:lnTo>
                <a:lnTo>
                  <a:pt x="314" y="1323"/>
                </a:lnTo>
                <a:lnTo>
                  <a:pt x="334" y="1337"/>
                </a:lnTo>
                <a:lnTo>
                  <a:pt x="352" y="1349"/>
                </a:lnTo>
                <a:lnTo>
                  <a:pt x="367" y="1363"/>
                </a:lnTo>
                <a:lnTo>
                  <a:pt x="376" y="1376"/>
                </a:lnTo>
                <a:lnTo>
                  <a:pt x="384" y="1399"/>
                </a:lnTo>
                <a:lnTo>
                  <a:pt x="382" y="1423"/>
                </a:lnTo>
                <a:lnTo>
                  <a:pt x="377" y="1447"/>
                </a:lnTo>
                <a:lnTo>
                  <a:pt x="368" y="1470"/>
                </a:lnTo>
                <a:lnTo>
                  <a:pt x="358" y="1490"/>
                </a:lnTo>
                <a:lnTo>
                  <a:pt x="348" y="1507"/>
                </a:lnTo>
                <a:lnTo>
                  <a:pt x="340" y="1517"/>
                </a:lnTo>
                <a:lnTo>
                  <a:pt x="338" y="1521"/>
                </a:lnTo>
                <a:lnTo>
                  <a:pt x="342" y="1522"/>
                </a:lnTo>
                <a:lnTo>
                  <a:pt x="339" y="1525"/>
                </a:lnTo>
                <a:lnTo>
                  <a:pt x="335" y="1528"/>
                </a:lnTo>
                <a:lnTo>
                  <a:pt x="332" y="1533"/>
                </a:lnTo>
                <a:lnTo>
                  <a:pt x="328" y="1540"/>
                </a:lnTo>
                <a:lnTo>
                  <a:pt x="325" y="1551"/>
                </a:lnTo>
                <a:lnTo>
                  <a:pt x="330" y="1560"/>
                </a:lnTo>
                <a:lnTo>
                  <a:pt x="337" y="1568"/>
                </a:lnTo>
                <a:lnTo>
                  <a:pt x="339" y="1570"/>
                </a:lnTo>
                <a:lnTo>
                  <a:pt x="375" y="1579"/>
                </a:lnTo>
                <a:lnTo>
                  <a:pt x="378" y="1564"/>
                </a:lnTo>
                <a:lnTo>
                  <a:pt x="381" y="1566"/>
                </a:lnTo>
                <a:lnTo>
                  <a:pt x="387" y="1572"/>
                </a:lnTo>
                <a:lnTo>
                  <a:pt x="398" y="1579"/>
                </a:lnTo>
                <a:lnTo>
                  <a:pt x="410" y="1588"/>
                </a:lnTo>
                <a:lnTo>
                  <a:pt x="419" y="1592"/>
                </a:lnTo>
                <a:lnTo>
                  <a:pt x="429" y="1594"/>
                </a:lnTo>
                <a:lnTo>
                  <a:pt x="442" y="1596"/>
                </a:lnTo>
                <a:lnTo>
                  <a:pt x="456" y="1594"/>
                </a:lnTo>
                <a:lnTo>
                  <a:pt x="470" y="1591"/>
                </a:lnTo>
                <a:lnTo>
                  <a:pt x="483" y="1583"/>
                </a:lnTo>
                <a:lnTo>
                  <a:pt x="493" y="1573"/>
                </a:lnTo>
                <a:lnTo>
                  <a:pt x="500" y="1559"/>
                </a:lnTo>
                <a:lnTo>
                  <a:pt x="503" y="1546"/>
                </a:lnTo>
                <a:lnTo>
                  <a:pt x="499" y="1537"/>
                </a:lnTo>
                <a:lnTo>
                  <a:pt x="493" y="1535"/>
                </a:lnTo>
                <a:lnTo>
                  <a:pt x="481" y="1533"/>
                </a:lnTo>
                <a:lnTo>
                  <a:pt x="469" y="1536"/>
                </a:lnTo>
                <a:lnTo>
                  <a:pt x="453" y="1538"/>
                </a:lnTo>
                <a:lnTo>
                  <a:pt x="437" y="1542"/>
                </a:lnTo>
                <a:lnTo>
                  <a:pt x="422" y="1544"/>
                </a:lnTo>
                <a:lnTo>
                  <a:pt x="411" y="1544"/>
                </a:lnTo>
                <a:lnTo>
                  <a:pt x="404" y="1542"/>
                </a:lnTo>
                <a:lnTo>
                  <a:pt x="396" y="1541"/>
                </a:lnTo>
                <a:lnTo>
                  <a:pt x="390" y="1538"/>
                </a:lnTo>
                <a:lnTo>
                  <a:pt x="386" y="1536"/>
                </a:lnTo>
                <a:lnTo>
                  <a:pt x="382" y="1532"/>
                </a:lnTo>
                <a:lnTo>
                  <a:pt x="378" y="1530"/>
                </a:lnTo>
                <a:lnTo>
                  <a:pt x="377" y="1527"/>
                </a:lnTo>
                <a:lnTo>
                  <a:pt x="386" y="1518"/>
                </a:lnTo>
                <a:lnTo>
                  <a:pt x="400" y="1504"/>
                </a:lnTo>
                <a:lnTo>
                  <a:pt x="418" y="1484"/>
                </a:lnTo>
                <a:lnTo>
                  <a:pt x="436" y="1461"/>
                </a:lnTo>
                <a:lnTo>
                  <a:pt x="453" y="1437"/>
                </a:lnTo>
                <a:lnTo>
                  <a:pt x="467" y="1411"/>
                </a:lnTo>
                <a:lnTo>
                  <a:pt x="475" y="1389"/>
                </a:lnTo>
                <a:lnTo>
                  <a:pt x="474" y="1368"/>
                </a:lnTo>
                <a:lnTo>
                  <a:pt x="470" y="1357"/>
                </a:lnTo>
                <a:lnTo>
                  <a:pt x="464" y="1343"/>
                </a:lnTo>
                <a:lnTo>
                  <a:pt x="457" y="1329"/>
                </a:lnTo>
                <a:lnTo>
                  <a:pt x="450" y="1314"/>
                </a:lnTo>
                <a:lnTo>
                  <a:pt x="442" y="1298"/>
                </a:lnTo>
                <a:lnTo>
                  <a:pt x="433" y="1283"/>
                </a:lnTo>
                <a:lnTo>
                  <a:pt x="425" y="1268"/>
                </a:lnTo>
                <a:lnTo>
                  <a:pt x="417" y="1254"/>
                </a:lnTo>
                <a:lnTo>
                  <a:pt x="422" y="1251"/>
                </a:lnTo>
                <a:lnTo>
                  <a:pt x="427" y="1249"/>
                </a:lnTo>
                <a:lnTo>
                  <a:pt x="432" y="1246"/>
                </a:lnTo>
                <a:lnTo>
                  <a:pt x="436" y="1244"/>
                </a:lnTo>
                <a:lnTo>
                  <a:pt x="450" y="1254"/>
                </a:lnTo>
                <a:lnTo>
                  <a:pt x="464" y="1264"/>
                </a:lnTo>
                <a:lnTo>
                  <a:pt x="476" y="1274"/>
                </a:lnTo>
                <a:lnTo>
                  <a:pt x="488" y="1284"/>
                </a:lnTo>
                <a:lnTo>
                  <a:pt x="497" y="1293"/>
                </a:lnTo>
                <a:lnTo>
                  <a:pt x="505" y="1302"/>
                </a:lnTo>
                <a:lnTo>
                  <a:pt x="512" y="1310"/>
                </a:lnTo>
                <a:lnTo>
                  <a:pt x="517" y="1318"/>
                </a:lnTo>
                <a:lnTo>
                  <a:pt x="524" y="1340"/>
                </a:lnTo>
                <a:lnTo>
                  <a:pt x="523" y="1365"/>
                </a:lnTo>
                <a:lnTo>
                  <a:pt x="518" y="1389"/>
                </a:lnTo>
                <a:lnTo>
                  <a:pt x="509" y="1411"/>
                </a:lnTo>
                <a:lnTo>
                  <a:pt x="499" y="1432"/>
                </a:lnTo>
                <a:lnTo>
                  <a:pt x="489" y="1448"/>
                </a:lnTo>
                <a:lnTo>
                  <a:pt x="481" y="1458"/>
                </a:lnTo>
                <a:lnTo>
                  <a:pt x="479" y="1462"/>
                </a:lnTo>
                <a:lnTo>
                  <a:pt x="483" y="1464"/>
                </a:lnTo>
                <a:lnTo>
                  <a:pt x="480" y="1466"/>
                </a:lnTo>
                <a:lnTo>
                  <a:pt x="476" y="1470"/>
                </a:lnTo>
                <a:lnTo>
                  <a:pt x="472" y="1475"/>
                </a:lnTo>
                <a:lnTo>
                  <a:pt x="469" y="1481"/>
                </a:lnTo>
                <a:lnTo>
                  <a:pt x="466" y="1493"/>
                </a:lnTo>
                <a:lnTo>
                  <a:pt x="471" y="1502"/>
                </a:lnTo>
                <a:lnTo>
                  <a:pt x="477" y="1509"/>
                </a:lnTo>
                <a:lnTo>
                  <a:pt x="480" y="1512"/>
                </a:lnTo>
                <a:lnTo>
                  <a:pt x="516" y="1522"/>
                </a:lnTo>
                <a:lnTo>
                  <a:pt x="519" y="1505"/>
                </a:lnTo>
                <a:lnTo>
                  <a:pt x="522" y="1508"/>
                </a:lnTo>
                <a:lnTo>
                  <a:pt x="528" y="1513"/>
                </a:lnTo>
                <a:lnTo>
                  <a:pt x="538" y="1521"/>
                </a:lnTo>
                <a:lnTo>
                  <a:pt x="551" y="1530"/>
                </a:lnTo>
                <a:lnTo>
                  <a:pt x="560" y="1533"/>
                </a:lnTo>
                <a:lnTo>
                  <a:pt x="571" y="1537"/>
                </a:lnTo>
                <a:lnTo>
                  <a:pt x="584" y="1537"/>
                </a:lnTo>
                <a:lnTo>
                  <a:pt x="598" y="1536"/>
                </a:lnTo>
                <a:lnTo>
                  <a:pt x="612" y="1533"/>
                </a:lnTo>
                <a:lnTo>
                  <a:pt x="623" y="1526"/>
                </a:lnTo>
                <a:lnTo>
                  <a:pt x="634" y="1516"/>
                </a:lnTo>
                <a:lnTo>
                  <a:pt x="641" y="1502"/>
                </a:lnTo>
                <a:lnTo>
                  <a:pt x="644" y="1489"/>
                </a:lnTo>
                <a:lnTo>
                  <a:pt x="640" y="1480"/>
                </a:lnTo>
                <a:lnTo>
                  <a:pt x="634" y="1478"/>
                </a:lnTo>
                <a:lnTo>
                  <a:pt x="622" y="1476"/>
                </a:lnTo>
                <a:lnTo>
                  <a:pt x="609" y="1479"/>
                </a:lnTo>
                <a:lnTo>
                  <a:pt x="594" y="1481"/>
                </a:lnTo>
                <a:lnTo>
                  <a:pt x="579" y="1484"/>
                </a:lnTo>
                <a:lnTo>
                  <a:pt x="564" y="1485"/>
                </a:lnTo>
                <a:lnTo>
                  <a:pt x="554" y="1485"/>
                </a:lnTo>
                <a:lnTo>
                  <a:pt x="545" y="1484"/>
                </a:lnTo>
                <a:lnTo>
                  <a:pt x="537" y="1483"/>
                </a:lnTo>
                <a:lnTo>
                  <a:pt x="531" y="1480"/>
                </a:lnTo>
                <a:lnTo>
                  <a:pt x="526" y="1478"/>
                </a:lnTo>
                <a:lnTo>
                  <a:pt x="523" y="1474"/>
                </a:lnTo>
                <a:lnTo>
                  <a:pt x="519" y="1471"/>
                </a:lnTo>
                <a:lnTo>
                  <a:pt x="518" y="1469"/>
                </a:lnTo>
                <a:lnTo>
                  <a:pt x="527" y="1460"/>
                </a:lnTo>
                <a:lnTo>
                  <a:pt x="541" y="1446"/>
                </a:lnTo>
                <a:lnTo>
                  <a:pt x="559" y="1425"/>
                </a:lnTo>
                <a:lnTo>
                  <a:pt x="576" y="1403"/>
                </a:lnTo>
                <a:lnTo>
                  <a:pt x="594" y="1378"/>
                </a:lnTo>
                <a:lnTo>
                  <a:pt x="608" y="1353"/>
                </a:lnTo>
                <a:lnTo>
                  <a:pt x="616" y="1330"/>
                </a:lnTo>
                <a:lnTo>
                  <a:pt x="615" y="1310"/>
                </a:lnTo>
                <a:lnTo>
                  <a:pt x="613" y="1307"/>
                </a:lnTo>
                <a:lnTo>
                  <a:pt x="613" y="1304"/>
                </a:lnTo>
                <a:lnTo>
                  <a:pt x="612" y="1301"/>
                </a:lnTo>
                <a:lnTo>
                  <a:pt x="611" y="1298"/>
                </a:lnTo>
                <a:lnTo>
                  <a:pt x="612" y="1298"/>
                </a:lnTo>
                <a:lnTo>
                  <a:pt x="618" y="1297"/>
                </a:lnTo>
                <a:lnTo>
                  <a:pt x="625" y="1296"/>
                </a:lnTo>
                <a:lnTo>
                  <a:pt x="631" y="1292"/>
                </a:lnTo>
                <a:lnTo>
                  <a:pt x="636" y="1288"/>
                </a:lnTo>
                <a:lnTo>
                  <a:pt x="642" y="1276"/>
                </a:lnTo>
                <a:lnTo>
                  <a:pt x="646" y="1263"/>
                </a:lnTo>
                <a:lnTo>
                  <a:pt x="646" y="1250"/>
                </a:lnTo>
                <a:lnTo>
                  <a:pt x="646" y="1243"/>
                </a:lnTo>
                <a:lnTo>
                  <a:pt x="646" y="1230"/>
                </a:lnTo>
                <a:lnTo>
                  <a:pt x="644" y="1207"/>
                </a:lnTo>
                <a:lnTo>
                  <a:pt x="636" y="1179"/>
                </a:lnTo>
                <a:lnTo>
                  <a:pt x="625" y="1151"/>
                </a:lnTo>
                <a:lnTo>
                  <a:pt x="620" y="1144"/>
                </a:lnTo>
                <a:lnTo>
                  <a:pt x="615" y="1137"/>
                </a:lnTo>
                <a:lnTo>
                  <a:pt x="608" y="1130"/>
                </a:lnTo>
                <a:lnTo>
                  <a:pt x="602" y="1123"/>
                </a:lnTo>
                <a:lnTo>
                  <a:pt x="594" y="1118"/>
                </a:lnTo>
                <a:lnTo>
                  <a:pt x="587" y="1112"/>
                </a:lnTo>
                <a:lnTo>
                  <a:pt x="579" y="1108"/>
                </a:lnTo>
                <a:lnTo>
                  <a:pt x="571" y="1103"/>
                </a:lnTo>
                <a:lnTo>
                  <a:pt x="612" y="966"/>
                </a:lnTo>
                <a:lnTo>
                  <a:pt x="620" y="968"/>
                </a:lnTo>
                <a:lnTo>
                  <a:pt x="627" y="972"/>
                </a:lnTo>
                <a:lnTo>
                  <a:pt x="637" y="975"/>
                </a:lnTo>
                <a:lnTo>
                  <a:pt x="648" y="977"/>
                </a:lnTo>
                <a:lnTo>
                  <a:pt x="660" y="980"/>
                </a:lnTo>
                <a:lnTo>
                  <a:pt x="674" y="982"/>
                </a:lnTo>
                <a:lnTo>
                  <a:pt x="689" y="985"/>
                </a:lnTo>
                <a:lnTo>
                  <a:pt x="706" y="987"/>
                </a:lnTo>
                <a:lnTo>
                  <a:pt x="729" y="987"/>
                </a:lnTo>
                <a:lnTo>
                  <a:pt x="752" y="985"/>
                </a:lnTo>
                <a:lnTo>
                  <a:pt x="772" y="980"/>
                </a:lnTo>
                <a:lnTo>
                  <a:pt x="792" y="972"/>
                </a:lnTo>
                <a:lnTo>
                  <a:pt x="810" y="963"/>
                </a:lnTo>
                <a:lnTo>
                  <a:pt x="825" y="953"/>
                </a:lnTo>
                <a:lnTo>
                  <a:pt x="840" y="943"/>
                </a:lnTo>
                <a:lnTo>
                  <a:pt x="852" y="934"/>
                </a:lnTo>
                <a:lnTo>
                  <a:pt x="858" y="958"/>
                </a:lnTo>
                <a:lnTo>
                  <a:pt x="909" y="944"/>
                </a:lnTo>
                <a:lnTo>
                  <a:pt x="917" y="954"/>
                </a:lnTo>
                <a:lnTo>
                  <a:pt x="924" y="963"/>
                </a:lnTo>
                <a:lnTo>
                  <a:pt x="933" y="970"/>
                </a:lnTo>
                <a:lnTo>
                  <a:pt x="942" y="975"/>
                </a:lnTo>
                <a:lnTo>
                  <a:pt x="948" y="977"/>
                </a:lnTo>
                <a:lnTo>
                  <a:pt x="956" y="977"/>
                </a:lnTo>
                <a:lnTo>
                  <a:pt x="962" y="977"/>
                </a:lnTo>
                <a:lnTo>
                  <a:pt x="969" y="975"/>
                </a:lnTo>
                <a:lnTo>
                  <a:pt x="972" y="972"/>
                </a:lnTo>
                <a:lnTo>
                  <a:pt x="976" y="970"/>
                </a:lnTo>
                <a:lnTo>
                  <a:pt x="979" y="967"/>
                </a:lnTo>
                <a:lnTo>
                  <a:pt x="981" y="964"/>
                </a:lnTo>
                <a:lnTo>
                  <a:pt x="986" y="968"/>
                </a:lnTo>
                <a:lnTo>
                  <a:pt x="991" y="971"/>
                </a:lnTo>
                <a:lnTo>
                  <a:pt x="998" y="972"/>
                </a:lnTo>
                <a:lnTo>
                  <a:pt x="1003" y="973"/>
                </a:lnTo>
                <a:lnTo>
                  <a:pt x="1008" y="975"/>
                </a:lnTo>
                <a:lnTo>
                  <a:pt x="1013" y="975"/>
                </a:lnTo>
                <a:lnTo>
                  <a:pt x="1018" y="973"/>
                </a:lnTo>
                <a:lnTo>
                  <a:pt x="1023" y="972"/>
                </a:lnTo>
                <a:lnTo>
                  <a:pt x="1028" y="968"/>
                </a:lnTo>
                <a:lnTo>
                  <a:pt x="1033" y="964"/>
                </a:lnTo>
                <a:lnTo>
                  <a:pt x="1037" y="958"/>
                </a:lnTo>
                <a:lnTo>
                  <a:pt x="1041" y="952"/>
                </a:lnTo>
                <a:lnTo>
                  <a:pt x="1045" y="939"/>
                </a:lnTo>
                <a:lnTo>
                  <a:pt x="1045" y="925"/>
                </a:lnTo>
                <a:lnTo>
                  <a:pt x="1042" y="910"/>
                </a:lnTo>
                <a:lnTo>
                  <a:pt x="1037" y="893"/>
                </a:lnTo>
                <a:lnTo>
                  <a:pt x="1057" y="890"/>
                </a:lnTo>
                <a:lnTo>
                  <a:pt x="1059" y="890"/>
                </a:lnTo>
                <a:lnTo>
                  <a:pt x="1071" y="909"/>
                </a:lnTo>
                <a:lnTo>
                  <a:pt x="1087" y="925"/>
                </a:lnTo>
                <a:lnTo>
                  <a:pt x="1103" y="942"/>
                </a:lnTo>
                <a:lnTo>
                  <a:pt x="1122" y="956"/>
                </a:lnTo>
                <a:lnTo>
                  <a:pt x="1141" y="968"/>
                </a:lnTo>
                <a:lnTo>
                  <a:pt x="1163" y="978"/>
                </a:lnTo>
                <a:lnTo>
                  <a:pt x="1184" y="986"/>
                </a:lnTo>
                <a:lnTo>
                  <a:pt x="1209" y="992"/>
                </a:lnTo>
                <a:lnTo>
                  <a:pt x="1231" y="996"/>
                </a:lnTo>
                <a:lnTo>
                  <a:pt x="1253" y="997"/>
                </a:lnTo>
                <a:lnTo>
                  <a:pt x="1276" y="996"/>
                </a:lnTo>
                <a:lnTo>
                  <a:pt x="1299" y="994"/>
                </a:lnTo>
                <a:lnTo>
                  <a:pt x="1320" y="987"/>
                </a:lnTo>
                <a:lnTo>
                  <a:pt x="1342" y="980"/>
                </a:lnTo>
                <a:lnTo>
                  <a:pt x="1362" y="971"/>
                </a:lnTo>
                <a:lnTo>
                  <a:pt x="1382" y="958"/>
                </a:lnTo>
                <a:lnTo>
                  <a:pt x="1401" y="944"/>
                </a:lnTo>
                <a:lnTo>
                  <a:pt x="1418" y="929"/>
                </a:lnTo>
                <a:lnTo>
                  <a:pt x="1433" y="912"/>
                </a:lnTo>
                <a:lnTo>
                  <a:pt x="1447" y="895"/>
                </a:lnTo>
                <a:lnTo>
                  <a:pt x="1459" y="876"/>
                </a:lnTo>
                <a:lnTo>
                  <a:pt x="1469" y="855"/>
                </a:lnTo>
                <a:lnTo>
                  <a:pt x="1476" y="834"/>
                </a:lnTo>
                <a:lnTo>
                  <a:pt x="1483" y="811"/>
                </a:lnTo>
                <a:lnTo>
                  <a:pt x="1486" y="788"/>
                </a:lnTo>
                <a:lnTo>
                  <a:pt x="1488" y="764"/>
                </a:lnTo>
                <a:lnTo>
                  <a:pt x="1486" y="741"/>
                </a:lnTo>
                <a:lnTo>
                  <a:pt x="1483" y="718"/>
                </a:lnTo>
                <a:lnTo>
                  <a:pt x="1478" y="696"/>
                </a:lnTo>
                <a:lnTo>
                  <a:pt x="1470" y="675"/>
                </a:lnTo>
                <a:lnTo>
                  <a:pt x="1460" y="655"/>
                </a:lnTo>
                <a:lnTo>
                  <a:pt x="1448" y="6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Freeform 33"/>
          <p:cNvSpPr>
            <a:spLocks/>
          </p:cNvSpPr>
          <p:nvPr/>
        </p:nvSpPr>
        <p:spPr bwMode="auto">
          <a:xfrm>
            <a:off x="1143000" y="6024563"/>
            <a:ext cx="14288" cy="9525"/>
          </a:xfrm>
          <a:custGeom>
            <a:avLst/>
            <a:gdLst>
              <a:gd name="T0" fmla="*/ 0 w 29"/>
              <a:gd name="T1" fmla="*/ 3509 h 19"/>
              <a:gd name="T2" fmla="*/ 493 w 29"/>
              <a:gd name="T3" fmla="*/ 3008 h 19"/>
              <a:gd name="T4" fmla="*/ 493 w 29"/>
              <a:gd name="T5" fmla="*/ 3008 h 19"/>
              <a:gd name="T6" fmla="*/ 493 w 29"/>
              <a:gd name="T7" fmla="*/ 2507 h 19"/>
              <a:gd name="T8" fmla="*/ 493 w 29"/>
              <a:gd name="T9" fmla="*/ 2507 h 19"/>
              <a:gd name="T10" fmla="*/ 493 w 29"/>
              <a:gd name="T11" fmla="*/ 2507 h 19"/>
              <a:gd name="T12" fmla="*/ 11332 w 29"/>
              <a:gd name="T13" fmla="*/ 0 h 19"/>
              <a:gd name="T14" fmla="*/ 14288 w 29"/>
              <a:gd name="T15" fmla="*/ 7520 h 19"/>
              <a:gd name="T16" fmla="*/ 6898 w 29"/>
              <a:gd name="T17" fmla="*/ 9525 h 19"/>
              <a:gd name="T18" fmla="*/ 4927 w 29"/>
              <a:gd name="T19" fmla="*/ 7520 h 19"/>
              <a:gd name="T20" fmla="*/ 3942 w 29"/>
              <a:gd name="T21" fmla="*/ 6016 h 19"/>
              <a:gd name="T22" fmla="*/ 1971 w 29"/>
              <a:gd name="T23" fmla="*/ 5013 h 19"/>
              <a:gd name="T24" fmla="*/ 0 w 29"/>
              <a:gd name="T25" fmla="*/ 3509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9" h="19">
                <a:moveTo>
                  <a:pt x="0" y="7"/>
                </a:moveTo>
                <a:lnTo>
                  <a:pt x="1" y="6"/>
                </a:lnTo>
                <a:lnTo>
                  <a:pt x="1" y="5"/>
                </a:lnTo>
                <a:lnTo>
                  <a:pt x="23" y="0"/>
                </a:lnTo>
                <a:lnTo>
                  <a:pt x="29" y="15"/>
                </a:lnTo>
                <a:lnTo>
                  <a:pt x="14" y="19"/>
                </a:lnTo>
                <a:lnTo>
                  <a:pt x="10" y="15"/>
                </a:lnTo>
                <a:lnTo>
                  <a:pt x="8" y="12"/>
                </a:lnTo>
                <a:lnTo>
                  <a:pt x="4" y="10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4" name="Freeform 34"/>
          <p:cNvSpPr>
            <a:spLocks/>
          </p:cNvSpPr>
          <p:nvPr/>
        </p:nvSpPr>
        <p:spPr bwMode="auto">
          <a:xfrm>
            <a:off x="1076325" y="6049963"/>
            <a:ext cx="9525" cy="12700"/>
          </a:xfrm>
          <a:custGeom>
            <a:avLst/>
            <a:gdLst>
              <a:gd name="T0" fmla="*/ 9525 w 18"/>
              <a:gd name="T1" fmla="*/ 11043 h 23"/>
              <a:gd name="T2" fmla="*/ 2646 w 18"/>
              <a:gd name="T3" fmla="*/ 12700 h 23"/>
              <a:gd name="T4" fmla="*/ 0 w 18"/>
              <a:gd name="T5" fmla="*/ 2761 h 23"/>
              <a:gd name="T6" fmla="*/ 0 w 18"/>
              <a:gd name="T7" fmla="*/ 2209 h 23"/>
              <a:gd name="T8" fmla="*/ 7408 w 18"/>
              <a:gd name="T9" fmla="*/ 0 h 23"/>
              <a:gd name="T10" fmla="*/ 7937 w 18"/>
              <a:gd name="T11" fmla="*/ 2761 h 23"/>
              <a:gd name="T12" fmla="*/ 7937 w 18"/>
              <a:gd name="T13" fmla="*/ 5522 h 23"/>
              <a:gd name="T14" fmla="*/ 8996 w 18"/>
              <a:gd name="T15" fmla="*/ 8283 h 23"/>
              <a:gd name="T16" fmla="*/ 9525 w 18"/>
              <a:gd name="T17" fmla="*/ 11043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" h="23">
                <a:moveTo>
                  <a:pt x="18" y="20"/>
                </a:moveTo>
                <a:lnTo>
                  <a:pt x="5" y="23"/>
                </a:lnTo>
                <a:lnTo>
                  <a:pt x="0" y="5"/>
                </a:lnTo>
                <a:lnTo>
                  <a:pt x="0" y="4"/>
                </a:lnTo>
                <a:lnTo>
                  <a:pt x="14" y="0"/>
                </a:lnTo>
                <a:lnTo>
                  <a:pt x="15" y="5"/>
                </a:lnTo>
                <a:lnTo>
                  <a:pt x="15" y="10"/>
                </a:lnTo>
                <a:lnTo>
                  <a:pt x="17" y="15"/>
                </a:lnTo>
                <a:lnTo>
                  <a:pt x="18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5" name="Freeform 35"/>
          <p:cNvSpPr>
            <a:spLocks/>
          </p:cNvSpPr>
          <p:nvPr/>
        </p:nvSpPr>
        <p:spPr bwMode="auto">
          <a:xfrm>
            <a:off x="1076325" y="6030913"/>
            <a:ext cx="1588" cy="1587"/>
          </a:xfrm>
          <a:custGeom>
            <a:avLst/>
            <a:gdLst>
              <a:gd name="T0" fmla="*/ 0 w 3"/>
              <a:gd name="T1" fmla="*/ 1587 h 3"/>
              <a:gd name="T2" fmla="*/ 0 w 3"/>
              <a:gd name="T3" fmla="*/ 0 h 3"/>
              <a:gd name="T4" fmla="*/ 1588 w 3"/>
              <a:gd name="T5" fmla="*/ 1058 h 3"/>
              <a:gd name="T6" fmla="*/ 0 w 3"/>
              <a:gd name="T7" fmla="*/ 1587 h 3"/>
              <a:gd name="T8" fmla="*/ 0 w 3"/>
              <a:gd name="T9" fmla="*/ 158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" h="3">
                <a:moveTo>
                  <a:pt x="0" y="3"/>
                </a:moveTo>
                <a:lnTo>
                  <a:pt x="0" y="0"/>
                </a:lnTo>
                <a:lnTo>
                  <a:pt x="3" y="2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6" name="Freeform 36"/>
          <p:cNvSpPr>
            <a:spLocks/>
          </p:cNvSpPr>
          <p:nvPr/>
        </p:nvSpPr>
        <p:spPr bwMode="auto">
          <a:xfrm>
            <a:off x="1079500" y="5992813"/>
            <a:ext cx="46038" cy="39687"/>
          </a:xfrm>
          <a:custGeom>
            <a:avLst/>
            <a:gdLst>
              <a:gd name="T0" fmla="*/ 25400 w 87"/>
              <a:gd name="T1" fmla="*/ 0 h 74"/>
              <a:gd name="T2" fmla="*/ 28575 w 87"/>
              <a:gd name="T3" fmla="*/ 2145 h 74"/>
              <a:gd name="T4" fmla="*/ 32809 w 87"/>
              <a:gd name="T5" fmla="*/ 4827 h 74"/>
              <a:gd name="T6" fmla="*/ 37571 w 87"/>
              <a:gd name="T7" fmla="*/ 9654 h 74"/>
              <a:gd name="T8" fmla="*/ 41275 w 87"/>
              <a:gd name="T9" fmla="*/ 15553 h 74"/>
              <a:gd name="T10" fmla="*/ 43921 w 87"/>
              <a:gd name="T11" fmla="*/ 19844 h 74"/>
              <a:gd name="T12" fmla="*/ 45509 w 87"/>
              <a:gd name="T13" fmla="*/ 23061 h 74"/>
              <a:gd name="T14" fmla="*/ 46038 w 87"/>
              <a:gd name="T15" fmla="*/ 25207 h 74"/>
              <a:gd name="T16" fmla="*/ 46038 w 87"/>
              <a:gd name="T17" fmla="*/ 26816 h 74"/>
              <a:gd name="T18" fmla="*/ 46038 w 87"/>
              <a:gd name="T19" fmla="*/ 27352 h 74"/>
              <a:gd name="T20" fmla="*/ 46038 w 87"/>
              <a:gd name="T21" fmla="*/ 27352 h 74"/>
              <a:gd name="T22" fmla="*/ 46038 w 87"/>
              <a:gd name="T23" fmla="*/ 27352 h 74"/>
              <a:gd name="T24" fmla="*/ 46038 w 87"/>
              <a:gd name="T25" fmla="*/ 27352 h 74"/>
              <a:gd name="T26" fmla="*/ 44980 w 87"/>
              <a:gd name="T27" fmla="*/ 26816 h 74"/>
              <a:gd name="T28" fmla="*/ 42863 w 87"/>
              <a:gd name="T29" fmla="*/ 25207 h 74"/>
              <a:gd name="T30" fmla="*/ 40217 w 87"/>
              <a:gd name="T31" fmla="*/ 24134 h 74"/>
              <a:gd name="T32" fmla="*/ 38100 w 87"/>
              <a:gd name="T33" fmla="*/ 20916 h 74"/>
              <a:gd name="T34" fmla="*/ 23284 w 87"/>
              <a:gd name="T35" fmla="*/ 32715 h 74"/>
              <a:gd name="T36" fmla="*/ 21167 w 87"/>
              <a:gd name="T37" fmla="*/ 32715 h 74"/>
              <a:gd name="T38" fmla="*/ 19050 w 87"/>
              <a:gd name="T39" fmla="*/ 32715 h 74"/>
              <a:gd name="T40" fmla="*/ 17463 w 87"/>
              <a:gd name="T41" fmla="*/ 32715 h 74"/>
              <a:gd name="T42" fmla="*/ 15346 w 87"/>
              <a:gd name="T43" fmla="*/ 33251 h 74"/>
              <a:gd name="T44" fmla="*/ 13758 w 87"/>
              <a:gd name="T45" fmla="*/ 34324 h 74"/>
              <a:gd name="T46" fmla="*/ 13229 w 87"/>
              <a:gd name="T47" fmla="*/ 34860 h 74"/>
              <a:gd name="T48" fmla="*/ 11642 w 87"/>
              <a:gd name="T49" fmla="*/ 35933 h 74"/>
              <a:gd name="T50" fmla="*/ 10583 w 87"/>
              <a:gd name="T51" fmla="*/ 37005 h 74"/>
              <a:gd name="T52" fmla="*/ 0 w 87"/>
              <a:gd name="T53" fmla="*/ 39687 h 74"/>
              <a:gd name="T54" fmla="*/ 3175 w 87"/>
              <a:gd name="T55" fmla="*/ 32715 h 74"/>
              <a:gd name="T56" fmla="*/ 6350 w 87"/>
              <a:gd name="T57" fmla="*/ 25743 h 74"/>
              <a:gd name="T58" fmla="*/ 10583 w 87"/>
              <a:gd name="T59" fmla="*/ 19307 h 74"/>
              <a:gd name="T60" fmla="*/ 13758 w 87"/>
              <a:gd name="T61" fmla="*/ 13408 h 74"/>
              <a:gd name="T62" fmla="*/ 17463 w 87"/>
              <a:gd name="T63" fmla="*/ 9117 h 74"/>
              <a:gd name="T64" fmla="*/ 20638 w 87"/>
              <a:gd name="T65" fmla="*/ 4827 h 74"/>
              <a:gd name="T66" fmla="*/ 23284 w 87"/>
              <a:gd name="T67" fmla="*/ 1609 h 74"/>
              <a:gd name="T68" fmla="*/ 25400 w 87"/>
              <a:gd name="T69" fmla="*/ 0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7" h="74">
                <a:moveTo>
                  <a:pt x="48" y="0"/>
                </a:moveTo>
                <a:lnTo>
                  <a:pt x="54" y="4"/>
                </a:lnTo>
                <a:lnTo>
                  <a:pt x="62" y="9"/>
                </a:lnTo>
                <a:lnTo>
                  <a:pt x="71" y="18"/>
                </a:lnTo>
                <a:lnTo>
                  <a:pt x="78" y="29"/>
                </a:lnTo>
                <a:lnTo>
                  <a:pt x="83" y="37"/>
                </a:lnTo>
                <a:lnTo>
                  <a:pt x="86" y="43"/>
                </a:lnTo>
                <a:lnTo>
                  <a:pt x="87" y="47"/>
                </a:lnTo>
                <a:lnTo>
                  <a:pt x="87" y="50"/>
                </a:lnTo>
                <a:lnTo>
                  <a:pt x="87" y="51"/>
                </a:lnTo>
                <a:lnTo>
                  <a:pt x="85" y="50"/>
                </a:lnTo>
                <a:lnTo>
                  <a:pt x="81" y="47"/>
                </a:lnTo>
                <a:lnTo>
                  <a:pt x="76" y="45"/>
                </a:lnTo>
                <a:lnTo>
                  <a:pt x="72" y="39"/>
                </a:lnTo>
                <a:lnTo>
                  <a:pt x="44" y="61"/>
                </a:lnTo>
                <a:lnTo>
                  <a:pt x="40" y="61"/>
                </a:lnTo>
                <a:lnTo>
                  <a:pt x="36" y="61"/>
                </a:lnTo>
                <a:lnTo>
                  <a:pt x="33" y="61"/>
                </a:lnTo>
                <a:lnTo>
                  <a:pt x="29" y="62"/>
                </a:lnTo>
                <a:lnTo>
                  <a:pt x="26" y="64"/>
                </a:lnTo>
                <a:lnTo>
                  <a:pt x="25" y="65"/>
                </a:lnTo>
                <a:lnTo>
                  <a:pt x="22" y="67"/>
                </a:lnTo>
                <a:lnTo>
                  <a:pt x="20" y="69"/>
                </a:lnTo>
                <a:lnTo>
                  <a:pt x="0" y="74"/>
                </a:lnTo>
                <a:lnTo>
                  <a:pt x="6" y="61"/>
                </a:lnTo>
                <a:lnTo>
                  <a:pt x="12" y="48"/>
                </a:lnTo>
                <a:lnTo>
                  <a:pt x="20" y="36"/>
                </a:lnTo>
                <a:lnTo>
                  <a:pt x="26" y="25"/>
                </a:lnTo>
                <a:lnTo>
                  <a:pt x="33" y="17"/>
                </a:lnTo>
                <a:lnTo>
                  <a:pt x="39" y="9"/>
                </a:lnTo>
                <a:lnTo>
                  <a:pt x="44" y="3"/>
                </a:lnTo>
                <a:lnTo>
                  <a:pt x="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7" name="Freeform 37"/>
          <p:cNvSpPr>
            <a:spLocks/>
          </p:cNvSpPr>
          <p:nvPr/>
        </p:nvSpPr>
        <p:spPr bwMode="auto">
          <a:xfrm>
            <a:off x="793750" y="5856288"/>
            <a:ext cx="161925" cy="125412"/>
          </a:xfrm>
          <a:custGeom>
            <a:avLst/>
            <a:gdLst>
              <a:gd name="T0" fmla="*/ 137054 w 306"/>
              <a:gd name="T1" fmla="*/ 125412 h 237"/>
              <a:gd name="T2" fmla="*/ 0 w 306"/>
              <a:gd name="T3" fmla="*/ 529 h 237"/>
              <a:gd name="T4" fmla="*/ 529 w 306"/>
              <a:gd name="T5" fmla="*/ 0 h 237"/>
              <a:gd name="T6" fmla="*/ 161925 w 306"/>
              <a:gd name="T7" fmla="*/ 109537 h 237"/>
              <a:gd name="T8" fmla="*/ 137054 w 306"/>
              <a:gd name="T9" fmla="*/ 125412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6" h="237">
                <a:moveTo>
                  <a:pt x="259" y="237"/>
                </a:moveTo>
                <a:lnTo>
                  <a:pt x="0" y="1"/>
                </a:lnTo>
                <a:lnTo>
                  <a:pt x="1" y="0"/>
                </a:lnTo>
                <a:lnTo>
                  <a:pt x="306" y="207"/>
                </a:lnTo>
                <a:lnTo>
                  <a:pt x="259" y="2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8" name="Freeform 38"/>
          <p:cNvSpPr>
            <a:spLocks/>
          </p:cNvSpPr>
          <p:nvPr/>
        </p:nvSpPr>
        <p:spPr bwMode="auto">
          <a:xfrm>
            <a:off x="804863" y="5686425"/>
            <a:ext cx="303212" cy="261938"/>
          </a:xfrm>
          <a:custGeom>
            <a:avLst/>
            <a:gdLst>
              <a:gd name="T0" fmla="*/ 296851 w 572"/>
              <a:gd name="T1" fmla="*/ 167746 h 495"/>
              <a:gd name="T2" fmla="*/ 282538 w 572"/>
              <a:gd name="T3" fmla="*/ 170392 h 495"/>
              <a:gd name="T4" fmla="*/ 268226 w 572"/>
              <a:gd name="T5" fmla="*/ 171450 h 495"/>
              <a:gd name="T6" fmla="*/ 255504 w 572"/>
              <a:gd name="T7" fmla="*/ 169863 h 495"/>
              <a:gd name="T8" fmla="*/ 243842 w 572"/>
              <a:gd name="T9" fmla="*/ 167217 h 495"/>
              <a:gd name="T10" fmla="*/ 234300 w 572"/>
              <a:gd name="T11" fmla="*/ 164571 h 495"/>
              <a:gd name="T12" fmla="*/ 227409 w 572"/>
              <a:gd name="T13" fmla="*/ 160867 h 495"/>
              <a:gd name="T14" fmla="*/ 222638 w 572"/>
              <a:gd name="T15" fmla="*/ 159279 h 495"/>
              <a:gd name="T16" fmla="*/ 221048 w 572"/>
              <a:gd name="T17" fmla="*/ 157692 h 495"/>
              <a:gd name="T18" fmla="*/ 212566 w 572"/>
              <a:gd name="T19" fmla="*/ 152929 h 495"/>
              <a:gd name="T20" fmla="*/ 158497 w 572"/>
              <a:gd name="T21" fmla="*/ 261938 h 495"/>
              <a:gd name="T22" fmla="*/ 0 w 572"/>
              <a:gd name="T23" fmla="*/ 153988 h 495"/>
              <a:gd name="T24" fmla="*/ 1590 w 572"/>
              <a:gd name="T25" fmla="*/ 144463 h 495"/>
              <a:gd name="T26" fmla="*/ 5831 w 572"/>
              <a:gd name="T27" fmla="*/ 130704 h 495"/>
              <a:gd name="T28" fmla="*/ 10602 w 572"/>
              <a:gd name="T29" fmla="*/ 114829 h 495"/>
              <a:gd name="T30" fmla="*/ 15903 w 572"/>
              <a:gd name="T31" fmla="*/ 96838 h 495"/>
              <a:gd name="T32" fmla="*/ 26505 w 572"/>
              <a:gd name="T33" fmla="*/ 105834 h 495"/>
              <a:gd name="T34" fmla="*/ 38167 w 572"/>
              <a:gd name="T35" fmla="*/ 114300 h 495"/>
              <a:gd name="T36" fmla="*/ 50359 w 572"/>
              <a:gd name="T37" fmla="*/ 121709 h 495"/>
              <a:gd name="T38" fmla="*/ 60960 w 572"/>
              <a:gd name="T39" fmla="*/ 127529 h 495"/>
              <a:gd name="T40" fmla="*/ 71032 w 572"/>
              <a:gd name="T41" fmla="*/ 132821 h 495"/>
              <a:gd name="T42" fmla="*/ 80574 w 572"/>
              <a:gd name="T43" fmla="*/ 137054 h 495"/>
              <a:gd name="T44" fmla="*/ 87995 w 572"/>
              <a:gd name="T45" fmla="*/ 139700 h 495"/>
              <a:gd name="T46" fmla="*/ 92766 w 572"/>
              <a:gd name="T47" fmla="*/ 140759 h 495"/>
              <a:gd name="T48" fmla="*/ 102838 w 572"/>
              <a:gd name="T49" fmla="*/ 127000 h 495"/>
              <a:gd name="T50" fmla="*/ 108139 w 572"/>
              <a:gd name="T51" fmla="*/ 92604 h 495"/>
              <a:gd name="T52" fmla="*/ 110789 w 572"/>
              <a:gd name="T53" fmla="*/ 58208 h 495"/>
              <a:gd name="T54" fmla="*/ 111319 w 572"/>
              <a:gd name="T55" fmla="*/ 42863 h 495"/>
              <a:gd name="T56" fmla="*/ 111849 w 572"/>
              <a:gd name="T57" fmla="*/ 42863 h 495"/>
              <a:gd name="T58" fmla="*/ 113970 w 572"/>
              <a:gd name="T59" fmla="*/ 42863 h 495"/>
              <a:gd name="T60" fmla="*/ 117680 w 572"/>
              <a:gd name="T61" fmla="*/ 42863 h 495"/>
              <a:gd name="T62" fmla="*/ 122981 w 572"/>
              <a:gd name="T63" fmla="*/ 42863 h 495"/>
              <a:gd name="T64" fmla="*/ 130402 w 572"/>
              <a:gd name="T65" fmla="*/ 42333 h 495"/>
              <a:gd name="T66" fmla="*/ 139944 w 572"/>
              <a:gd name="T67" fmla="*/ 40746 h 495"/>
              <a:gd name="T68" fmla="*/ 151076 w 572"/>
              <a:gd name="T69" fmla="*/ 38100 h 495"/>
              <a:gd name="T70" fmla="*/ 165918 w 572"/>
              <a:gd name="T71" fmla="*/ 35454 h 495"/>
              <a:gd name="T72" fmla="*/ 175460 w 572"/>
              <a:gd name="T73" fmla="*/ 32808 h 495"/>
              <a:gd name="T74" fmla="*/ 185532 w 572"/>
              <a:gd name="T75" fmla="*/ 29633 h 495"/>
              <a:gd name="T76" fmla="*/ 195073 w 572"/>
              <a:gd name="T77" fmla="*/ 25929 h 495"/>
              <a:gd name="T78" fmla="*/ 205145 w 572"/>
              <a:gd name="T79" fmla="*/ 21167 h 495"/>
              <a:gd name="T80" fmla="*/ 214157 w 572"/>
              <a:gd name="T81" fmla="*/ 15875 h 495"/>
              <a:gd name="T82" fmla="*/ 223168 w 572"/>
              <a:gd name="T83" fmla="*/ 10583 h 495"/>
              <a:gd name="T84" fmla="*/ 231650 w 572"/>
              <a:gd name="T85" fmla="*/ 5292 h 495"/>
              <a:gd name="T86" fmla="*/ 239071 w 572"/>
              <a:gd name="T87" fmla="*/ 0 h 495"/>
              <a:gd name="T88" fmla="*/ 252853 w 572"/>
              <a:gd name="T89" fmla="*/ 17992 h 495"/>
              <a:gd name="T90" fmla="*/ 265045 w 572"/>
              <a:gd name="T91" fmla="*/ 37042 h 495"/>
              <a:gd name="T92" fmla="*/ 275647 w 572"/>
              <a:gd name="T93" fmla="*/ 56092 h 495"/>
              <a:gd name="T94" fmla="*/ 284129 w 572"/>
              <a:gd name="T95" fmla="*/ 75671 h 495"/>
              <a:gd name="T96" fmla="*/ 291550 w 572"/>
              <a:gd name="T97" fmla="*/ 94721 h 495"/>
              <a:gd name="T98" fmla="*/ 297911 w 572"/>
              <a:gd name="T99" fmla="*/ 112713 h 495"/>
              <a:gd name="T100" fmla="*/ 301092 w 572"/>
              <a:gd name="T101" fmla="*/ 129646 h 495"/>
              <a:gd name="T102" fmla="*/ 303212 w 572"/>
              <a:gd name="T103" fmla="*/ 144992 h 495"/>
              <a:gd name="T104" fmla="*/ 303212 w 572"/>
              <a:gd name="T105" fmla="*/ 153988 h 495"/>
              <a:gd name="T106" fmla="*/ 301622 w 572"/>
              <a:gd name="T107" fmla="*/ 160338 h 495"/>
              <a:gd name="T108" fmla="*/ 300031 w 572"/>
              <a:gd name="T109" fmla="*/ 165100 h 495"/>
              <a:gd name="T110" fmla="*/ 296851 w 572"/>
              <a:gd name="T111" fmla="*/ 167746 h 49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72" h="495">
                <a:moveTo>
                  <a:pt x="560" y="317"/>
                </a:moveTo>
                <a:lnTo>
                  <a:pt x="533" y="322"/>
                </a:lnTo>
                <a:lnTo>
                  <a:pt x="506" y="324"/>
                </a:lnTo>
                <a:lnTo>
                  <a:pt x="482" y="321"/>
                </a:lnTo>
                <a:lnTo>
                  <a:pt x="460" y="316"/>
                </a:lnTo>
                <a:lnTo>
                  <a:pt x="442" y="311"/>
                </a:lnTo>
                <a:lnTo>
                  <a:pt x="429" y="304"/>
                </a:lnTo>
                <a:lnTo>
                  <a:pt x="420" y="301"/>
                </a:lnTo>
                <a:lnTo>
                  <a:pt x="417" y="298"/>
                </a:lnTo>
                <a:lnTo>
                  <a:pt x="401" y="289"/>
                </a:lnTo>
                <a:lnTo>
                  <a:pt x="299" y="495"/>
                </a:lnTo>
                <a:lnTo>
                  <a:pt x="0" y="291"/>
                </a:lnTo>
                <a:lnTo>
                  <a:pt x="3" y="273"/>
                </a:lnTo>
                <a:lnTo>
                  <a:pt x="11" y="247"/>
                </a:lnTo>
                <a:lnTo>
                  <a:pt x="20" y="217"/>
                </a:lnTo>
                <a:lnTo>
                  <a:pt x="30" y="183"/>
                </a:lnTo>
                <a:lnTo>
                  <a:pt x="50" y="200"/>
                </a:lnTo>
                <a:lnTo>
                  <a:pt x="72" y="216"/>
                </a:lnTo>
                <a:lnTo>
                  <a:pt x="95" y="230"/>
                </a:lnTo>
                <a:lnTo>
                  <a:pt x="115" y="241"/>
                </a:lnTo>
                <a:lnTo>
                  <a:pt x="134" y="251"/>
                </a:lnTo>
                <a:lnTo>
                  <a:pt x="152" y="259"/>
                </a:lnTo>
                <a:lnTo>
                  <a:pt x="166" y="264"/>
                </a:lnTo>
                <a:lnTo>
                  <a:pt x="175" y="266"/>
                </a:lnTo>
                <a:lnTo>
                  <a:pt x="194" y="240"/>
                </a:lnTo>
                <a:lnTo>
                  <a:pt x="204" y="175"/>
                </a:lnTo>
                <a:lnTo>
                  <a:pt x="209" y="110"/>
                </a:lnTo>
                <a:lnTo>
                  <a:pt x="210" y="81"/>
                </a:lnTo>
                <a:lnTo>
                  <a:pt x="211" y="81"/>
                </a:lnTo>
                <a:lnTo>
                  <a:pt x="215" y="81"/>
                </a:lnTo>
                <a:lnTo>
                  <a:pt x="222" y="81"/>
                </a:lnTo>
                <a:lnTo>
                  <a:pt x="232" y="81"/>
                </a:lnTo>
                <a:lnTo>
                  <a:pt x="246" y="80"/>
                </a:lnTo>
                <a:lnTo>
                  <a:pt x="264" y="77"/>
                </a:lnTo>
                <a:lnTo>
                  <a:pt x="285" y="72"/>
                </a:lnTo>
                <a:lnTo>
                  <a:pt x="313" y="67"/>
                </a:lnTo>
                <a:lnTo>
                  <a:pt x="331" y="62"/>
                </a:lnTo>
                <a:lnTo>
                  <a:pt x="350" y="56"/>
                </a:lnTo>
                <a:lnTo>
                  <a:pt x="368" y="49"/>
                </a:lnTo>
                <a:lnTo>
                  <a:pt x="387" y="40"/>
                </a:lnTo>
                <a:lnTo>
                  <a:pt x="404" y="30"/>
                </a:lnTo>
                <a:lnTo>
                  <a:pt x="421" y="20"/>
                </a:lnTo>
                <a:lnTo>
                  <a:pt x="437" y="10"/>
                </a:lnTo>
                <a:lnTo>
                  <a:pt x="451" y="0"/>
                </a:lnTo>
                <a:lnTo>
                  <a:pt x="477" y="34"/>
                </a:lnTo>
                <a:lnTo>
                  <a:pt x="500" y="70"/>
                </a:lnTo>
                <a:lnTo>
                  <a:pt x="520" y="106"/>
                </a:lnTo>
                <a:lnTo>
                  <a:pt x="536" y="143"/>
                </a:lnTo>
                <a:lnTo>
                  <a:pt x="550" y="179"/>
                </a:lnTo>
                <a:lnTo>
                  <a:pt x="562" y="213"/>
                </a:lnTo>
                <a:lnTo>
                  <a:pt x="568" y="245"/>
                </a:lnTo>
                <a:lnTo>
                  <a:pt x="572" y="274"/>
                </a:lnTo>
                <a:lnTo>
                  <a:pt x="572" y="291"/>
                </a:lnTo>
                <a:lnTo>
                  <a:pt x="569" y="303"/>
                </a:lnTo>
                <a:lnTo>
                  <a:pt x="566" y="312"/>
                </a:lnTo>
                <a:lnTo>
                  <a:pt x="560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9" name="Freeform 39"/>
          <p:cNvSpPr>
            <a:spLocks/>
          </p:cNvSpPr>
          <p:nvPr/>
        </p:nvSpPr>
        <p:spPr bwMode="auto">
          <a:xfrm>
            <a:off x="877888" y="6170613"/>
            <a:ext cx="57150" cy="73025"/>
          </a:xfrm>
          <a:custGeom>
            <a:avLst/>
            <a:gdLst>
              <a:gd name="T0" fmla="*/ 48154 w 108"/>
              <a:gd name="T1" fmla="*/ 25743 h 139"/>
              <a:gd name="T2" fmla="*/ 53446 w 108"/>
              <a:gd name="T3" fmla="*/ 38877 h 139"/>
              <a:gd name="T4" fmla="*/ 55562 w 108"/>
              <a:gd name="T5" fmla="*/ 51485 h 139"/>
              <a:gd name="T6" fmla="*/ 57150 w 108"/>
              <a:gd name="T7" fmla="*/ 61467 h 139"/>
              <a:gd name="T8" fmla="*/ 57150 w 108"/>
              <a:gd name="T9" fmla="*/ 65670 h 139"/>
              <a:gd name="T10" fmla="*/ 57150 w 108"/>
              <a:gd name="T11" fmla="*/ 66195 h 139"/>
              <a:gd name="T12" fmla="*/ 57150 w 108"/>
              <a:gd name="T13" fmla="*/ 66195 h 139"/>
              <a:gd name="T14" fmla="*/ 57150 w 108"/>
              <a:gd name="T15" fmla="*/ 66721 h 139"/>
              <a:gd name="T16" fmla="*/ 57150 w 108"/>
              <a:gd name="T17" fmla="*/ 67771 h 139"/>
              <a:gd name="T18" fmla="*/ 57150 w 108"/>
              <a:gd name="T19" fmla="*/ 67771 h 139"/>
              <a:gd name="T20" fmla="*/ 57150 w 108"/>
              <a:gd name="T21" fmla="*/ 68822 h 139"/>
              <a:gd name="T22" fmla="*/ 57150 w 108"/>
              <a:gd name="T23" fmla="*/ 70398 h 139"/>
              <a:gd name="T24" fmla="*/ 57150 w 108"/>
              <a:gd name="T25" fmla="*/ 71449 h 139"/>
              <a:gd name="T26" fmla="*/ 57150 w 108"/>
              <a:gd name="T27" fmla="*/ 73025 h 139"/>
              <a:gd name="T28" fmla="*/ 54504 w 108"/>
              <a:gd name="T29" fmla="*/ 66195 h 139"/>
              <a:gd name="T30" fmla="*/ 51858 w 108"/>
              <a:gd name="T31" fmla="*/ 57790 h 139"/>
              <a:gd name="T32" fmla="*/ 49742 w 108"/>
              <a:gd name="T33" fmla="*/ 48333 h 139"/>
              <a:gd name="T34" fmla="*/ 47625 w 108"/>
              <a:gd name="T35" fmla="*/ 37826 h 139"/>
              <a:gd name="T36" fmla="*/ 46038 w 108"/>
              <a:gd name="T37" fmla="*/ 29420 h 139"/>
              <a:gd name="T38" fmla="*/ 44979 w 108"/>
              <a:gd name="T39" fmla="*/ 29420 h 139"/>
              <a:gd name="T40" fmla="*/ 42333 w 108"/>
              <a:gd name="T41" fmla="*/ 29420 h 139"/>
              <a:gd name="T42" fmla="*/ 39688 w 108"/>
              <a:gd name="T43" fmla="*/ 29420 h 139"/>
              <a:gd name="T44" fmla="*/ 38100 w 108"/>
              <a:gd name="T45" fmla="*/ 29420 h 139"/>
              <a:gd name="T46" fmla="*/ 35454 w 108"/>
              <a:gd name="T47" fmla="*/ 29420 h 139"/>
              <a:gd name="T48" fmla="*/ 32279 w 108"/>
              <a:gd name="T49" fmla="*/ 29420 h 139"/>
              <a:gd name="T50" fmla="*/ 28575 w 108"/>
              <a:gd name="T51" fmla="*/ 28895 h 139"/>
              <a:gd name="T52" fmla="*/ 24871 w 108"/>
              <a:gd name="T53" fmla="*/ 28369 h 139"/>
              <a:gd name="T54" fmla="*/ 21167 w 108"/>
              <a:gd name="T55" fmla="*/ 27319 h 139"/>
              <a:gd name="T56" fmla="*/ 17992 w 108"/>
              <a:gd name="T57" fmla="*/ 26268 h 139"/>
              <a:gd name="T58" fmla="*/ 15346 w 108"/>
              <a:gd name="T59" fmla="*/ 24692 h 139"/>
              <a:gd name="T60" fmla="*/ 13229 w 108"/>
              <a:gd name="T61" fmla="*/ 23641 h 139"/>
              <a:gd name="T62" fmla="*/ 9525 w 108"/>
              <a:gd name="T63" fmla="*/ 19964 h 139"/>
              <a:gd name="T64" fmla="*/ 5821 w 108"/>
              <a:gd name="T65" fmla="*/ 16286 h 139"/>
              <a:gd name="T66" fmla="*/ 2646 w 108"/>
              <a:gd name="T67" fmla="*/ 13134 h 139"/>
              <a:gd name="T68" fmla="*/ 0 w 108"/>
              <a:gd name="T69" fmla="*/ 9456 h 139"/>
              <a:gd name="T70" fmla="*/ 10583 w 108"/>
              <a:gd name="T71" fmla="*/ 0 h 139"/>
              <a:gd name="T72" fmla="*/ 14817 w 108"/>
              <a:gd name="T73" fmla="*/ 1576 h 139"/>
              <a:gd name="T74" fmla="*/ 19579 w 108"/>
              <a:gd name="T75" fmla="*/ 4203 h 139"/>
              <a:gd name="T76" fmla="*/ 24871 w 108"/>
              <a:gd name="T77" fmla="*/ 6304 h 139"/>
              <a:gd name="T78" fmla="*/ 30162 w 108"/>
              <a:gd name="T79" fmla="*/ 9456 h 139"/>
              <a:gd name="T80" fmla="*/ 35454 w 108"/>
              <a:gd name="T81" fmla="*/ 13134 h 139"/>
              <a:gd name="T82" fmla="*/ 40217 w 108"/>
              <a:gd name="T83" fmla="*/ 16812 h 139"/>
              <a:gd name="T84" fmla="*/ 44979 w 108"/>
              <a:gd name="T85" fmla="*/ 21014 h 139"/>
              <a:gd name="T86" fmla="*/ 48154 w 108"/>
              <a:gd name="T87" fmla="*/ 25743 h 13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8" h="139">
                <a:moveTo>
                  <a:pt x="91" y="49"/>
                </a:moveTo>
                <a:lnTo>
                  <a:pt x="101" y="74"/>
                </a:lnTo>
                <a:lnTo>
                  <a:pt x="105" y="98"/>
                </a:lnTo>
                <a:lnTo>
                  <a:pt x="108" y="117"/>
                </a:lnTo>
                <a:lnTo>
                  <a:pt x="108" y="125"/>
                </a:lnTo>
                <a:lnTo>
                  <a:pt x="108" y="126"/>
                </a:lnTo>
                <a:lnTo>
                  <a:pt x="108" y="127"/>
                </a:lnTo>
                <a:lnTo>
                  <a:pt x="108" y="129"/>
                </a:lnTo>
                <a:lnTo>
                  <a:pt x="108" y="131"/>
                </a:lnTo>
                <a:lnTo>
                  <a:pt x="108" y="134"/>
                </a:lnTo>
                <a:lnTo>
                  <a:pt x="108" y="136"/>
                </a:lnTo>
                <a:lnTo>
                  <a:pt x="108" y="139"/>
                </a:lnTo>
                <a:lnTo>
                  <a:pt x="103" y="126"/>
                </a:lnTo>
                <a:lnTo>
                  <a:pt x="98" y="110"/>
                </a:lnTo>
                <a:lnTo>
                  <a:pt x="94" y="92"/>
                </a:lnTo>
                <a:lnTo>
                  <a:pt x="90" y="72"/>
                </a:lnTo>
                <a:lnTo>
                  <a:pt x="87" y="56"/>
                </a:lnTo>
                <a:lnTo>
                  <a:pt x="85" y="56"/>
                </a:lnTo>
                <a:lnTo>
                  <a:pt x="80" y="56"/>
                </a:lnTo>
                <a:lnTo>
                  <a:pt x="75" y="56"/>
                </a:lnTo>
                <a:lnTo>
                  <a:pt x="72" y="56"/>
                </a:lnTo>
                <a:lnTo>
                  <a:pt x="67" y="56"/>
                </a:lnTo>
                <a:lnTo>
                  <a:pt x="61" y="56"/>
                </a:lnTo>
                <a:lnTo>
                  <a:pt x="54" y="55"/>
                </a:lnTo>
                <a:lnTo>
                  <a:pt x="47" y="54"/>
                </a:lnTo>
                <a:lnTo>
                  <a:pt x="40" y="52"/>
                </a:lnTo>
                <a:lnTo>
                  <a:pt x="34" y="50"/>
                </a:lnTo>
                <a:lnTo>
                  <a:pt x="29" y="47"/>
                </a:lnTo>
                <a:lnTo>
                  <a:pt x="25" y="45"/>
                </a:lnTo>
                <a:lnTo>
                  <a:pt x="18" y="38"/>
                </a:lnTo>
                <a:lnTo>
                  <a:pt x="11" y="31"/>
                </a:lnTo>
                <a:lnTo>
                  <a:pt x="5" y="25"/>
                </a:lnTo>
                <a:lnTo>
                  <a:pt x="0" y="18"/>
                </a:lnTo>
                <a:lnTo>
                  <a:pt x="20" y="0"/>
                </a:lnTo>
                <a:lnTo>
                  <a:pt x="28" y="3"/>
                </a:lnTo>
                <a:lnTo>
                  <a:pt x="37" y="8"/>
                </a:lnTo>
                <a:lnTo>
                  <a:pt x="47" y="12"/>
                </a:lnTo>
                <a:lnTo>
                  <a:pt x="57" y="18"/>
                </a:lnTo>
                <a:lnTo>
                  <a:pt x="67" y="25"/>
                </a:lnTo>
                <a:lnTo>
                  <a:pt x="76" y="32"/>
                </a:lnTo>
                <a:lnTo>
                  <a:pt x="85" y="40"/>
                </a:lnTo>
                <a:lnTo>
                  <a:pt x="91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0" name="Freeform 40"/>
          <p:cNvSpPr>
            <a:spLocks/>
          </p:cNvSpPr>
          <p:nvPr/>
        </p:nvSpPr>
        <p:spPr bwMode="auto">
          <a:xfrm>
            <a:off x="630238" y="5867400"/>
            <a:ext cx="312737" cy="300038"/>
          </a:xfrm>
          <a:custGeom>
            <a:avLst/>
            <a:gdLst>
              <a:gd name="T0" fmla="*/ 262381 w 590"/>
              <a:gd name="T1" fmla="*/ 287338 h 567"/>
              <a:gd name="T2" fmla="*/ 258141 w 590"/>
              <a:gd name="T3" fmla="*/ 284163 h 567"/>
              <a:gd name="T4" fmla="*/ 245949 w 590"/>
              <a:gd name="T5" fmla="*/ 273580 h 567"/>
              <a:gd name="T6" fmla="*/ 231107 w 590"/>
              <a:gd name="T7" fmla="*/ 254000 h 567"/>
              <a:gd name="T8" fmla="*/ 220506 w 590"/>
              <a:gd name="T9" fmla="*/ 229130 h 567"/>
              <a:gd name="T10" fmla="*/ 222096 w 590"/>
              <a:gd name="T11" fmla="*/ 200025 h 567"/>
              <a:gd name="T12" fmla="*/ 233228 w 590"/>
              <a:gd name="T13" fmla="*/ 170921 h 567"/>
              <a:gd name="T14" fmla="*/ 247539 w 590"/>
              <a:gd name="T15" fmla="*/ 148167 h 567"/>
              <a:gd name="T16" fmla="*/ 258141 w 590"/>
              <a:gd name="T17" fmla="*/ 134938 h 567"/>
              <a:gd name="T18" fmla="*/ 257080 w 590"/>
              <a:gd name="T19" fmla="*/ 134938 h 567"/>
              <a:gd name="T20" fmla="*/ 241179 w 590"/>
              <a:gd name="T21" fmla="*/ 147109 h 567"/>
              <a:gd name="T22" fmla="*/ 220506 w 590"/>
              <a:gd name="T23" fmla="*/ 168275 h 567"/>
              <a:gd name="T24" fmla="*/ 204604 w 590"/>
              <a:gd name="T25" fmla="*/ 197379 h 567"/>
              <a:gd name="T26" fmla="*/ 201954 w 590"/>
              <a:gd name="T27" fmla="*/ 227542 h 567"/>
              <a:gd name="T28" fmla="*/ 209375 w 590"/>
              <a:gd name="T29" fmla="*/ 251884 h 567"/>
              <a:gd name="T30" fmla="*/ 221036 w 590"/>
              <a:gd name="T31" fmla="*/ 272521 h 567"/>
              <a:gd name="T32" fmla="*/ 234818 w 590"/>
              <a:gd name="T33" fmla="*/ 287867 h 567"/>
              <a:gd name="T34" fmla="*/ 233228 w 590"/>
              <a:gd name="T35" fmla="*/ 300038 h 567"/>
              <a:gd name="T36" fmla="*/ 225277 w 590"/>
              <a:gd name="T37" fmla="*/ 294217 h 567"/>
              <a:gd name="T38" fmla="*/ 212555 w 590"/>
              <a:gd name="T39" fmla="*/ 282575 h 567"/>
              <a:gd name="T40" fmla="*/ 192943 w 590"/>
              <a:gd name="T41" fmla="*/ 265113 h 567"/>
              <a:gd name="T42" fmla="*/ 165910 w 590"/>
              <a:gd name="T43" fmla="*/ 239184 h 567"/>
              <a:gd name="T44" fmla="*/ 142587 w 590"/>
              <a:gd name="T45" fmla="*/ 188384 h 567"/>
              <a:gd name="T46" fmla="*/ 147357 w 590"/>
              <a:gd name="T47" fmla="*/ 132821 h 567"/>
              <a:gd name="T48" fmla="*/ 162199 w 590"/>
              <a:gd name="T49" fmla="*/ 87842 h 567"/>
              <a:gd name="T50" fmla="*/ 170680 w 590"/>
              <a:gd name="T51" fmla="*/ 68792 h 567"/>
              <a:gd name="T52" fmla="*/ 156899 w 590"/>
              <a:gd name="T53" fmla="*/ 89958 h 567"/>
              <a:gd name="T54" fmla="*/ 135166 w 590"/>
              <a:gd name="T55" fmla="*/ 135996 h 567"/>
              <a:gd name="T56" fmla="*/ 126155 w 590"/>
              <a:gd name="T57" fmla="*/ 194734 h 567"/>
              <a:gd name="T58" fmla="*/ 152658 w 590"/>
              <a:gd name="T59" fmla="*/ 251884 h 567"/>
              <a:gd name="T60" fmla="*/ 163789 w 590"/>
              <a:gd name="T61" fmla="*/ 262996 h 567"/>
              <a:gd name="T62" fmla="*/ 175451 w 590"/>
              <a:gd name="T63" fmla="*/ 274109 h 567"/>
              <a:gd name="T64" fmla="*/ 185522 w 590"/>
              <a:gd name="T65" fmla="*/ 284163 h 567"/>
              <a:gd name="T66" fmla="*/ 195063 w 590"/>
              <a:gd name="T67" fmla="*/ 292630 h 567"/>
              <a:gd name="T68" fmla="*/ 530 w 590"/>
              <a:gd name="T69" fmla="*/ 275167 h 567"/>
              <a:gd name="T70" fmla="*/ 4771 w 590"/>
              <a:gd name="T71" fmla="*/ 242888 h 567"/>
              <a:gd name="T72" fmla="*/ 13782 w 590"/>
              <a:gd name="T73" fmla="*/ 199496 h 567"/>
              <a:gd name="T74" fmla="*/ 31274 w 590"/>
              <a:gd name="T75" fmla="*/ 149754 h 567"/>
              <a:gd name="T76" fmla="*/ 57777 w 590"/>
              <a:gd name="T77" fmla="*/ 99483 h 567"/>
              <a:gd name="T78" fmla="*/ 88520 w 590"/>
              <a:gd name="T79" fmla="*/ 57679 h 567"/>
              <a:gd name="T80" fmla="*/ 117144 w 590"/>
              <a:gd name="T81" fmla="*/ 25929 h 567"/>
              <a:gd name="T82" fmla="*/ 139937 w 590"/>
              <a:gd name="T83" fmla="*/ 5821 h 567"/>
              <a:gd name="T84" fmla="*/ 297895 w 590"/>
              <a:gd name="T85" fmla="*/ 137584 h 567"/>
              <a:gd name="T86" fmla="*/ 267152 w 590"/>
              <a:gd name="T87" fmla="*/ 286280 h 567"/>
              <a:gd name="T88" fmla="*/ 264501 w 590"/>
              <a:gd name="T89" fmla="*/ 285221 h 567"/>
              <a:gd name="T90" fmla="*/ 262911 w 590"/>
              <a:gd name="T91" fmla="*/ 284692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90" h="567">
                <a:moveTo>
                  <a:pt x="496" y="538"/>
                </a:moveTo>
                <a:lnTo>
                  <a:pt x="495" y="543"/>
                </a:lnTo>
                <a:lnTo>
                  <a:pt x="491" y="541"/>
                </a:lnTo>
                <a:lnTo>
                  <a:pt x="487" y="537"/>
                </a:lnTo>
                <a:lnTo>
                  <a:pt x="478" y="529"/>
                </a:lnTo>
                <a:lnTo>
                  <a:pt x="464" y="517"/>
                </a:lnTo>
                <a:lnTo>
                  <a:pt x="450" y="500"/>
                </a:lnTo>
                <a:lnTo>
                  <a:pt x="436" y="480"/>
                </a:lnTo>
                <a:lnTo>
                  <a:pt x="424" y="457"/>
                </a:lnTo>
                <a:lnTo>
                  <a:pt x="416" y="433"/>
                </a:lnTo>
                <a:lnTo>
                  <a:pt x="414" y="406"/>
                </a:lnTo>
                <a:lnTo>
                  <a:pt x="419" y="378"/>
                </a:lnTo>
                <a:lnTo>
                  <a:pt x="428" y="350"/>
                </a:lnTo>
                <a:lnTo>
                  <a:pt x="440" y="323"/>
                </a:lnTo>
                <a:lnTo>
                  <a:pt x="454" y="299"/>
                </a:lnTo>
                <a:lnTo>
                  <a:pt x="467" y="280"/>
                </a:lnTo>
                <a:lnTo>
                  <a:pt x="478" y="265"/>
                </a:lnTo>
                <a:lnTo>
                  <a:pt x="487" y="255"/>
                </a:lnTo>
                <a:lnTo>
                  <a:pt x="490" y="251"/>
                </a:lnTo>
                <a:lnTo>
                  <a:pt x="485" y="255"/>
                </a:lnTo>
                <a:lnTo>
                  <a:pt x="472" y="264"/>
                </a:lnTo>
                <a:lnTo>
                  <a:pt x="455" y="278"/>
                </a:lnTo>
                <a:lnTo>
                  <a:pt x="435" y="297"/>
                </a:lnTo>
                <a:lnTo>
                  <a:pt x="416" y="318"/>
                </a:lnTo>
                <a:lnTo>
                  <a:pt x="398" y="344"/>
                </a:lnTo>
                <a:lnTo>
                  <a:pt x="386" y="373"/>
                </a:lnTo>
                <a:lnTo>
                  <a:pt x="379" y="405"/>
                </a:lnTo>
                <a:lnTo>
                  <a:pt x="381" y="430"/>
                </a:lnTo>
                <a:lnTo>
                  <a:pt x="386" y="454"/>
                </a:lnTo>
                <a:lnTo>
                  <a:pt x="395" y="476"/>
                </a:lnTo>
                <a:lnTo>
                  <a:pt x="405" y="496"/>
                </a:lnTo>
                <a:lnTo>
                  <a:pt x="417" y="515"/>
                </a:lnTo>
                <a:lnTo>
                  <a:pt x="430" y="530"/>
                </a:lnTo>
                <a:lnTo>
                  <a:pt x="443" y="544"/>
                </a:lnTo>
                <a:lnTo>
                  <a:pt x="454" y="555"/>
                </a:lnTo>
                <a:lnTo>
                  <a:pt x="440" y="567"/>
                </a:lnTo>
                <a:lnTo>
                  <a:pt x="434" y="562"/>
                </a:lnTo>
                <a:lnTo>
                  <a:pt x="425" y="556"/>
                </a:lnTo>
                <a:lnTo>
                  <a:pt x="415" y="547"/>
                </a:lnTo>
                <a:lnTo>
                  <a:pt x="401" y="534"/>
                </a:lnTo>
                <a:lnTo>
                  <a:pt x="384" y="519"/>
                </a:lnTo>
                <a:lnTo>
                  <a:pt x="364" y="501"/>
                </a:lnTo>
                <a:lnTo>
                  <a:pt x="340" y="478"/>
                </a:lnTo>
                <a:lnTo>
                  <a:pt x="313" y="452"/>
                </a:lnTo>
                <a:lnTo>
                  <a:pt x="283" y="407"/>
                </a:lnTo>
                <a:lnTo>
                  <a:pt x="269" y="356"/>
                </a:lnTo>
                <a:lnTo>
                  <a:pt x="269" y="303"/>
                </a:lnTo>
                <a:lnTo>
                  <a:pt x="278" y="251"/>
                </a:lnTo>
                <a:lnTo>
                  <a:pt x="290" y="204"/>
                </a:lnTo>
                <a:lnTo>
                  <a:pt x="306" y="166"/>
                </a:lnTo>
                <a:lnTo>
                  <a:pt x="317" y="139"/>
                </a:lnTo>
                <a:lnTo>
                  <a:pt x="322" y="130"/>
                </a:lnTo>
                <a:lnTo>
                  <a:pt x="313" y="143"/>
                </a:lnTo>
                <a:lnTo>
                  <a:pt x="296" y="170"/>
                </a:lnTo>
                <a:lnTo>
                  <a:pt x="275" y="209"/>
                </a:lnTo>
                <a:lnTo>
                  <a:pt x="255" y="257"/>
                </a:lnTo>
                <a:lnTo>
                  <a:pt x="241" y="312"/>
                </a:lnTo>
                <a:lnTo>
                  <a:pt x="238" y="368"/>
                </a:lnTo>
                <a:lnTo>
                  <a:pt x="252" y="424"/>
                </a:lnTo>
                <a:lnTo>
                  <a:pt x="288" y="476"/>
                </a:lnTo>
                <a:lnTo>
                  <a:pt x="299" y="487"/>
                </a:lnTo>
                <a:lnTo>
                  <a:pt x="309" y="497"/>
                </a:lnTo>
                <a:lnTo>
                  <a:pt x="321" y="509"/>
                </a:lnTo>
                <a:lnTo>
                  <a:pt x="331" y="518"/>
                </a:lnTo>
                <a:lnTo>
                  <a:pt x="340" y="528"/>
                </a:lnTo>
                <a:lnTo>
                  <a:pt x="350" y="537"/>
                </a:lnTo>
                <a:lnTo>
                  <a:pt x="359" y="546"/>
                </a:lnTo>
                <a:lnTo>
                  <a:pt x="368" y="553"/>
                </a:lnTo>
                <a:lnTo>
                  <a:pt x="0" y="542"/>
                </a:lnTo>
                <a:lnTo>
                  <a:pt x="1" y="520"/>
                </a:lnTo>
                <a:lnTo>
                  <a:pt x="4" y="492"/>
                </a:lnTo>
                <a:lnTo>
                  <a:pt x="9" y="459"/>
                </a:lnTo>
                <a:lnTo>
                  <a:pt x="16" y="420"/>
                </a:lnTo>
                <a:lnTo>
                  <a:pt x="26" y="377"/>
                </a:lnTo>
                <a:lnTo>
                  <a:pt x="40" y="331"/>
                </a:lnTo>
                <a:lnTo>
                  <a:pt x="59" y="283"/>
                </a:lnTo>
                <a:lnTo>
                  <a:pt x="82" y="235"/>
                </a:lnTo>
                <a:lnTo>
                  <a:pt x="109" y="188"/>
                </a:lnTo>
                <a:lnTo>
                  <a:pt x="138" y="146"/>
                </a:lnTo>
                <a:lnTo>
                  <a:pt x="167" y="109"/>
                </a:lnTo>
                <a:lnTo>
                  <a:pt x="195" y="77"/>
                </a:lnTo>
                <a:lnTo>
                  <a:pt x="221" y="49"/>
                </a:lnTo>
                <a:lnTo>
                  <a:pt x="245" y="28"/>
                </a:lnTo>
                <a:lnTo>
                  <a:pt x="264" y="11"/>
                </a:lnTo>
                <a:lnTo>
                  <a:pt x="279" y="0"/>
                </a:lnTo>
                <a:lnTo>
                  <a:pt x="562" y="260"/>
                </a:lnTo>
                <a:lnTo>
                  <a:pt x="590" y="241"/>
                </a:lnTo>
                <a:lnTo>
                  <a:pt x="504" y="541"/>
                </a:lnTo>
                <a:lnTo>
                  <a:pt x="501" y="539"/>
                </a:lnTo>
                <a:lnTo>
                  <a:pt x="499" y="539"/>
                </a:lnTo>
                <a:lnTo>
                  <a:pt x="497" y="539"/>
                </a:lnTo>
                <a:lnTo>
                  <a:pt x="496" y="5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1" name="Freeform 41"/>
          <p:cNvSpPr>
            <a:spLocks/>
          </p:cNvSpPr>
          <p:nvPr/>
        </p:nvSpPr>
        <p:spPr bwMode="auto">
          <a:xfrm>
            <a:off x="941388" y="6013450"/>
            <a:ext cx="114300" cy="68263"/>
          </a:xfrm>
          <a:custGeom>
            <a:avLst/>
            <a:gdLst>
              <a:gd name="T0" fmla="*/ 46139 w 218"/>
              <a:gd name="T1" fmla="*/ 68263 h 130"/>
              <a:gd name="T2" fmla="*/ 36702 w 218"/>
              <a:gd name="T3" fmla="*/ 66688 h 130"/>
              <a:gd name="T4" fmla="*/ 28837 w 218"/>
              <a:gd name="T5" fmla="*/ 66163 h 130"/>
              <a:gd name="T6" fmla="*/ 21497 w 218"/>
              <a:gd name="T7" fmla="*/ 64062 h 130"/>
              <a:gd name="T8" fmla="*/ 15205 w 218"/>
              <a:gd name="T9" fmla="*/ 63012 h 130"/>
              <a:gd name="T10" fmla="*/ 10486 w 218"/>
              <a:gd name="T11" fmla="*/ 61437 h 130"/>
              <a:gd name="T12" fmla="*/ 6292 w 218"/>
              <a:gd name="T13" fmla="*/ 59861 h 130"/>
              <a:gd name="T14" fmla="*/ 2622 w 218"/>
              <a:gd name="T15" fmla="*/ 58811 h 130"/>
              <a:gd name="T16" fmla="*/ 0 w 218"/>
              <a:gd name="T17" fmla="*/ 57236 h 130"/>
              <a:gd name="T18" fmla="*/ 16254 w 218"/>
              <a:gd name="T19" fmla="*/ 0 h 130"/>
              <a:gd name="T20" fmla="*/ 18875 w 218"/>
              <a:gd name="T21" fmla="*/ 2626 h 130"/>
              <a:gd name="T22" fmla="*/ 20972 w 218"/>
              <a:gd name="T23" fmla="*/ 6301 h 130"/>
              <a:gd name="T24" fmla="*/ 24118 w 218"/>
              <a:gd name="T25" fmla="*/ 8927 h 130"/>
              <a:gd name="T26" fmla="*/ 26740 w 218"/>
              <a:gd name="T27" fmla="*/ 12077 h 130"/>
              <a:gd name="T28" fmla="*/ 29886 w 218"/>
              <a:gd name="T29" fmla="*/ 14703 h 130"/>
              <a:gd name="T30" fmla="*/ 34080 w 218"/>
              <a:gd name="T31" fmla="*/ 17853 h 130"/>
              <a:gd name="T32" fmla="*/ 38275 w 218"/>
              <a:gd name="T33" fmla="*/ 21004 h 130"/>
              <a:gd name="T34" fmla="*/ 42469 w 218"/>
              <a:gd name="T35" fmla="*/ 24155 h 130"/>
              <a:gd name="T36" fmla="*/ 51907 w 218"/>
              <a:gd name="T37" fmla="*/ 28881 h 130"/>
              <a:gd name="T38" fmla="*/ 61344 w 218"/>
              <a:gd name="T39" fmla="*/ 32556 h 130"/>
              <a:gd name="T40" fmla="*/ 70782 w 218"/>
              <a:gd name="T41" fmla="*/ 34657 h 130"/>
              <a:gd name="T42" fmla="*/ 79695 w 218"/>
              <a:gd name="T43" fmla="*/ 35707 h 130"/>
              <a:gd name="T44" fmla="*/ 89133 w 218"/>
              <a:gd name="T45" fmla="*/ 36232 h 130"/>
              <a:gd name="T46" fmla="*/ 98046 w 218"/>
              <a:gd name="T47" fmla="*/ 35707 h 130"/>
              <a:gd name="T48" fmla="*/ 105911 w 218"/>
              <a:gd name="T49" fmla="*/ 34132 h 130"/>
              <a:gd name="T50" fmla="*/ 112727 w 218"/>
              <a:gd name="T51" fmla="*/ 32556 h 130"/>
              <a:gd name="T52" fmla="*/ 114300 w 218"/>
              <a:gd name="T53" fmla="*/ 38857 h 130"/>
              <a:gd name="T54" fmla="*/ 110630 w 218"/>
              <a:gd name="T55" fmla="*/ 42533 h 130"/>
              <a:gd name="T56" fmla="*/ 104338 w 218"/>
              <a:gd name="T57" fmla="*/ 47259 h 130"/>
              <a:gd name="T58" fmla="*/ 96998 w 218"/>
              <a:gd name="T59" fmla="*/ 53035 h 130"/>
              <a:gd name="T60" fmla="*/ 88609 w 218"/>
              <a:gd name="T61" fmla="*/ 58286 h 130"/>
              <a:gd name="T62" fmla="*/ 79171 w 218"/>
              <a:gd name="T63" fmla="*/ 63012 h 130"/>
              <a:gd name="T64" fmla="*/ 68685 w 218"/>
              <a:gd name="T65" fmla="*/ 66163 h 130"/>
              <a:gd name="T66" fmla="*/ 58199 w 218"/>
              <a:gd name="T67" fmla="*/ 68263 h 130"/>
              <a:gd name="T68" fmla="*/ 46139 w 218"/>
              <a:gd name="T69" fmla="*/ 68263 h 1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8" h="130">
                <a:moveTo>
                  <a:pt x="88" y="130"/>
                </a:moveTo>
                <a:lnTo>
                  <a:pt x="70" y="127"/>
                </a:lnTo>
                <a:lnTo>
                  <a:pt x="55" y="126"/>
                </a:lnTo>
                <a:lnTo>
                  <a:pt x="41" y="122"/>
                </a:lnTo>
                <a:lnTo>
                  <a:pt x="29" y="120"/>
                </a:lnTo>
                <a:lnTo>
                  <a:pt x="20" y="117"/>
                </a:lnTo>
                <a:lnTo>
                  <a:pt x="12" y="114"/>
                </a:lnTo>
                <a:lnTo>
                  <a:pt x="5" y="112"/>
                </a:lnTo>
                <a:lnTo>
                  <a:pt x="0" y="109"/>
                </a:lnTo>
                <a:lnTo>
                  <a:pt x="31" y="0"/>
                </a:lnTo>
                <a:lnTo>
                  <a:pt x="36" y="5"/>
                </a:lnTo>
                <a:lnTo>
                  <a:pt x="40" y="12"/>
                </a:lnTo>
                <a:lnTo>
                  <a:pt x="46" y="17"/>
                </a:lnTo>
                <a:lnTo>
                  <a:pt x="51" y="23"/>
                </a:lnTo>
                <a:lnTo>
                  <a:pt x="57" y="28"/>
                </a:lnTo>
                <a:lnTo>
                  <a:pt x="65" y="34"/>
                </a:lnTo>
                <a:lnTo>
                  <a:pt x="73" y="40"/>
                </a:lnTo>
                <a:lnTo>
                  <a:pt x="81" y="46"/>
                </a:lnTo>
                <a:lnTo>
                  <a:pt x="99" y="55"/>
                </a:lnTo>
                <a:lnTo>
                  <a:pt x="117" y="62"/>
                </a:lnTo>
                <a:lnTo>
                  <a:pt x="135" y="66"/>
                </a:lnTo>
                <a:lnTo>
                  <a:pt x="152" y="68"/>
                </a:lnTo>
                <a:lnTo>
                  <a:pt x="170" y="69"/>
                </a:lnTo>
                <a:lnTo>
                  <a:pt x="187" y="68"/>
                </a:lnTo>
                <a:lnTo>
                  <a:pt x="202" y="65"/>
                </a:lnTo>
                <a:lnTo>
                  <a:pt x="215" y="62"/>
                </a:lnTo>
                <a:lnTo>
                  <a:pt x="218" y="74"/>
                </a:lnTo>
                <a:lnTo>
                  <a:pt x="211" y="81"/>
                </a:lnTo>
                <a:lnTo>
                  <a:pt x="199" y="90"/>
                </a:lnTo>
                <a:lnTo>
                  <a:pt x="185" y="101"/>
                </a:lnTo>
                <a:lnTo>
                  <a:pt x="169" y="111"/>
                </a:lnTo>
                <a:lnTo>
                  <a:pt x="151" y="120"/>
                </a:lnTo>
                <a:lnTo>
                  <a:pt x="131" y="126"/>
                </a:lnTo>
                <a:lnTo>
                  <a:pt x="111" y="130"/>
                </a:lnTo>
                <a:lnTo>
                  <a:pt x="88" y="1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Freeform 42"/>
          <p:cNvSpPr>
            <a:spLocks/>
          </p:cNvSpPr>
          <p:nvPr/>
        </p:nvSpPr>
        <p:spPr bwMode="auto">
          <a:xfrm>
            <a:off x="1101725" y="6045200"/>
            <a:ext cx="15875" cy="31750"/>
          </a:xfrm>
          <a:custGeom>
            <a:avLst/>
            <a:gdLst>
              <a:gd name="T0" fmla="*/ 3284 w 29"/>
              <a:gd name="T1" fmla="*/ 17220 h 59"/>
              <a:gd name="T2" fmla="*/ 1095 w 29"/>
              <a:gd name="T3" fmla="*/ 11839 h 59"/>
              <a:gd name="T4" fmla="*/ 0 w 29"/>
              <a:gd name="T5" fmla="*/ 7534 h 59"/>
              <a:gd name="T6" fmla="*/ 0 w 29"/>
              <a:gd name="T7" fmla="*/ 3767 h 59"/>
              <a:gd name="T8" fmla="*/ 0 w 29"/>
              <a:gd name="T9" fmla="*/ 538 h 59"/>
              <a:gd name="T10" fmla="*/ 3284 w 29"/>
              <a:gd name="T11" fmla="*/ 0 h 59"/>
              <a:gd name="T12" fmla="*/ 4927 w 29"/>
              <a:gd name="T13" fmla="*/ 1614 h 59"/>
              <a:gd name="T14" fmla="*/ 6569 w 29"/>
              <a:gd name="T15" fmla="*/ 3767 h 59"/>
              <a:gd name="T16" fmla="*/ 8759 w 29"/>
              <a:gd name="T17" fmla="*/ 5381 h 59"/>
              <a:gd name="T18" fmla="*/ 10401 w 29"/>
              <a:gd name="T19" fmla="*/ 9148 h 59"/>
              <a:gd name="T20" fmla="*/ 10948 w 29"/>
              <a:gd name="T21" fmla="*/ 12915 h 59"/>
              <a:gd name="T22" fmla="*/ 12591 w 29"/>
              <a:gd name="T23" fmla="*/ 17220 h 59"/>
              <a:gd name="T24" fmla="*/ 13685 w 29"/>
              <a:gd name="T25" fmla="*/ 21525 h 59"/>
              <a:gd name="T26" fmla="*/ 15875 w 29"/>
              <a:gd name="T27" fmla="*/ 25292 h 59"/>
              <a:gd name="T28" fmla="*/ 15875 w 29"/>
              <a:gd name="T29" fmla="*/ 27445 h 59"/>
              <a:gd name="T30" fmla="*/ 15875 w 29"/>
              <a:gd name="T31" fmla="*/ 28521 h 59"/>
              <a:gd name="T32" fmla="*/ 15875 w 29"/>
              <a:gd name="T33" fmla="*/ 30136 h 59"/>
              <a:gd name="T34" fmla="*/ 15328 w 29"/>
              <a:gd name="T35" fmla="*/ 31750 h 59"/>
              <a:gd name="T36" fmla="*/ 13138 w 29"/>
              <a:gd name="T37" fmla="*/ 30136 h 59"/>
              <a:gd name="T38" fmla="*/ 9853 w 29"/>
              <a:gd name="T39" fmla="*/ 27445 h 59"/>
              <a:gd name="T40" fmla="*/ 6569 w 29"/>
              <a:gd name="T41" fmla="*/ 23140 h 59"/>
              <a:gd name="T42" fmla="*/ 3284 w 29"/>
              <a:gd name="T43" fmla="*/ 17220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" h="59">
                <a:moveTo>
                  <a:pt x="6" y="32"/>
                </a:moveTo>
                <a:lnTo>
                  <a:pt x="2" y="22"/>
                </a:lnTo>
                <a:lnTo>
                  <a:pt x="0" y="14"/>
                </a:lnTo>
                <a:lnTo>
                  <a:pt x="0" y="7"/>
                </a:lnTo>
                <a:lnTo>
                  <a:pt x="0" y="1"/>
                </a:lnTo>
                <a:lnTo>
                  <a:pt x="6" y="0"/>
                </a:lnTo>
                <a:lnTo>
                  <a:pt x="9" y="3"/>
                </a:lnTo>
                <a:lnTo>
                  <a:pt x="12" y="7"/>
                </a:lnTo>
                <a:lnTo>
                  <a:pt x="16" y="10"/>
                </a:lnTo>
                <a:lnTo>
                  <a:pt x="19" y="17"/>
                </a:lnTo>
                <a:lnTo>
                  <a:pt x="20" y="24"/>
                </a:lnTo>
                <a:lnTo>
                  <a:pt x="23" y="32"/>
                </a:lnTo>
                <a:lnTo>
                  <a:pt x="25" y="40"/>
                </a:lnTo>
                <a:lnTo>
                  <a:pt x="29" y="47"/>
                </a:lnTo>
                <a:lnTo>
                  <a:pt x="29" y="51"/>
                </a:lnTo>
                <a:lnTo>
                  <a:pt x="29" y="53"/>
                </a:lnTo>
                <a:lnTo>
                  <a:pt x="29" y="56"/>
                </a:lnTo>
                <a:lnTo>
                  <a:pt x="28" y="59"/>
                </a:lnTo>
                <a:lnTo>
                  <a:pt x="24" y="56"/>
                </a:lnTo>
                <a:lnTo>
                  <a:pt x="18" y="51"/>
                </a:lnTo>
                <a:lnTo>
                  <a:pt x="12" y="43"/>
                </a:lnTo>
                <a:lnTo>
                  <a:pt x="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Freeform 43"/>
          <p:cNvSpPr>
            <a:spLocks/>
          </p:cNvSpPr>
          <p:nvPr/>
        </p:nvSpPr>
        <p:spPr bwMode="auto">
          <a:xfrm>
            <a:off x="1130300" y="6043613"/>
            <a:ext cx="15875" cy="31750"/>
          </a:xfrm>
          <a:custGeom>
            <a:avLst/>
            <a:gdLst>
              <a:gd name="T0" fmla="*/ 5474 w 29"/>
              <a:gd name="T1" fmla="*/ 21340 h 61"/>
              <a:gd name="T2" fmla="*/ 4927 w 29"/>
              <a:gd name="T3" fmla="*/ 17697 h 61"/>
              <a:gd name="T4" fmla="*/ 3284 w 29"/>
              <a:gd name="T5" fmla="*/ 14574 h 61"/>
              <a:gd name="T6" fmla="*/ 2737 w 29"/>
              <a:gd name="T7" fmla="*/ 11451 h 61"/>
              <a:gd name="T8" fmla="*/ 1642 w 29"/>
              <a:gd name="T9" fmla="*/ 7807 h 61"/>
              <a:gd name="T10" fmla="*/ 547 w 29"/>
              <a:gd name="T11" fmla="*/ 7287 h 61"/>
              <a:gd name="T12" fmla="*/ 547 w 29"/>
              <a:gd name="T13" fmla="*/ 6766 h 61"/>
              <a:gd name="T14" fmla="*/ 547 w 29"/>
              <a:gd name="T15" fmla="*/ 6766 h 61"/>
              <a:gd name="T16" fmla="*/ 0 w 29"/>
              <a:gd name="T17" fmla="*/ 6246 h 61"/>
              <a:gd name="T18" fmla="*/ 0 w 29"/>
              <a:gd name="T19" fmla="*/ 4164 h 61"/>
              <a:gd name="T20" fmla="*/ 0 w 29"/>
              <a:gd name="T21" fmla="*/ 2082 h 61"/>
              <a:gd name="T22" fmla="*/ 0 w 29"/>
              <a:gd name="T23" fmla="*/ 520 h 61"/>
              <a:gd name="T24" fmla="*/ 547 w 29"/>
              <a:gd name="T25" fmla="*/ 0 h 61"/>
              <a:gd name="T26" fmla="*/ 3284 w 29"/>
              <a:gd name="T27" fmla="*/ 1561 h 61"/>
              <a:gd name="T28" fmla="*/ 6022 w 29"/>
              <a:gd name="T29" fmla="*/ 4164 h 61"/>
              <a:gd name="T30" fmla="*/ 9853 w 29"/>
              <a:gd name="T31" fmla="*/ 7807 h 61"/>
              <a:gd name="T32" fmla="*/ 12591 w 29"/>
              <a:gd name="T33" fmla="*/ 14053 h 61"/>
              <a:gd name="T34" fmla="*/ 14780 w 29"/>
              <a:gd name="T35" fmla="*/ 19779 h 61"/>
              <a:gd name="T36" fmla="*/ 15875 w 29"/>
              <a:gd name="T37" fmla="*/ 24984 h 61"/>
              <a:gd name="T38" fmla="*/ 15875 w 29"/>
              <a:gd name="T39" fmla="*/ 29148 h 61"/>
              <a:gd name="T40" fmla="*/ 15328 w 29"/>
              <a:gd name="T41" fmla="*/ 31750 h 61"/>
              <a:gd name="T42" fmla="*/ 13138 w 29"/>
              <a:gd name="T43" fmla="*/ 30189 h 61"/>
              <a:gd name="T44" fmla="*/ 10948 w 29"/>
              <a:gd name="T45" fmla="*/ 28627 h 61"/>
              <a:gd name="T46" fmla="*/ 8211 w 29"/>
              <a:gd name="T47" fmla="*/ 26025 h 61"/>
              <a:gd name="T48" fmla="*/ 5474 w 29"/>
              <a:gd name="T49" fmla="*/ 21340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9" h="61">
                <a:moveTo>
                  <a:pt x="10" y="41"/>
                </a:moveTo>
                <a:lnTo>
                  <a:pt x="9" y="34"/>
                </a:lnTo>
                <a:lnTo>
                  <a:pt x="6" y="28"/>
                </a:lnTo>
                <a:lnTo>
                  <a:pt x="5" y="22"/>
                </a:lnTo>
                <a:lnTo>
                  <a:pt x="3" y="15"/>
                </a:lnTo>
                <a:lnTo>
                  <a:pt x="1" y="14"/>
                </a:lnTo>
                <a:lnTo>
                  <a:pt x="1" y="13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1"/>
                </a:lnTo>
                <a:lnTo>
                  <a:pt x="1" y="0"/>
                </a:lnTo>
                <a:lnTo>
                  <a:pt x="6" y="3"/>
                </a:lnTo>
                <a:lnTo>
                  <a:pt x="11" y="8"/>
                </a:lnTo>
                <a:lnTo>
                  <a:pt x="18" y="15"/>
                </a:lnTo>
                <a:lnTo>
                  <a:pt x="23" y="27"/>
                </a:lnTo>
                <a:lnTo>
                  <a:pt x="27" y="38"/>
                </a:lnTo>
                <a:lnTo>
                  <a:pt x="29" y="48"/>
                </a:lnTo>
                <a:lnTo>
                  <a:pt x="29" y="56"/>
                </a:lnTo>
                <a:lnTo>
                  <a:pt x="28" y="61"/>
                </a:lnTo>
                <a:lnTo>
                  <a:pt x="24" y="58"/>
                </a:lnTo>
                <a:lnTo>
                  <a:pt x="20" y="55"/>
                </a:lnTo>
                <a:lnTo>
                  <a:pt x="15" y="50"/>
                </a:lnTo>
                <a:lnTo>
                  <a:pt x="1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Freeform 44"/>
          <p:cNvSpPr>
            <a:spLocks/>
          </p:cNvSpPr>
          <p:nvPr/>
        </p:nvSpPr>
        <p:spPr bwMode="auto">
          <a:xfrm>
            <a:off x="1171575" y="5876925"/>
            <a:ext cx="207963" cy="211138"/>
          </a:xfrm>
          <a:custGeom>
            <a:avLst/>
            <a:gdLst>
              <a:gd name="T0" fmla="*/ 205857 w 395"/>
              <a:gd name="T1" fmla="*/ 126789 h 398"/>
              <a:gd name="T2" fmla="*/ 203225 w 395"/>
              <a:gd name="T3" fmla="*/ 136868 h 398"/>
              <a:gd name="T4" fmla="*/ 200066 w 395"/>
              <a:gd name="T5" fmla="*/ 146948 h 398"/>
              <a:gd name="T6" fmla="*/ 195854 w 395"/>
              <a:gd name="T7" fmla="*/ 155966 h 398"/>
              <a:gd name="T8" fmla="*/ 190589 w 395"/>
              <a:gd name="T9" fmla="*/ 164454 h 398"/>
              <a:gd name="T10" fmla="*/ 184271 w 395"/>
              <a:gd name="T11" fmla="*/ 172942 h 398"/>
              <a:gd name="T12" fmla="*/ 177427 w 395"/>
              <a:gd name="T13" fmla="*/ 180900 h 398"/>
              <a:gd name="T14" fmla="*/ 170056 w 395"/>
              <a:gd name="T15" fmla="*/ 187266 h 398"/>
              <a:gd name="T16" fmla="*/ 161106 w 395"/>
              <a:gd name="T17" fmla="*/ 193632 h 398"/>
              <a:gd name="T18" fmla="*/ 152682 w 395"/>
              <a:gd name="T19" fmla="*/ 198937 h 398"/>
              <a:gd name="T20" fmla="*/ 143205 w 395"/>
              <a:gd name="T21" fmla="*/ 203181 h 398"/>
              <a:gd name="T22" fmla="*/ 133202 w 395"/>
              <a:gd name="T23" fmla="*/ 206364 h 398"/>
              <a:gd name="T24" fmla="*/ 123725 w 395"/>
              <a:gd name="T25" fmla="*/ 209016 h 398"/>
              <a:gd name="T26" fmla="*/ 113722 w 395"/>
              <a:gd name="T27" fmla="*/ 210608 h 398"/>
              <a:gd name="T28" fmla="*/ 103718 w 395"/>
              <a:gd name="T29" fmla="*/ 211138 h 398"/>
              <a:gd name="T30" fmla="*/ 93715 w 395"/>
              <a:gd name="T31" fmla="*/ 210608 h 398"/>
              <a:gd name="T32" fmla="*/ 83712 w 395"/>
              <a:gd name="T33" fmla="*/ 209016 h 398"/>
              <a:gd name="T34" fmla="*/ 63705 w 395"/>
              <a:gd name="T35" fmla="*/ 203181 h 398"/>
              <a:gd name="T36" fmla="*/ 45805 w 395"/>
              <a:gd name="T37" fmla="*/ 193101 h 398"/>
              <a:gd name="T38" fmla="*/ 29483 w 395"/>
              <a:gd name="T39" fmla="*/ 179308 h 398"/>
              <a:gd name="T40" fmla="*/ 16848 w 395"/>
              <a:gd name="T41" fmla="*/ 163924 h 398"/>
              <a:gd name="T42" fmla="*/ 7371 w 395"/>
              <a:gd name="T43" fmla="*/ 146417 h 398"/>
              <a:gd name="T44" fmla="*/ 2106 w 395"/>
              <a:gd name="T45" fmla="*/ 126789 h 398"/>
              <a:gd name="T46" fmla="*/ 0 w 395"/>
              <a:gd name="T47" fmla="*/ 106099 h 398"/>
              <a:gd name="T48" fmla="*/ 2106 w 395"/>
              <a:gd name="T49" fmla="*/ 84880 h 398"/>
              <a:gd name="T50" fmla="*/ 4738 w 395"/>
              <a:gd name="T51" fmla="*/ 74800 h 398"/>
              <a:gd name="T52" fmla="*/ 8424 w 395"/>
              <a:gd name="T53" fmla="*/ 64721 h 398"/>
              <a:gd name="T54" fmla="*/ 12109 w 395"/>
              <a:gd name="T55" fmla="*/ 56233 h 398"/>
              <a:gd name="T56" fmla="*/ 17374 w 395"/>
              <a:gd name="T57" fmla="*/ 47214 h 398"/>
              <a:gd name="T58" fmla="*/ 24218 w 395"/>
              <a:gd name="T59" fmla="*/ 39257 h 398"/>
              <a:gd name="T60" fmla="*/ 31063 w 395"/>
              <a:gd name="T61" fmla="*/ 31299 h 398"/>
              <a:gd name="T62" fmla="*/ 38434 w 395"/>
              <a:gd name="T63" fmla="*/ 24403 h 398"/>
              <a:gd name="T64" fmla="*/ 46857 w 395"/>
              <a:gd name="T65" fmla="*/ 18567 h 398"/>
              <a:gd name="T66" fmla="*/ 55808 w 395"/>
              <a:gd name="T67" fmla="*/ 13262 h 398"/>
              <a:gd name="T68" fmla="*/ 65285 w 395"/>
              <a:gd name="T69" fmla="*/ 8488 h 398"/>
              <a:gd name="T70" fmla="*/ 74235 w 395"/>
              <a:gd name="T71" fmla="*/ 4774 h 398"/>
              <a:gd name="T72" fmla="*/ 83712 w 395"/>
              <a:gd name="T73" fmla="*/ 2122 h 398"/>
              <a:gd name="T74" fmla="*/ 93715 w 395"/>
              <a:gd name="T75" fmla="*/ 1061 h 398"/>
              <a:gd name="T76" fmla="*/ 103718 w 395"/>
              <a:gd name="T77" fmla="*/ 0 h 398"/>
              <a:gd name="T78" fmla="*/ 114775 w 395"/>
              <a:gd name="T79" fmla="*/ 1061 h 398"/>
              <a:gd name="T80" fmla="*/ 124778 w 395"/>
              <a:gd name="T81" fmla="*/ 2652 h 398"/>
              <a:gd name="T82" fmla="*/ 134781 w 395"/>
              <a:gd name="T83" fmla="*/ 5835 h 398"/>
              <a:gd name="T84" fmla="*/ 144784 w 395"/>
              <a:gd name="T85" fmla="*/ 9018 h 398"/>
              <a:gd name="T86" fmla="*/ 153208 w 395"/>
              <a:gd name="T87" fmla="*/ 13262 h 398"/>
              <a:gd name="T88" fmla="*/ 162158 w 395"/>
              <a:gd name="T89" fmla="*/ 18567 h 398"/>
              <a:gd name="T90" fmla="*/ 170056 w 395"/>
              <a:gd name="T91" fmla="*/ 24933 h 398"/>
              <a:gd name="T92" fmla="*/ 177953 w 395"/>
              <a:gd name="T93" fmla="*/ 31830 h 398"/>
              <a:gd name="T94" fmla="*/ 184798 w 395"/>
              <a:gd name="T95" fmla="*/ 39257 h 398"/>
              <a:gd name="T96" fmla="*/ 190589 w 395"/>
              <a:gd name="T97" fmla="*/ 48275 h 398"/>
              <a:gd name="T98" fmla="*/ 195854 w 395"/>
              <a:gd name="T99" fmla="*/ 56763 h 398"/>
              <a:gd name="T100" fmla="*/ 200066 w 395"/>
              <a:gd name="T101" fmla="*/ 66312 h 398"/>
              <a:gd name="T102" fmla="*/ 203225 w 395"/>
              <a:gd name="T103" fmla="*/ 75861 h 398"/>
              <a:gd name="T104" fmla="*/ 205857 w 395"/>
              <a:gd name="T105" fmla="*/ 85941 h 398"/>
              <a:gd name="T106" fmla="*/ 207437 w 395"/>
              <a:gd name="T107" fmla="*/ 96020 h 398"/>
              <a:gd name="T108" fmla="*/ 207963 w 395"/>
              <a:gd name="T109" fmla="*/ 106099 h 398"/>
              <a:gd name="T110" fmla="*/ 207437 w 395"/>
              <a:gd name="T111" fmla="*/ 116709 h 398"/>
              <a:gd name="T112" fmla="*/ 205857 w 395"/>
              <a:gd name="T113" fmla="*/ 126789 h 3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95" h="398">
                <a:moveTo>
                  <a:pt x="391" y="239"/>
                </a:moveTo>
                <a:lnTo>
                  <a:pt x="386" y="258"/>
                </a:lnTo>
                <a:lnTo>
                  <a:pt x="380" y="277"/>
                </a:lnTo>
                <a:lnTo>
                  <a:pt x="372" y="294"/>
                </a:lnTo>
                <a:lnTo>
                  <a:pt x="362" y="310"/>
                </a:lnTo>
                <a:lnTo>
                  <a:pt x="350" y="326"/>
                </a:lnTo>
                <a:lnTo>
                  <a:pt x="337" y="341"/>
                </a:lnTo>
                <a:lnTo>
                  <a:pt x="323" y="353"/>
                </a:lnTo>
                <a:lnTo>
                  <a:pt x="306" y="365"/>
                </a:lnTo>
                <a:lnTo>
                  <a:pt x="290" y="375"/>
                </a:lnTo>
                <a:lnTo>
                  <a:pt x="272" y="383"/>
                </a:lnTo>
                <a:lnTo>
                  <a:pt x="253" y="389"/>
                </a:lnTo>
                <a:lnTo>
                  <a:pt x="235" y="394"/>
                </a:lnTo>
                <a:lnTo>
                  <a:pt x="216" y="397"/>
                </a:lnTo>
                <a:lnTo>
                  <a:pt x="197" y="398"/>
                </a:lnTo>
                <a:lnTo>
                  <a:pt x="178" y="397"/>
                </a:lnTo>
                <a:lnTo>
                  <a:pt x="159" y="394"/>
                </a:lnTo>
                <a:lnTo>
                  <a:pt x="121" y="383"/>
                </a:lnTo>
                <a:lnTo>
                  <a:pt x="87" y="364"/>
                </a:lnTo>
                <a:lnTo>
                  <a:pt x="56" y="338"/>
                </a:lnTo>
                <a:lnTo>
                  <a:pt x="32" y="309"/>
                </a:lnTo>
                <a:lnTo>
                  <a:pt x="14" y="276"/>
                </a:lnTo>
                <a:lnTo>
                  <a:pt x="4" y="239"/>
                </a:lnTo>
                <a:lnTo>
                  <a:pt x="0" y="200"/>
                </a:lnTo>
                <a:lnTo>
                  <a:pt x="4" y="160"/>
                </a:lnTo>
                <a:lnTo>
                  <a:pt x="9" y="141"/>
                </a:lnTo>
                <a:lnTo>
                  <a:pt x="16" y="122"/>
                </a:lnTo>
                <a:lnTo>
                  <a:pt x="23" y="106"/>
                </a:lnTo>
                <a:lnTo>
                  <a:pt x="33" y="89"/>
                </a:lnTo>
                <a:lnTo>
                  <a:pt x="46" y="74"/>
                </a:lnTo>
                <a:lnTo>
                  <a:pt x="59" y="59"/>
                </a:lnTo>
                <a:lnTo>
                  <a:pt x="73" y="46"/>
                </a:lnTo>
                <a:lnTo>
                  <a:pt x="89" y="35"/>
                </a:lnTo>
                <a:lnTo>
                  <a:pt x="106" y="25"/>
                </a:lnTo>
                <a:lnTo>
                  <a:pt x="124" y="16"/>
                </a:lnTo>
                <a:lnTo>
                  <a:pt x="141" y="9"/>
                </a:lnTo>
                <a:lnTo>
                  <a:pt x="159" y="4"/>
                </a:lnTo>
                <a:lnTo>
                  <a:pt x="178" y="2"/>
                </a:lnTo>
                <a:lnTo>
                  <a:pt x="197" y="0"/>
                </a:lnTo>
                <a:lnTo>
                  <a:pt x="218" y="2"/>
                </a:lnTo>
                <a:lnTo>
                  <a:pt x="237" y="5"/>
                </a:lnTo>
                <a:lnTo>
                  <a:pt x="256" y="11"/>
                </a:lnTo>
                <a:lnTo>
                  <a:pt x="275" y="17"/>
                </a:lnTo>
                <a:lnTo>
                  <a:pt x="291" y="25"/>
                </a:lnTo>
                <a:lnTo>
                  <a:pt x="308" y="35"/>
                </a:lnTo>
                <a:lnTo>
                  <a:pt x="323" y="47"/>
                </a:lnTo>
                <a:lnTo>
                  <a:pt x="338" y="60"/>
                </a:lnTo>
                <a:lnTo>
                  <a:pt x="351" y="74"/>
                </a:lnTo>
                <a:lnTo>
                  <a:pt x="362" y="91"/>
                </a:lnTo>
                <a:lnTo>
                  <a:pt x="372" y="107"/>
                </a:lnTo>
                <a:lnTo>
                  <a:pt x="380" y="125"/>
                </a:lnTo>
                <a:lnTo>
                  <a:pt x="386" y="143"/>
                </a:lnTo>
                <a:lnTo>
                  <a:pt x="391" y="162"/>
                </a:lnTo>
                <a:lnTo>
                  <a:pt x="394" y="181"/>
                </a:lnTo>
                <a:lnTo>
                  <a:pt x="395" y="200"/>
                </a:lnTo>
                <a:lnTo>
                  <a:pt x="394" y="220"/>
                </a:lnTo>
                <a:lnTo>
                  <a:pt x="391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Freeform 45"/>
          <p:cNvSpPr>
            <a:spLocks/>
          </p:cNvSpPr>
          <p:nvPr/>
        </p:nvSpPr>
        <p:spPr bwMode="auto">
          <a:xfrm>
            <a:off x="1187450" y="5894388"/>
            <a:ext cx="176213" cy="176212"/>
          </a:xfrm>
          <a:custGeom>
            <a:avLst/>
            <a:gdLst>
              <a:gd name="T0" fmla="*/ 104989 w 334"/>
              <a:gd name="T1" fmla="*/ 2104 h 335"/>
              <a:gd name="T2" fmla="*/ 96548 w 334"/>
              <a:gd name="T3" fmla="*/ 526 h 335"/>
              <a:gd name="T4" fmla="*/ 88107 w 334"/>
              <a:gd name="T5" fmla="*/ 0 h 335"/>
              <a:gd name="T6" fmla="*/ 79665 w 334"/>
              <a:gd name="T7" fmla="*/ 526 h 335"/>
              <a:gd name="T8" fmla="*/ 71751 w 334"/>
              <a:gd name="T9" fmla="*/ 2104 h 335"/>
              <a:gd name="T10" fmla="*/ 62782 w 334"/>
              <a:gd name="T11" fmla="*/ 4208 h 335"/>
              <a:gd name="T12" fmla="*/ 54869 w 334"/>
              <a:gd name="T13" fmla="*/ 6838 h 335"/>
              <a:gd name="T14" fmla="*/ 46955 w 334"/>
              <a:gd name="T15" fmla="*/ 9994 h 335"/>
              <a:gd name="T16" fmla="*/ 39569 w 334"/>
              <a:gd name="T17" fmla="*/ 14728 h 335"/>
              <a:gd name="T18" fmla="*/ 32710 w 334"/>
              <a:gd name="T19" fmla="*/ 19988 h 335"/>
              <a:gd name="T20" fmla="*/ 25852 w 334"/>
              <a:gd name="T21" fmla="*/ 26300 h 335"/>
              <a:gd name="T22" fmla="*/ 20048 w 334"/>
              <a:gd name="T23" fmla="*/ 32086 h 335"/>
              <a:gd name="T24" fmla="*/ 15300 w 334"/>
              <a:gd name="T25" fmla="*/ 38924 h 335"/>
              <a:gd name="T26" fmla="*/ 10552 w 334"/>
              <a:gd name="T27" fmla="*/ 46289 h 335"/>
              <a:gd name="T28" fmla="*/ 7386 w 334"/>
              <a:gd name="T29" fmla="*/ 54179 h 335"/>
              <a:gd name="T30" fmla="*/ 4221 w 334"/>
              <a:gd name="T31" fmla="*/ 62069 h 335"/>
              <a:gd name="T32" fmla="*/ 2110 w 334"/>
              <a:gd name="T33" fmla="*/ 71011 h 335"/>
              <a:gd name="T34" fmla="*/ 0 w 334"/>
              <a:gd name="T35" fmla="*/ 88369 h 335"/>
              <a:gd name="T36" fmla="*/ 2110 w 334"/>
              <a:gd name="T37" fmla="*/ 105727 h 335"/>
              <a:gd name="T38" fmla="*/ 7386 w 334"/>
              <a:gd name="T39" fmla="*/ 121507 h 335"/>
              <a:gd name="T40" fmla="*/ 15300 w 334"/>
              <a:gd name="T41" fmla="*/ 136236 h 335"/>
              <a:gd name="T42" fmla="*/ 25852 w 334"/>
              <a:gd name="T43" fmla="*/ 149912 h 335"/>
              <a:gd name="T44" fmla="*/ 39041 w 334"/>
              <a:gd name="T45" fmla="*/ 160432 h 335"/>
              <a:gd name="T46" fmla="*/ 54341 w 334"/>
              <a:gd name="T47" fmla="*/ 168848 h 335"/>
              <a:gd name="T48" fmla="*/ 70696 w 334"/>
              <a:gd name="T49" fmla="*/ 174634 h 335"/>
              <a:gd name="T50" fmla="*/ 79138 w 334"/>
              <a:gd name="T51" fmla="*/ 175686 h 335"/>
              <a:gd name="T52" fmla="*/ 87579 w 334"/>
              <a:gd name="T53" fmla="*/ 176212 h 335"/>
              <a:gd name="T54" fmla="*/ 96548 w 334"/>
              <a:gd name="T55" fmla="*/ 175686 h 335"/>
              <a:gd name="T56" fmla="*/ 104462 w 334"/>
              <a:gd name="T57" fmla="*/ 174634 h 335"/>
              <a:gd name="T58" fmla="*/ 112375 w 334"/>
              <a:gd name="T59" fmla="*/ 172530 h 335"/>
              <a:gd name="T60" fmla="*/ 120289 w 334"/>
              <a:gd name="T61" fmla="*/ 169900 h 335"/>
              <a:gd name="T62" fmla="*/ 128730 w 334"/>
              <a:gd name="T63" fmla="*/ 165692 h 335"/>
              <a:gd name="T64" fmla="*/ 136117 w 334"/>
              <a:gd name="T65" fmla="*/ 160958 h 335"/>
              <a:gd name="T66" fmla="*/ 143503 w 334"/>
              <a:gd name="T67" fmla="*/ 155698 h 335"/>
              <a:gd name="T68" fmla="*/ 149834 w 334"/>
              <a:gd name="T69" fmla="*/ 150438 h 335"/>
              <a:gd name="T70" fmla="*/ 155110 w 334"/>
              <a:gd name="T71" fmla="*/ 143600 h 335"/>
              <a:gd name="T72" fmla="*/ 160913 w 334"/>
              <a:gd name="T73" fmla="*/ 136762 h 335"/>
              <a:gd name="T74" fmla="*/ 165134 w 334"/>
              <a:gd name="T75" fmla="*/ 129923 h 335"/>
              <a:gd name="T76" fmla="*/ 168827 w 334"/>
              <a:gd name="T77" fmla="*/ 122559 h 335"/>
              <a:gd name="T78" fmla="*/ 171992 w 334"/>
              <a:gd name="T79" fmla="*/ 114143 h 335"/>
              <a:gd name="T80" fmla="*/ 174103 w 334"/>
              <a:gd name="T81" fmla="*/ 105727 h 335"/>
              <a:gd name="T82" fmla="*/ 176213 w 334"/>
              <a:gd name="T83" fmla="*/ 88369 h 335"/>
              <a:gd name="T84" fmla="*/ 174103 w 334"/>
              <a:gd name="T85" fmla="*/ 71537 h 335"/>
              <a:gd name="T86" fmla="*/ 169354 w 334"/>
              <a:gd name="T87" fmla="*/ 54705 h 335"/>
              <a:gd name="T88" fmla="*/ 160913 w 334"/>
              <a:gd name="T89" fmla="*/ 39450 h 335"/>
              <a:gd name="T90" fmla="*/ 155110 w 334"/>
              <a:gd name="T91" fmla="*/ 32612 h 335"/>
              <a:gd name="T92" fmla="*/ 149834 w 334"/>
              <a:gd name="T93" fmla="*/ 26300 h 335"/>
              <a:gd name="T94" fmla="*/ 143503 w 334"/>
              <a:gd name="T95" fmla="*/ 19988 h 335"/>
              <a:gd name="T96" fmla="*/ 136644 w 334"/>
              <a:gd name="T97" fmla="*/ 15254 h 335"/>
              <a:gd name="T98" fmla="*/ 129258 w 334"/>
              <a:gd name="T99" fmla="*/ 10520 h 335"/>
              <a:gd name="T100" fmla="*/ 121872 w 334"/>
              <a:gd name="T101" fmla="*/ 7364 h 335"/>
              <a:gd name="T102" fmla="*/ 113958 w 334"/>
              <a:gd name="T103" fmla="*/ 4208 h 335"/>
              <a:gd name="T104" fmla="*/ 104989 w 334"/>
              <a:gd name="T105" fmla="*/ 2104 h 3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34" h="335">
                <a:moveTo>
                  <a:pt x="199" y="4"/>
                </a:moveTo>
                <a:lnTo>
                  <a:pt x="183" y="1"/>
                </a:lnTo>
                <a:lnTo>
                  <a:pt x="167" y="0"/>
                </a:lnTo>
                <a:lnTo>
                  <a:pt x="151" y="1"/>
                </a:lnTo>
                <a:lnTo>
                  <a:pt x="136" y="4"/>
                </a:lnTo>
                <a:lnTo>
                  <a:pt x="119" y="8"/>
                </a:lnTo>
                <a:lnTo>
                  <a:pt x="104" y="13"/>
                </a:lnTo>
                <a:lnTo>
                  <a:pt x="89" y="19"/>
                </a:lnTo>
                <a:lnTo>
                  <a:pt x="75" y="28"/>
                </a:lnTo>
                <a:lnTo>
                  <a:pt x="62" y="38"/>
                </a:lnTo>
                <a:lnTo>
                  <a:pt x="49" y="50"/>
                </a:lnTo>
                <a:lnTo>
                  <a:pt x="38" y="61"/>
                </a:lnTo>
                <a:lnTo>
                  <a:pt x="29" y="74"/>
                </a:lnTo>
                <a:lnTo>
                  <a:pt x="20" y="88"/>
                </a:lnTo>
                <a:lnTo>
                  <a:pt x="14" y="103"/>
                </a:lnTo>
                <a:lnTo>
                  <a:pt x="8" y="118"/>
                </a:lnTo>
                <a:lnTo>
                  <a:pt x="4" y="135"/>
                </a:lnTo>
                <a:lnTo>
                  <a:pt x="0" y="168"/>
                </a:lnTo>
                <a:lnTo>
                  <a:pt x="4" y="201"/>
                </a:lnTo>
                <a:lnTo>
                  <a:pt x="14" y="231"/>
                </a:lnTo>
                <a:lnTo>
                  <a:pt x="29" y="259"/>
                </a:lnTo>
                <a:lnTo>
                  <a:pt x="49" y="285"/>
                </a:lnTo>
                <a:lnTo>
                  <a:pt x="74" y="305"/>
                </a:lnTo>
                <a:lnTo>
                  <a:pt x="103" y="321"/>
                </a:lnTo>
                <a:lnTo>
                  <a:pt x="134" y="332"/>
                </a:lnTo>
                <a:lnTo>
                  <a:pt x="150" y="334"/>
                </a:lnTo>
                <a:lnTo>
                  <a:pt x="166" y="335"/>
                </a:lnTo>
                <a:lnTo>
                  <a:pt x="183" y="334"/>
                </a:lnTo>
                <a:lnTo>
                  <a:pt x="198" y="332"/>
                </a:lnTo>
                <a:lnTo>
                  <a:pt x="213" y="328"/>
                </a:lnTo>
                <a:lnTo>
                  <a:pt x="228" y="323"/>
                </a:lnTo>
                <a:lnTo>
                  <a:pt x="244" y="315"/>
                </a:lnTo>
                <a:lnTo>
                  <a:pt x="258" y="306"/>
                </a:lnTo>
                <a:lnTo>
                  <a:pt x="272" y="296"/>
                </a:lnTo>
                <a:lnTo>
                  <a:pt x="284" y="286"/>
                </a:lnTo>
                <a:lnTo>
                  <a:pt x="294" y="273"/>
                </a:lnTo>
                <a:lnTo>
                  <a:pt x="305" y="260"/>
                </a:lnTo>
                <a:lnTo>
                  <a:pt x="313" y="247"/>
                </a:lnTo>
                <a:lnTo>
                  <a:pt x="320" y="233"/>
                </a:lnTo>
                <a:lnTo>
                  <a:pt x="326" y="217"/>
                </a:lnTo>
                <a:lnTo>
                  <a:pt x="330" y="201"/>
                </a:lnTo>
                <a:lnTo>
                  <a:pt x="334" y="168"/>
                </a:lnTo>
                <a:lnTo>
                  <a:pt x="330" y="136"/>
                </a:lnTo>
                <a:lnTo>
                  <a:pt x="321" y="104"/>
                </a:lnTo>
                <a:lnTo>
                  <a:pt x="305" y="75"/>
                </a:lnTo>
                <a:lnTo>
                  <a:pt x="294" y="62"/>
                </a:lnTo>
                <a:lnTo>
                  <a:pt x="284" y="50"/>
                </a:lnTo>
                <a:lnTo>
                  <a:pt x="272" y="38"/>
                </a:lnTo>
                <a:lnTo>
                  <a:pt x="259" y="29"/>
                </a:lnTo>
                <a:lnTo>
                  <a:pt x="245" y="20"/>
                </a:lnTo>
                <a:lnTo>
                  <a:pt x="231" y="14"/>
                </a:lnTo>
                <a:lnTo>
                  <a:pt x="216" y="8"/>
                </a:lnTo>
                <a:lnTo>
                  <a:pt x="199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Freeform 46"/>
          <p:cNvSpPr>
            <a:spLocks/>
          </p:cNvSpPr>
          <p:nvPr/>
        </p:nvSpPr>
        <p:spPr bwMode="auto">
          <a:xfrm>
            <a:off x="1196975" y="5903913"/>
            <a:ext cx="157163" cy="157162"/>
          </a:xfrm>
          <a:custGeom>
            <a:avLst/>
            <a:gdLst>
              <a:gd name="T0" fmla="*/ 155570 w 296"/>
              <a:gd name="T1" fmla="*/ 94191 h 297"/>
              <a:gd name="T2" fmla="*/ 153446 w 296"/>
              <a:gd name="T3" fmla="*/ 101600 h 297"/>
              <a:gd name="T4" fmla="*/ 150792 w 296"/>
              <a:gd name="T5" fmla="*/ 109008 h 297"/>
              <a:gd name="T6" fmla="*/ 147606 w 296"/>
              <a:gd name="T7" fmla="*/ 116416 h 297"/>
              <a:gd name="T8" fmla="*/ 144420 w 296"/>
              <a:gd name="T9" fmla="*/ 122237 h 297"/>
              <a:gd name="T10" fmla="*/ 139641 w 296"/>
              <a:gd name="T11" fmla="*/ 129116 h 297"/>
              <a:gd name="T12" fmla="*/ 134332 w 296"/>
              <a:gd name="T13" fmla="*/ 134408 h 297"/>
              <a:gd name="T14" fmla="*/ 127960 w 296"/>
              <a:gd name="T15" fmla="*/ 139700 h 297"/>
              <a:gd name="T16" fmla="*/ 122120 w 296"/>
              <a:gd name="T17" fmla="*/ 144462 h 297"/>
              <a:gd name="T18" fmla="*/ 115217 w 296"/>
              <a:gd name="T19" fmla="*/ 148695 h 297"/>
              <a:gd name="T20" fmla="*/ 107784 w 296"/>
              <a:gd name="T21" fmla="*/ 151870 h 297"/>
              <a:gd name="T22" fmla="*/ 100351 w 296"/>
              <a:gd name="T23" fmla="*/ 153987 h 297"/>
              <a:gd name="T24" fmla="*/ 92917 w 296"/>
              <a:gd name="T25" fmla="*/ 156104 h 297"/>
              <a:gd name="T26" fmla="*/ 85484 w 296"/>
              <a:gd name="T27" fmla="*/ 157162 h 297"/>
              <a:gd name="T28" fmla="*/ 78051 w 296"/>
              <a:gd name="T29" fmla="*/ 157162 h 297"/>
              <a:gd name="T30" fmla="*/ 70086 w 296"/>
              <a:gd name="T31" fmla="*/ 157162 h 297"/>
              <a:gd name="T32" fmla="*/ 62653 w 296"/>
              <a:gd name="T33" fmla="*/ 156104 h 297"/>
              <a:gd name="T34" fmla="*/ 47255 w 296"/>
              <a:gd name="T35" fmla="*/ 151341 h 297"/>
              <a:gd name="T36" fmla="*/ 33450 w 296"/>
              <a:gd name="T37" fmla="*/ 143933 h 297"/>
              <a:gd name="T38" fmla="*/ 22300 w 296"/>
              <a:gd name="T39" fmla="*/ 133879 h 297"/>
              <a:gd name="T40" fmla="*/ 12743 w 296"/>
              <a:gd name="T41" fmla="*/ 122237 h 297"/>
              <a:gd name="T42" fmla="*/ 5310 w 296"/>
              <a:gd name="T43" fmla="*/ 109008 h 297"/>
              <a:gd name="T44" fmla="*/ 1593 w 296"/>
              <a:gd name="T45" fmla="*/ 94191 h 297"/>
              <a:gd name="T46" fmla="*/ 0 w 296"/>
              <a:gd name="T47" fmla="*/ 78846 h 297"/>
              <a:gd name="T48" fmla="*/ 1593 w 296"/>
              <a:gd name="T49" fmla="*/ 62441 h 297"/>
              <a:gd name="T50" fmla="*/ 3186 w 296"/>
              <a:gd name="T51" fmla="*/ 55033 h 297"/>
              <a:gd name="T52" fmla="*/ 5841 w 296"/>
              <a:gd name="T53" fmla="*/ 47625 h 297"/>
              <a:gd name="T54" fmla="*/ 9557 w 296"/>
              <a:gd name="T55" fmla="*/ 41275 h 297"/>
              <a:gd name="T56" fmla="*/ 13274 w 296"/>
              <a:gd name="T57" fmla="*/ 34396 h 297"/>
              <a:gd name="T58" fmla="*/ 17522 w 296"/>
              <a:gd name="T59" fmla="*/ 28575 h 297"/>
              <a:gd name="T60" fmla="*/ 22831 w 296"/>
              <a:gd name="T61" fmla="*/ 22754 h 297"/>
              <a:gd name="T62" fmla="*/ 29203 w 296"/>
              <a:gd name="T63" fmla="*/ 17462 h 297"/>
              <a:gd name="T64" fmla="*/ 35043 w 296"/>
              <a:gd name="T65" fmla="*/ 12700 h 297"/>
              <a:gd name="T66" fmla="*/ 41946 w 296"/>
              <a:gd name="T67" fmla="*/ 8996 h 297"/>
              <a:gd name="T68" fmla="*/ 48317 w 296"/>
              <a:gd name="T69" fmla="*/ 5292 h 297"/>
              <a:gd name="T70" fmla="*/ 55750 w 296"/>
              <a:gd name="T71" fmla="*/ 3704 h 297"/>
              <a:gd name="T72" fmla="*/ 63184 w 296"/>
              <a:gd name="T73" fmla="*/ 1587 h 297"/>
              <a:gd name="T74" fmla="*/ 70617 w 296"/>
              <a:gd name="T75" fmla="*/ 0 h 297"/>
              <a:gd name="T76" fmla="*/ 78051 w 296"/>
              <a:gd name="T77" fmla="*/ 0 h 297"/>
              <a:gd name="T78" fmla="*/ 85484 w 296"/>
              <a:gd name="T79" fmla="*/ 0 h 297"/>
              <a:gd name="T80" fmla="*/ 93448 w 296"/>
              <a:gd name="T81" fmla="*/ 1587 h 297"/>
              <a:gd name="T82" fmla="*/ 100882 w 296"/>
              <a:gd name="T83" fmla="*/ 3704 h 297"/>
              <a:gd name="T84" fmla="*/ 108315 w 296"/>
              <a:gd name="T85" fmla="*/ 6350 h 297"/>
              <a:gd name="T86" fmla="*/ 115748 w 296"/>
              <a:gd name="T87" fmla="*/ 9525 h 297"/>
              <a:gd name="T88" fmla="*/ 122120 w 296"/>
              <a:gd name="T89" fmla="*/ 12700 h 297"/>
              <a:gd name="T90" fmla="*/ 128491 w 296"/>
              <a:gd name="T91" fmla="*/ 17462 h 297"/>
              <a:gd name="T92" fmla="*/ 134332 w 296"/>
              <a:gd name="T93" fmla="*/ 22754 h 297"/>
              <a:gd name="T94" fmla="*/ 139641 w 296"/>
              <a:gd name="T95" fmla="*/ 29104 h 297"/>
              <a:gd name="T96" fmla="*/ 144420 w 296"/>
              <a:gd name="T97" fmla="*/ 34925 h 297"/>
              <a:gd name="T98" fmla="*/ 151853 w 296"/>
              <a:gd name="T99" fmla="*/ 48683 h 297"/>
              <a:gd name="T100" fmla="*/ 155570 w 296"/>
              <a:gd name="T101" fmla="*/ 63500 h 297"/>
              <a:gd name="T102" fmla="*/ 157163 w 296"/>
              <a:gd name="T103" fmla="*/ 78846 h 297"/>
              <a:gd name="T104" fmla="*/ 155570 w 296"/>
              <a:gd name="T105" fmla="*/ 94191 h 29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6" h="297">
                <a:moveTo>
                  <a:pt x="293" y="178"/>
                </a:moveTo>
                <a:lnTo>
                  <a:pt x="289" y="192"/>
                </a:lnTo>
                <a:lnTo>
                  <a:pt x="284" y="206"/>
                </a:lnTo>
                <a:lnTo>
                  <a:pt x="278" y="220"/>
                </a:lnTo>
                <a:lnTo>
                  <a:pt x="272" y="231"/>
                </a:lnTo>
                <a:lnTo>
                  <a:pt x="263" y="244"/>
                </a:lnTo>
                <a:lnTo>
                  <a:pt x="253" y="254"/>
                </a:lnTo>
                <a:lnTo>
                  <a:pt x="241" y="264"/>
                </a:lnTo>
                <a:lnTo>
                  <a:pt x="230" y="273"/>
                </a:lnTo>
                <a:lnTo>
                  <a:pt x="217" y="281"/>
                </a:lnTo>
                <a:lnTo>
                  <a:pt x="203" y="287"/>
                </a:lnTo>
                <a:lnTo>
                  <a:pt x="189" y="291"/>
                </a:lnTo>
                <a:lnTo>
                  <a:pt x="175" y="295"/>
                </a:lnTo>
                <a:lnTo>
                  <a:pt x="161" y="297"/>
                </a:lnTo>
                <a:lnTo>
                  <a:pt x="147" y="297"/>
                </a:lnTo>
                <a:lnTo>
                  <a:pt x="132" y="297"/>
                </a:lnTo>
                <a:lnTo>
                  <a:pt x="118" y="295"/>
                </a:lnTo>
                <a:lnTo>
                  <a:pt x="89" y="286"/>
                </a:lnTo>
                <a:lnTo>
                  <a:pt x="63" y="272"/>
                </a:lnTo>
                <a:lnTo>
                  <a:pt x="42" y="253"/>
                </a:lnTo>
                <a:lnTo>
                  <a:pt x="24" y="231"/>
                </a:lnTo>
                <a:lnTo>
                  <a:pt x="10" y="206"/>
                </a:lnTo>
                <a:lnTo>
                  <a:pt x="3" y="178"/>
                </a:lnTo>
                <a:lnTo>
                  <a:pt x="0" y="149"/>
                </a:lnTo>
                <a:lnTo>
                  <a:pt x="3" y="118"/>
                </a:lnTo>
                <a:lnTo>
                  <a:pt x="6" y="104"/>
                </a:lnTo>
                <a:lnTo>
                  <a:pt x="11" y="90"/>
                </a:lnTo>
                <a:lnTo>
                  <a:pt x="18" y="78"/>
                </a:lnTo>
                <a:lnTo>
                  <a:pt x="25" y="65"/>
                </a:lnTo>
                <a:lnTo>
                  <a:pt x="33" y="54"/>
                </a:lnTo>
                <a:lnTo>
                  <a:pt x="43" y="43"/>
                </a:lnTo>
                <a:lnTo>
                  <a:pt x="55" y="33"/>
                </a:lnTo>
                <a:lnTo>
                  <a:pt x="66" y="24"/>
                </a:lnTo>
                <a:lnTo>
                  <a:pt x="79" y="17"/>
                </a:lnTo>
                <a:lnTo>
                  <a:pt x="91" y="10"/>
                </a:lnTo>
                <a:lnTo>
                  <a:pt x="105" y="7"/>
                </a:lnTo>
                <a:lnTo>
                  <a:pt x="119" y="3"/>
                </a:lnTo>
                <a:lnTo>
                  <a:pt x="133" y="0"/>
                </a:lnTo>
                <a:lnTo>
                  <a:pt x="147" y="0"/>
                </a:lnTo>
                <a:lnTo>
                  <a:pt x="161" y="0"/>
                </a:lnTo>
                <a:lnTo>
                  <a:pt x="176" y="3"/>
                </a:lnTo>
                <a:lnTo>
                  <a:pt x="190" y="7"/>
                </a:lnTo>
                <a:lnTo>
                  <a:pt x="204" y="12"/>
                </a:lnTo>
                <a:lnTo>
                  <a:pt x="218" y="18"/>
                </a:lnTo>
                <a:lnTo>
                  <a:pt x="230" y="24"/>
                </a:lnTo>
                <a:lnTo>
                  <a:pt x="242" y="33"/>
                </a:lnTo>
                <a:lnTo>
                  <a:pt x="253" y="43"/>
                </a:lnTo>
                <a:lnTo>
                  <a:pt x="263" y="55"/>
                </a:lnTo>
                <a:lnTo>
                  <a:pt x="272" y="66"/>
                </a:lnTo>
                <a:lnTo>
                  <a:pt x="286" y="92"/>
                </a:lnTo>
                <a:lnTo>
                  <a:pt x="293" y="120"/>
                </a:lnTo>
                <a:lnTo>
                  <a:pt x="296" y="149"/>
                </a:lnTo>
                <a:lnTo>
                  <a:pt x="293" y="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7" name="Freeform 47"/>
          <p:cNvSpPr>
            <a:spLocks/>
          </p:cNvSpPr>
          <p:nvPr/>
        </p:nvSpPr>
        <p:spPr bwMode="auto">
          <a:xfrm>
            <a:off x="979488" y="5795963"/>
            <a:ext cx="14287" cy="22225"/>
          </a:xfrm>
          <a:custGeom>
            <a:avLst/>
            <a:gdLst>
              <a:gd name="T0" fmla="*/ 7144 w 26"/>
              <a:gd name="T1" fmla="*/ 0 h 42"/>
              <a:gd name="T2" fmla="*/ 4396 w 26"/>
              <a:gd name="T3" fmla="*/ 529 h 42"/>
              <a:gd name="T4" fmla="*/ 1649 w 26"/>
              <a:gd name="T5" fmla="*/ 3175 h 42"/>
              <a:gd name="T6" fmla="*/ 550 w 26"/>
              <a:gd name="T7" fmla="*/ 6350 h 42"/>
              <a:gd name="T8" fmla="*/ 0 w 26"/>
              <a:gd name="T9" fmla="*/ 10583 h 42"/>
              <a:gd name="T10" fmla="*/ 550 w 26"/>
              <a:gd name="T11" fmla="*/ 14817 h 42"/>
              <a:gd name="T12" fmla="*/ 1649 w 26"/>
              <a:gd name="T13" fmla="*/ 18521 h 42"/>
              <a:gd name="T14" fmla="*/ 4396 w 26"/>
              <a:gd name="T15" fmla="*/ 21167 h 42"/>
              <a:gd name="T16" fmla="*/ 7144 w 26"/>
              <a:gd name="T17" fmla="*/ 22225 h 42"/>
              <a:gd name="T18" fmla="*/ 10441 w 26"/>
              <a:gd name="T19" fmla="*/ 21167 h 42"/>
              <a:gd name="T20" fmla="*/ 12089 w 26"/>
              <a:gd name="T21" fmla="*/ 18521 h 42"/>
              <a:gd name="T22" fmla="*/ 13738 w 26"/>
              <a:gd name="T23" fmla="*/ 14817 h 42"/>
              <a:gd name="T24" fmla="*/ 14287 w 26"/>
              <a:gd name="T25" fmla="*/ 10583 h 42"/>
              <a:gd name="T26" fmla="*/ 13738 w 26"/>
              <a:gd name="T27" fmla="*/ 6350 h 42"/>
              <a:gd name="T28" fmla="*/ 12089 w 26"/>
              <a:gd name="T29" fmla="*/ 3175 h 42"/>
              <a:gd name="T30" fmla="*/ 10441 w 26"/>
              <a:gd name="T31" fmla="*/ 529 h 42"/>
              <a:gd name="T32" fmla="*/ 7144 w 26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" h="42">
                <a:moveTo>
                  <a:pt x="13" y="0"/>
                </a:moveTo>
                <a:lnTo>
                  <a:pt x="8" y="1"/>
                </a:lnTo>
                <a:lnTo>
                  <a:pt x="3" y="6"/>
                </a:lnTo>
                <a:lnTo>
                  <a:pt x="1" y="12"/>
                </a:lnTo>
                <a:lnTo>
                  <a:pt x="0" y="20"/>
                </a:lnTo>
                <a:lnTo>
                  <a:pt x="1" y="28"/>
                </a:lnTo>
                <a:lnTo>
                  <a:pt x="3" y="35"/>
                </a:lnTo>
                <a:lnTo>
                  <a:pt x="8" y="40"/>
                </a:lnTo>
                <a:lnTo>
                  <a:pt x="13" y="42"/>
                </a:lnTo>
                <a:lnTo>
                  <a:pt x="19" y="40"/>
                </a:lnTo>
                <a:lnTo>
                  <a:pt x="22" y="35"/>
                </a:lnTo>
                <a:lnTo>
                  <a:pt x="25" y="28"/>
                </a:lnTo>
                <a:lnTo>
                  <a:pt x="26" y="20"/>
                </a:lnTo>
                <a:lnTo>
                  <a:pt x="25" y="12"/>
                </a:lnTo>
                <a:lnTo>
                  <a:pt x="22" y="6"/>
                </a:lnTo>
                <a:lnTo>
                  <a:pt x="19" y="1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8" name="Freeform 48"/>
          <p:cNvSpPr>
            <a:spLocks/>
          </p:cNvSpPr>
          <p:nvPr/>
        </p:nvSpPr>
        <p:spPr bwMode="auto">
          <a:xfrm>
            <a:off x="1081088" y="5795963"/>
            <a:ext cx="14287" cy="22225"/>
          </a:xfrm>
          <a:custGeom>
            <a:avLst/>
            <a:gdLst>
              <a:gd name="T0" fmla="*/ 7408 w 27"/>
              <a:gd name="T1" fmla="*/ 22225 h 42"/>
              <a:gd name="T2" fmla="*/ 10054 w 27"/>
              <a:gd name="T3" fmla="*/ 21167 h 42"/>
              <a:gd name="T4" fmla="*/ 12170 w 27"/>
              <a:gd name="T5" fmla="*/ 18521 h 42"/>
              <a:gd name="T6" fmla="*/ 13758 w 27"/>
              <a:gd name="T7" fmla="*/ 14817 h 42"/>
              <a:gd name="T8" fmla="*/ 14287 w 27"/>
              <a:gd name="T9" fmla="*/ 10583 h 42"/>
              <a:gd name="T10" fmla="*/ 13758 w 27"/>
              <a:gd name="T11" fmla="*/ 6350 h 42"/>
              <a:gd name="T12" fmla="*/ 12170 w 27"/>
              <a:gd name="T13" fmla="*/ 3175 h 42"/>
              <a:gd name="T14" fmla="*/ 10054 w 27"/>
              <a:gd name="T15" fmla="*/ 529 h 42"/>
              <a:gd name="T16" fmla="*/ 7408 w 27"/>
              <a:gd name="T17" fmla="*/ 0 h 42"/>
              <a:gd name="T18" fmla="*/ 4762 w 27"/>
              <a:gd name="T19" fmla="*/ 529 h 42"/>
              <a:gd name="T20" fmla="*/ 2117 w 27"/>
              <a:gd name="T21" fmla="*/ 3175 h 42"/>
              <a:gd name="T22" fmla="*/ 529 w 27"/>
              <a:gd name="T23" fmla="*/ 6350 h 42"/>
              <a:gd name="T24" fmla="*/ 0 w 27"/>
              <a:gd name="T25" fmla="*/ 10583 h 42"/>
              <a:gd name="T26" fmla="*/ 529 w 27"/>
              <a:gd name="T27" fmla="*/ 14817 h 42"/>
              <a:gd name="T28" fmla="*/ 2117 w 27"/>
              <a:gd name="T29" fmla="*/ 18521 h 42"/>
              <a:gd name="T30" fmla="*/ 4762 w 27"/>
              <a:gd name="T31" fmla="*/ 21167 h 42"/>
              <a:gd name="T32" fmla="*/ 7408 w 27"/>
              <a:gd name="T33" fmla="*/ 22225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7" h="42">
                <a:moveTo>
                  <a:pt x="14" y="42"/>
                </a:moveTo>
                <a:lnTo>
                  <a:pt x="19" y="40"/>
                </a:lnTo>
                <a:lnTo>
                  <a:pt x="23" y="35"/>
                </a:lnTo>
                <a:lnTo>
                  <a:pt x="26" y="28"/>
                </a:lnTo>
                <a:lnTo>
                  <a:pt x="27" y="20"/>
                </a:lnTo>
                <a:lnTo>
                  <a:pt x="26" y="12"/>
                </a:lnTo>
                <a:lnTo>
                  <a:pt x="23" y="6"/>
                </a:lnTo>
                <a:lnTo>
                  <a:pt x="19" y="1"/>
                </a:lnTo>
                <a:lnTo>
                  <a:pt x="14" y="0"/>
                </a:lnTo>
                <a:lnTo>
                  <a:pt x="9" y="1"/>
                </a:lnTo>
                <a:lnTo>
                  <a:pt x="4" y="6"/>
                </a:lnTo>
                <a:lnTo>
                  <a:pt x="1" y="12"/>
                </a:lnTo>
                <a:lnTo>
                  <a:pt x="0" y="20"/>
                </a:lnTo>
                <a:lnTo>
                  <a:pt x="1" y="28"/>
                </a:lnTo>
                <a:lnTo>
                  <a:pt x="4" y="35"/>
                </a:lnTo>
                <a:lnTo>
                  <a:pt x="9" y="40"/>
                </a:lnTo>
                <a:lnTo>
                  <a:pt x="14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9" name="Freeform 49"/>
          <p:cNvSpPr>
            <a:spLocks/>
          </p:cNvSpPr>
          <p:nvPr/>
        </p:nvSpPr>
        <p:spPr bwMode="auto">
          <a:xfrm>
            <a:off x="1195388" y="5945188"/>
            <a:ext cx="12700" cy="28575"/>
          </a:xfrm>
          <a:custGeom>
            <a:avLst/>
            <a:gdLst>
              <a:gd name="T0" fmla="*/ 12700 w 22"/>
              <a:gd name="T1" fmla="*/ 26458 h 54"/>
              <a:gd name="T2" fmla="*/ 12123 w 22"/>
              <a:gd name="T3" fmla="*/ 26458 h 54"/>
              <a:gd name="T4" fmla="*/ 12123 w 22"/>
              <a:gd name="T5" fmla="*/ 26458 h 54"/>
              <a:gd name="T6" fmla="*/ 10968 w 22"/>
              <a:gd name="T7" fmla="*/ 26458 h 54"/>
              <a:gd name="T8" fmla="*/ 10391 w 22"/>
              <a:gd name="T9" fmla="*/ 25929 h 54"/>
              <a:gd name="T10" fmla="*/ 10391 w 22"/>
              <a:gd name="T11" fmla="*/ 25929 h 54"/>
              <a:gd name="T12" fmla="*/ 10391 w 22"/>
              <a:gd name="T13" fmla="*/ 25400 h 54"/>
              <a:gd name="T14" fmla="*/ 10391 w 22"/>
              <a:gd name="T15" fmla="*/ 23813 h 54"/>
              <a:gd name="T16" fmla="*/ 10391 w 22"/>
              <a:gd name="T17" fmla="*/ 23283 h 54"/>
              <a:gd name="T18" fmla="*/ 12700 w 22"/>
              <a:gd name="T19" fmla="*/ 7937 h 54"/>
              <a:gd name="T20" fmla="*/ 12700 w 22"/>
              <a:gd name="T21" fmla="*/ 5292 h 54"/>
              <a:gd name="T22" fmla="*/ 12700 w 22"/>
              <a:gd name="T23" fmla="*/ 3175 h 54"/>
              <a:gd name="T24" fmla="*/ 12123 w 22"/>
              <a:gd name="T25" fmla="*/ 1588 h 54"/>
              <a:gd name="T26" fmla="*/ 10968 w 22"/>
              <a:gd name="T27" fmla="*/ 1058 h 54"/>
              <a:gd name="T28" fmla="*/ 10391 w 22"/>
              <a:gd name="T29" fmla="*/ 529 h 54"/>
              <a:gd name="T30" fmla="*/ 9814 w 22"/>
              <a:gd name="T31" fmla="*/ 529 h 54"/>
              <a:gd name="T32" fmla="*/ 9236 w 22"/>
              <a:gd name="T33" fmla="*/ 0 h 54"/>
              <a:gd name="T34" fmla="*/ 8082 w 22"/>
              <a:gd name="T35" fmla="*/ 0 h 54"/>
              <a:gd name="T36" fmla="*/ 7505 w 22"/>
              <a:gd name="T37" fmla="*/ 1588 h 54"/>
              <a:gd name="T38" fmla="*/ 6927 w 22"/>
              <a:gd name="T39" fmla="*/ 3704 h 54"/>
              <a:gd name="T40" fmla="*/ 5195 w 22"/>
              <a:gd name="T41" fmla="*/ 5821 h 54"/>
              <a:gd name="T42" fmla="*/ 4618 w 22"/>
              <a:gd name="T43" fmla="*/ 7937 h 54"/>
              <a:gd name="T44" fmla="*/ 4041 w 22"/>
              <a:gd name="T45" fmla="*/ 10583 h 54"/>
              <a:gd name="T46" fmla="*/ 3464 w 22"/>
              <a:gd name="T47" fmla="*/ 13758 h 54"/>
              <a:gd name="T48" fmla="*/ 2309 w 22"/>
              <a:gd name="T49" fmla="*/ 16404 h 54"/>
              <a:gd name="T50" fmla="*/ 1732 w 22"/>
              <a:gd name="T51" fmla="*/ 20108 h 54"/>
              <a:gd name="T52" fmla="*/ 1155 w 22"/>
              <a:gd name="T53" fmla="*/ 23283 h 54"/>
              <a:gd name="T54" fmla="*/ 1155 w 22"/>
              <a:gd name="T55" fmla="*/ 23813 h 54"/>
              <a:gd name="T56" fmla="*/ 1155 w 22"/>
              <a:gd name="T57" fmla="*/ 23813 h 54"/>
              <a:gd name="T58" fmla="*/ 1155 w 22"/>
              <a:gd name="T59" fmla="*/ 24871 h 54"/>
              <a:gd name="T60" fmla="*/ 0 w 22"/>
              <a:gd name="T61" fmla="*/ 25400 h 54"/>
              <a:gd name="T62" fmla="*/ 0 w 22"/>
              <a:gd name="T63" fmla="*/ 25929 h 54"/>
              <a:gd name="T64" fmla="*/ 0 w 22"/>
              <a:gd name="T65" fmla="*/ 26458 h 54"/>
              <a:gd name="T66" fmla="*/ 0 w 22"/>
              <a:gd name="T67" fmla="*/ 28046 h 54"/>
              <a:gd name="T68" fmla="*/ 0 w 22"/>
              <a:gd name="T69" fmla="*/ 28575 h 54"/>
              <a:gd name="T70" fmla="*/ 12700 w 22"/>
              <a:gd name="T71" fmla="*/ 28575 h 54"/>
              <a:gd name="T72" fmla="*/ 12700 w 22"/>
              <a:gd name="T73" fmla="*/ 26458 h 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2" h="54">
                <a:moveTo>
                  <a:pt x="22" y="50"/>
                </a:moveTo>
                <a:lnTo>
                  <a:pt x="21" y="50"/>
                </a:lnTo>
                <a:lnTo>
                  <a:pt x="19" y="50"/>
                </a:lnTo>
                <a:lnTo>
                  <a:pt x="18" y="49"/>
                </a:lnTo>
                <a:lnTo>
                  <a:pt x="18" y="48"/>
                </a:lnTo>
                <a:lnTo>
                  <a:pt x="18" y="45"/>
                </a:lnTo>
                <a:lnTo>
                  <a:pt x="18" y="44"/>
                </a:lnTo>
                <a:lnTo>
                  <a:pt x="22" y="15"/>
                </a:lnTo>
                <a:lnTo>
                  <a:pt x="22" y="10"/>
                </a:lnTo>
                <a:lnTo>
                  <a:pt x="22" y="6"/>
                </a:lnTo>
                <a:lnTo>
                  <a:pt x="21" y="3"/>
                </a:lnTo>
                <a:lnTo>
                  <a:pt x="19" y="2"/>
                </a:lnTo>
                <a:lnTo>
                  <a:pt x="18" y="1"/>
                </a:lnTo>
                <a:lnTo>
                  <a:pt x="17" y="1"/>
                </a:lnTo>
                <a:lnTo>
                  <a:pt x="16" y="0"/>
                </a:lnTo>
                <a:lnTo>
                  <a:pt x="14" y="0"/>
                </a:lnTo>
                <a:lnTo>
                  <a:pt x="13" y="3"/>
                </a:lnTo>
                <a:lnTo>
                  <a:pt x="12" y="7"/>
                </a:lnTo>
                <a:lnTo>
                  <a:pt x="9" y="11"/>
                </a:lnTo>
                <a:lnTo>
                  <a:pt x="8" y="15"/>
                </a:lnTo>
                <a:lnTo>
                  <a:pt x="7" y="20"/>
                </a:lnTo>
                <a:lnTo>
                  <a:pt x="6" y="26"/>
                </a:lnTo>
                <a:lnTo>
                  <a:pt x="4" y="31"/>
                </a:lnTo>
                <a:lnTo>
                  <a:pt x="3" y="38"/>
                </a:lnTo>
                <a:lnTo>
                  <a:pt x="2" y="44"/>
                </a:lnTo>
                <a:lnTo>
                  <a:pt x="2" y="45"/>
                </a:lnTo>
                <a:lnTo>
                  <a:pt x="2" y="47"/>
                </a:lnTo>
                <a:lnTo>
                  <a:pt x="0" y="48"/>
                </a:lnTo>
                <a:lnTo>
                  <a:pt x="0" y="49"/>
                </a:lnTo>
                <a:lnTo>
                  <a:pt x="0" y="50"/>
                </a:lnTo>
                <a:lnTo>
                  <a:pt x="0" y="53"/>
                </a:lnTo>
                <a:lnTo>
                  <a:pt x="0" y="54"/>
                </a:lnTo>
                <a:lnTo>
                  <a:pt x="22" y="54"/>
                </a:lnTo>
                <a:lnTo>
                  <a:pt x="22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0" name="Freeform 50"/>
          <p:cNvSpPr>
            <a:spLocks/>
          </p:cNvSpPr>
          <p:nvPr/>
        </p:nvSpPr>
        <p:spPr bwMode="auto">
          <a:xfrm>
            <a:off x="1212850" y="5942013"/>
            <a:ext cx="26988" cy="33337"/>
          </a:xfrm>
          <a:custGeom>
            <a:avLst/>
            <a:gdLst>
              <a:gd name="T0" fmla="*/ 24912 w 52"/>
              <a:gd name="T1" fmla="*/ 3826 h 61"/>
              <a:gd name="T2" fmla="*/ 22836 w 52"/>
              <a:gd name="T3" fmla="*/ 1640 h 61"/>
              <a:gd name="T4" fmla="*/ 21279 w 52"/>
              <a:gd name="T5" fmla="*/ 547 h 61"/>
              <a:gd name="T6" fmla="*/ 18165 w 52"/>
              <a:gd name="T7" fmla="*/ 0 h 61"/>
              <a:gd name="T8" fmla="*/ 15570 w 52"/>
              <a:gd name="T9" fmla="*/ 0 h 61"/>
              <a:gd name="T10" fmla="*/ 12975 w 52"/>
              <a:gd name="T11" fmla="*/ 547 h 61"/>
              <a:gd name="T12" fmla="*/ 10380 w 52"/>
              <a:gd name="T13" fmla="*/ 1093 h 61"/>
              <a:gd name="T14" fmla="*/ 7785 w 52"/>
              <a:gd name="T15" fmla="*/ 3279 h 61"/>
              <a:gd name="T16" fmla="*/ 5190 w 52"/>
              <a:gd name="T17" fmla="*/ 5465 h 61"/>
              <a:gd name="T18" fmla="*/ 3114 w 52"/>
              <a:gd name="T19" fmla="*/ 7651 h 61"/>
              <a:gd name="T20" fmla="*/ 2076 w 52"/>
              <a:gd name="T21" fmla="*/ 10384 h 61"/>
              <a:gd name="T22" fmla="*/ 519 w 52"/>
              <a:gd name="T23" fmla="*/ 13663 h 61"/>
              <a:gd name="T24" fmla="*/ 0 w 52"/>
              <a:gd name="T25" fmla="*/ 16942 h 61"/>
              <a:gd name="T26" fmla="*/ 0 w 52"/>
              <a:gd name="T27" fmla="*/ 19674 h 61"/>
              <a:gd name="T28" fmla="*/ 0 w 52"/>
              <a:gd name="T29" fmla="*/ 23500 h 61"/>
              <a:gd name="T30" fmla="*/ 1038 w 52"/>
              <a:gd name="T31" fmla="*/ 26232 h 61"/>
              <a:gd name="T32" fmla="*/ 2595 w 52"/>
              <a:gd name="T33" fmla="*/ 28418 h 61"/>
              <a:gd name="T34" fmla="*/ 4671 w 52"/>
              <a:gd name="T35" fmla="*/ 30058 h 61"/>
              <a:gd name="T36" fmla="*/ 6747 w 52"/>
              <a:gd name="T37" fmla="*/ 31697 h 61"/>
              <a:gd name="T38" fmla="*/ 9342 w 52"/>
              <a:gd name="T39" fmla="*/ 33337 h 61"/>
              <a:gd name="T40" fmla="*/ 11937 w 52"/>
              <a:gd name="T41" fmla="*/ 33337 h 61"/>
              <a:gd name="T42" fmla="*/ 14532 w 52"/>
              <a:gd name="T43" fmla="*/ 33337 h 61"/>
              <a:gd name="T44" fmla="*/ 17127 w 52"/>
              <a:gd name="T45" fmla="*/ 31697 h 61"/>
              <a:gd name="T46" fmla="*/ 19722 w 52"/>
              <a:gd name="T47" fmla="*/ 30058 h 61"/>
              <a:gd name="T48" fmla="*/ 21798 w 52"/>
              <a:gd name="T49" fmla="*/ 28418 h 61"/>
              <a:gd name="T50" fmla="*/ 23874 w 52"/>
              <a:gd name="T51" fmla="*/ 25686 h 61"/>
              <a:gd name="T52" fmla="*/ 25431 w 52"/>
              <a:gd name="T53" fmla="*/ 22407 h 61"/>
              <a:gd name="T54" fmla="*/ 26469 w 52"/>
              <a:gd name="T55" fmla="*/ 19128 h 61"/>
              <a:gd name="T56" fmla="*/ 26988 w 52"/>
              <a:gd name="T57" fmla="*/ 15849 h 61"/>
              <a:gd name="T58" fmla="*/ 26988 w 52"/>
              <a:gd name="T59" fmla="*/ 12023 h 61"/>
              <a:gd name="T60" fmla="*/ 26988 w 52"/>
              <a:gd name="T61" fmla="*/ 8744 h 61"/>
              <a:gd name="T62" fmla="*/ 26469 w 52"/>
              <a:gd name="T63" fmla="*/ 6012 h 61"/>
              <a:gd name="T64" fmla="*/ 24912 w 52"/>
              <a:gd name="T65" fmla="*/ 3826 h 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" h="61">
                <a:moveTo>
                  <a:pt x="48" y="7"/>
                </a:moveTo>
                <a:lnTo>
                  <a:pt x="44" y="3"/>
                </a:lnTo>
                <a:lnTo>
                  <a:pt x="41" y="1"/>
                </a:lnTo>
                <a:lnTo>
                  <a:pt x="35" y="0"/>
                </a:lnTo>
                <a:lnTo>
                  <a:pt x="30" y="0"/>
                </a:lnTo>
                <a:lnTo>
                  <a:pt x="25" y="1"/>
                </a:lnTo>
                <a:lnTo>
                  <a:pt x="20" y="2"/>
                </a:lnTo>
                <a:lnTo>
                  <a:pt x="15" y="6"/>
                </a:lnTo>
                <a:lnTo>
                  <a:pt x="10" y="10"/>
                </a:lnTo>
                <a:lnTo>
                  <a:pt x="6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0" y="36"/>
                </a:lnTo>
                <a:lnTo>
                  <a:pt x="0" y="43"/>
                </a:lnTo>
                <a:lnTo>
                  <a:pt x="2" y="48"/>
                </a:lnTo>
                <a:lnTo>
                  <a:pt x="5" y="52"/>
                </a:lnTo>
                <a:lnTo>
                  <a:pt x="9" y="55"/>
                </a:lnTo>
                <a:lnTo>
                  <a:pt x="13" y="58"/>
                </a:lnTo>
                <a:lnTo>
                  <a:pt x="18" y="61"/>
                </a:lnTo>
                <a:lnTo>
                  <a:pt x="23" y="61"/>
                </a:lnTo>
                <a:lnTo>
                  <a:pt x="28" y="61"/>
                </a:lnTo>
                <a:lnTo>
                  <a:pt x="33" y="58"/>
                </a:lnTo>
                <a:lnTo>
                  <a:pt x="38" y="55"/>
                </a:lnTo>
                <a:lnTo>
                  <a:pt x="42" y="52"/>
                </a:lnTo>
                <a:lnTo>
                  <a:pt x="46" y="47"/>
                </a:lnTo>
                <a:lnTo>
                  <a:pt x="49" y="41"/>
                </a:lnTo>
                <a:lnTo>
                  <a:pt x="51" y="35"/>
                </a:lnTo>
                <a:lnTo>
                  <a:pt x="52" y="29"/>
                </a:lnTo>
                <a:lnTo>
                  <a:pt x="52" y="22"/>
                </a:lnTo>
                <a:lnTo>
                  <a:pt x="52" y="16"/>
                </a:lnTo>
                <a:lnTo>
                  <a:pt x="51" y="11"/>
                </a:lnTo>
                <a:lnTo>
                  <a:pt x="48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1" name="Freeform 51"/>
          <p:cNvSpPr>
            <a:spLocks/>
          </p:cNvSpPr>
          <p:nvPr/>
        </p:nvSpPr>
        <p:spPr bwMode="auto">
          <a:xfrm>
            <a:off x="1220788" y="5943600"/>
            <a:ext cx="11112" cy="28575"/>
          </a:xfrm>
          <a:custGeom>
            <a:avLst/>
            <a:gdLst>
              <a:gd name="T0" fmla="*/ 7408 w 21"/>
              <a:gd name="T1" fmla="*/ 24871 h 54"/>
              <a:gd name="T2" fmla="*/ 6879 w 21"/>
              <a:gd name="T3" fmla="*/ 26458 h 54"/>
              <a:gd name="T4" fmla="*/ 6350 w 21"/>
              <a:gd name="T5" fmla="*/ 27517 h 54"/>
              <a:gd name="T6" fmla="*/ 4762 w 21"/>
              <a:gd name="T7" fmla="*/ 28575 h 54"/>
              <a:gd name="T8" fmla="*/ 3704 w 21"/>
              <a:gd name="T9" fmla="*/ 28575 h 54"/>
              <a:gd name="T10" fmla="*/ 2117 w 21"/>
              <a:gd name="T11" fmla="*/ 28575 h 54"/>
              <a:gd name="T12" fmla="*/ 1058 w 21"/>
              <a:gd name="T13" fmla="*/ 26987 h 54"/>
              <a:gd name="T14" fmla="*/ 0 w 21"/>
              <a:gd name="T15" fmla="*/ 26458 h 54"/>
              <a:gd name="T16" fmla="*/ 0 w 21"/>
              <a:gd name="T17" fmla="*/ 24342 h 54"/>
              <a:gd name="T18" fmla="*/ 0 w 21"/>
              <a:gd name="T19" fmla="*/ 22225 h 54"/>
              <a:gd name="T20" fmla="*/ 0 w 21"/>
              <a:gd name="T21" fmla="*/ 20108 h 54"/>
              <a:gd name="T22" fmla="*/ 0 w 21"/>
              <a:gd name="T23" fmla="*/ 17463 h 54"/>
              <a:gd name="T24" fmla="*/ 1058 w 21"/>
              <a:gd name="T25" fmla="*/ 14287 h 54"/>
              <a:gd name="T26" fmla="*/ 1058 w 21"/>
              <a:gd name="T27" fmla="*/ 11642 h 54"/>
              <a:gd name="T28" fmla="*/ 1587 w 21"/>
              <a:gd name="T29" fmla="*/ 8996 h 54"/>
              <a:gd name="T30" fmla="*/ 1587 w 21"/>
              <a:gd name="T31" fmla="*/ 6879 h 54"/>
              <a:gd name="T32" fmla="*/ 2117 w 21"/>
              <a:gd name="T33" fmla="*/ 4763 h 54"/>
              <a:gd name="T34" fmla="*/ 3704 w 21"/>
              <a:gd name="T35" fmla="*/ 2646 h 54"/>
              <a:gd name="T36" fmla="*/ 4233 w 21"/>
              <a:gd name="T37" fmla="*/ 1588 h 54"/>
              <a:gd name="T38" fmla="*/ 5821 w 21"/>
              <a:gd name="T39" fmla="*/ 0 h 54"/>
              <a:gd name="T40" fmla="*/ 6879 w 21"/>
              <a:gd name="T41" fmla="*/ 0 h 54"/>
              <a:gd name="T42" fmla="*/ 8466 w 21"/>
              <a:gd name="T43" fmla="*/ 0 h 54"/>
              <a:gd name="T44" fmla="*/ 9525 w 21"/>
              <a:gd name="T45" fmla="*/ 1058 h 54"/>
              <a:gd name="T46" fmla="*/ 10054 w 21"/>
              <a:gd name="T47" fmla="*/ 2117 h 54"/>
              <a:gd name="T48" fmla="*/ 11112 w 21"/>
              <a:gd name="T49" fmla="*/ 3704 h 54"/>
              <a:gd name="T50" fmla="*/ 11112 w 21"/>
              <a:gd name="T51" fmla="*/ 5821 h 54"/>
              <a:gd name="T52" fmla="*/ 11112 w 21"/>
              <a:gd name="T53" fmla="*/ 7408 h 54"/>
              <a:gd name="T54" fmla="*/ 11112 w 21"/>
              <a:gd name="T55" fmla="*/ 11113 h 54"/>
              <a:gd name="T56" fmla="*/ 10054 w 21"/>
              <a:gd name="T57" fmla="*/ 14287 h 54"/>
              <a:gd name="T58" fmla="*/ 9525 w 21"/>
              <a:gd name="T59" fmla="*/ 17463 h 54"/>
              <a:gd name="T60" fmla="*/ 8995 w 21"/>
              <a:gd name="T61" fmla="*/ 20108 h 54"/>
              <a:gd name="T62" fmla="*/ 8466 w 21"/>
              <a:gd name="T63" fmla="*/ 23283 h 54"/>
              <a:gd name="T64" fmla="*/ 7408 w 21"/>
              <a:gd name="T65" fmla="*/ 24871 h 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" h="54">
                <a:moveTo>
                  <a:pt x="14" y="47"/>
                </a:moveTo>
                <a:lnTo>
                  <a:pt x="13" y="50"/>
                </a:lnTo>
                <a:lnTo>
                  <a:pt x="12" y="52"/>
                </a:lnTo>
                <a:lnTo>
                  <a:pt x="9" y="54"/>
                </a:lnTo>
                <a:lnTo>
                  <a:pt x="7" y="54"/>
                </a:lnTo>
                <a:lnTo>
                  <a:pt x="4" y="54"/>
                </a:lnTo>
                <a:lnTo>
                  <a:pt x="2" y="51"/>
                </a:lnTo>
                <a:lnTo>
                  <a:pt x="0" y="50"/>
                </a:lnTo>
                <a:lnTo>
                  <a:pt x="0" y="46"/>
                </a:lnTo>
                <a:lnTo>
                  <a:pt x="0" y="42"/>
                </a:lnTo>
                <a:lnTo>
                  <a:pt x="0" y="38"/>
                </a:lnTo>
                <a:lnTo>
                  <a:pt x="0" y="33"/>
                </a:lnTo>
                <a:lnTo>
                  <a:pt x="2" y="27"/>
                </a:lnTo>
                <a:lnTo>
                  <a:pt x="2" y="22"/>
                </a:lnTo>
                <a:lnTo>
                  <a:pt x="3" y="17"/>
                </a:lnTo>
                <a:lnTo>
                  <a:pt x="3" y="13"/>
                </a:lnTo>
                <a:lnTo>
                  <a:pt x="4" y="9"/>
                </a:lnTo>
                <a:lnTo>
                  <a:pt x="7" y="5"/>
                </a:lnTo>
                <a:lnTo>
                  <a:pt x="8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18" y="2"/>
                </a:lnTo>
                <a:lnTo>
                  <a:pt x="19" y="4"/>
                </a:lnTo>
                <a:lnTo>
                  <a:pt x="21" y="7"/>
                </a:lnTo>
                <a:lnTo>
                  <a:pt x="21" y="11"/>
                </a:lnTo>
                <a:lnTo>
                  <a:pt x="21" y="14"/>
                </a:lnTo>
                <a:lnTo>
                  <a:pt x="21" y="21"/>
                </a:lnTo>
                <a:lnTo>
                  <a:pt x="19" y="27"/>
                </a:lnTo>
                <a:lnTo>
                  <a:pt x="18" y="33"/>
                </a:lnTo>
                <a:lnTo>
                  <a:pt x="17" y="38"/>
                </a:lnTo>
                <a:lnTo>
                  <a:pt x="16" y="44"/>
                </a:lnTo>
                <a:lnTo>
                  <a:pt x="14" y="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2" name="Freeform 52"/>
          <p:cNvSpPr>
            <a:spLocks/>
          </p:cNvSpPr>
          <p:nvPr/>
        </p:nvSpPr>
        <p:spPr bwMode="auto">
          <a:xfrm>
            <a:off x="1244600" y="5927725"/>
            <a:ext cx="17463" cy="47625"/>
          </a:xfrm>
          <a:custGeom>
            <a:avLst/>
            <a:gdLst>
              <a:gd name="T0" fmla="*/ 0 w 33"/>
              <a:gd name="T1" fmla="*/ 39598 h 89"/>
              <a:gd name="T2" fmla="*/ 0 w 33"/>
              <a:gd name="T3" fmla="*/ 41204 h 89"/>
              <a:gd name="T4" fmla="*/ 529 w 33"/>
              <a:gd name="T5" fmla="*/ 43344 h 89"/>
              <a:gd name="T6" fmla="*/ 1058 w 33"/>
              <a:gd name="T7" fmla="*/ 44949 h 89"/>
              <a:gd name="T8" fmla="*/ 2117 w 33"/>
              <a:gd name="T9" fmla="*/ 46020 h 89"/>
              <a:gd name="T10" fmla="*/ 3175 w 33"/>
              <a:gd name="T11" fmla="*/ 47090 h 89"/>
              <a:gd name="T12" fmla="*/ 3704 w 33"/>
              <a:gd name="T13" fmla="*/ 47090 h 89"/>
              <a:gd name="T14" fmla="*/ 5292 w 33"/>
              <a:gd name="T15" fmla="*/ 47625 h 89"/>
              <a:gd name="T16" fmla="*/ 5821 w 33"/>
              <a:gd name="T17" fmla="*/ 47625 h 89"/>
              <a:gd name="T18" fmla="*/ 7938 w 33"/>
              <a:gd name="T19" fmla="*/ 47625 h 89"/>
              <a:gd name="T20" fmla="*/ 9525 w 33"/>
              <a:gd name="T21" fmla="*/ 47090 h 89"/>
              <a:gd name="T22" fmla="*/ 11113 w 33"/>
              <a:gd name="T23" fmla="*/ 45485 h 89"/>
              <a:gd name="T24" fmla="*/ 12700 w 33"/>
              <a:gd name="T25" fmla="*/ 43879 h 89"/>
              <a:gd name="T26" fmla="*/ 13230 w 33"/>
              <a:gd name="T27" fmla="*/ 42809 h 89"/>
              <a:gd name="T28" fmla="*/ 13759 w 33"/>
              <a:gd name="T29" fmla="*/ 41204 h 89"/>
              <a:gd name="T30" fmla="*/ 14817 w 33"/>
              <a:gd name="T31" fmla="*/ 40133 h 89"/>
              <a:gd name="T32" fmla="*/ 15346 w 33"/>
              <a:gd name="T33" fmla="*/ 38528 h 89"/>
              <a:gd name="T34" fmla="*/ 14817 w 33"/>
              <a:gd name="T35" fmla="*/ 37993 h 89"/>
              <a:gd name="T36" fmla="*/ 13759 w 33"/>
              <a:gd name="T37" fmla="*/ 38528 h 89"/>
              <a:gd name="T38" fmla="*/ 13759 w 33"/>
              <a:gd name="T39" fmla="*/ 39598 h 89"/>
              <a:gd name="T40" fmla="*/ 13230 w 33"/>
              <a:gd name="T41" fmla="*/ 40133 h 89"/>
              <a:gd name="T42" fmla="*/ 12700 w 33"/>
              <a:gd name="T43" fmla="*/ 40669 h 89"/>
              <a:gd name="T44" fmla="*/ 12171 w 33"/>
              <a:gd name="T45" fmla="*/ 41204 h 89"/>
              <a:gd name="T46" fmla="*/ 12171 w 33"/>
              <a:gd name="T47" fmla="*/ 41204 h 89"/>
              <a:gd name="T48" fmla="*/ 11113 w 33"/>
              <a:gd name="T49" fmla="*/ 42274 h 89"/>
              <a:gd name="T50" fmla="*/ 10584 w 33"/>
              <a:gd name="T51" fmla="*/ 42274 h 89"/>
              <a:gd name="T52" fmla="*/ 10054 w 33"/>
              <a:gd name="T53" fmla="*/ 42274 h 89"/>
              <a:gd name="T54" fmla="*/ 9525 w 33"/>
              <a:gd name="T55" fmla="*/ 41204 h 89"/>
              <a:gd name="T56" fmla="*/ 8467 w 33"/>
              <a:gd name="T57" fmla="*/ 40669 h 89"/>
              <a:gd name="T58" fmla="*/ 8467 w 33"/>
              <a:gd name="T59" fmla="*/ 40133 h 89"/>
              <a:gd name="T60" fmla="*/ 8467 w 33"/>
              <a:gd name="T61" fmla="*/ 39598 h 89"/>
              <a:gd name="T62" fmla="*/ 8467 w 33"/>
              <a:gd name="T63" fmla="*/ 38528 h 89"/>
              <a:gd name="T64" fmla="*/ 8467 w 33"/>
              <a:gd name="T65" fmla="*/ 38528 h 89"/>
              <a:gd name="T66" fmla="*/ 8467 w 33"/>
              <a:gd name="T67" fmla="*/ 37993 h 89"/>
              <a:gd name="T68" fmla="*/ 11113 w 33"/>
              <a:gd name="T69" fmla="*/ 15518 h 89"/>
              <a:gd name="T70" fmla="*/ 16934 w 33"/>
              <a:gd name="T71" fmla="*/ 15518 h 89"/>
              <a:gd name="T72" fmla="*/ 17463 w 33"/>
              <a:gd name="T73" fmla="*/ 12308 h 89"/>
              <a:gd name="T74" fmla="*/ 12171 w 33"/>
              <a:gd name="T75" fmla="*/ 12843 h 89"/>
              <a:gd name="T76" fmla="*/ 13230 w 33"/>
              <a:gd name="T77" fmla="*/ 0 h 89"/>
              <a:gd name="T78" fmla="*/ 12171 w 33"/>
              <a:gd name="T79" fmla="*/ 535 h 89"/>
              <a:gd name="T80" fmla="*/ 10584 w 33"/>
              <a:gd name="T81" fmla="*/ 2676 h 89"/>
              <a:gd name="T82" fmla="*/ 9525 w 33"/>
              <a:gd name="T83" fmla="*/ 4816 h 89"/>
              <a:gd name="T84" fmla="*/ 7409 w 33"/>
              <a:gd name="T85" fmla="*/ 6956 h 89"/>
              <a:gd name="T86" fmla="*/ 5821 w 33"/>
              <a:gd name="T87" fmla="*/ 8562 h 89"/>
              <a:gd name="T88" fmla="*/ 5292 w 33"/>
              <a:gd name="T89" fmla="*/ 9632 h 89"/>
              <a:gd name="T90" fmla="*/ 3704 w 33"/>
              <a:gd name="T91" fmla="*/ 10702 h 89"/>
              <a:gd name="T92" fmla="*/ 3175 w 33"/>
              <a:gd name="T93" fmla="*/ 11237 h 89"/>
              <a:gd name="T94" fmla="*/ 2646 w 33"/>
              <a:gd name="T95" fmla="*/ 12308 h 89"/>
              <a:gd name="T96" fmla="*/ 2117 w 33"/>
              <a:gd name="T97" fmla="*/ 12843 h 89"/>
              <a:gd name="T98" fmla="*/ 1058 w 33"/>
              <a:gd name="T99" fmla="*/ 13378 h 89"/>
              <a:gd name="T100" fmla="*/ 529 w 33"/>
              <a:gd name="T101" fmla="*/ 14448 h 89"/>
              <a:gd name="T102" fmla="*/ 0 w 33"/>
              <a:gd name="T103" fmla="*/ 14983 h 89"/>
              <a:gd name="T104" fmla="*/ 0 w 33"/>
              <a:gd name="T105" fmla="*/ 17124 h 89"/>
              <a:gd name="T106" fmla="*/ 3175 w 33"/>
              <a:gd name="T107" fmla="*/ 16053 h 89"/>
              <a:gd name="T108" fmla="*/ 0 w 33"/>
              <a:gd name="T109" fmla="*/ 39598 h 8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" h="89">
                <a:moveTo>
                  <a:pt x="0" y="74"/>
                </a:moveTo>
                <a:lnTo>
                  <a:pt x="0" y="77"/>
                </a:lnTo>
                <a:lnTo>
                  <a:pt x="1" y="81"/>
                </a:lnTo>
                <a:lnTo>
                  <a:pt x="2" y="84"/>
                </a:lnTo>
                <a:lnTo>
                  <a:pt x="4" y="86"/>
                </a:lnTo>
                <a:lnTo>
                  <a:pt x="6" y="88"/>
                </a:lnTo>
                <a:lnTo>
                  <a:pt x="7" y="88"/>
                </a:lnTo>
                <a:lnTo>
                  <a:pt x="10" y="89"/>
                </a:lnTo>
                <a:lnTo>
                  <a:pt x="11" y="89"/>
                </a:lnTo>
                <a:lnTo>
                  <a:pt x="15" y="89"/>
                </a:lnTo>
                <a:lnTo>
                  <a:pt x="18" y="88"/>
                </a:lnTo>
                <a:lnTo>
                  <a:pt x="21" y="85"/>
                </a:lnTo>
                <a:lnTo>
                  <a:pt x="24" y="82"/>
                </a:lnTo>
                <a:lnTo>
                  <a:pt x="25" y="80"/>
                </a:lnTo>
                <a:lnTo>
                  <a:pt x="26" y="77"/>
                </a:lnTo>
                <a:lnTo>
                  <a:pt x="28" y="75"/>
                </a:lnTo>
                <a:lnTo>
                  <a:pt x="29" y="72"/>
                </a:lnTo>
                <a:lnTo>
                  <a:pt x="28" y="71"/>
                </a:lnTo>
                <a:lnTo>
                  <a:pt x="26" y="72"/>
                </a:lnTo>
                <a:lnTo>
                  <a:pt x="26" y="74"/>
                </a:lnTo>
                <a:lnTo>
                  <a:pt x="25" y="75"/>
                </a:lnTo>
                <a:lnTo>
                  <a:pt x="24" y="76"/>
                </a:lnTo>
                <a:lnTo>
                  <a:pt x="23" y="77"/>
                </a:lnTo>
                <a:lnTo>
                  <a:pt x="21" y="79"/>
                </a:lnTo>
                <a:lnTo>
                  <a:pt x="20" y="79"/>
                </a:lnTo>
                <a:lnTo>
                  <a:pt x="19" y="79"/>
                </a:lnTo>
                <a:lnTo>
                  <a:pt x="18" y="77"/>
                </a:lnTo>
                <a:lnTo>
                  <a:pt x="16" y="76"/>
                </a:lnTo>
                <a:lnTo>
                  <a:pt x="16" y="75"/>
                </a:lnTo>
                <a:lnTo>
                  <a:pt x="16" y="74"/>
                </a:lnTo>
                <a:lnTo>
                  <a:pt x="16" y="72"/>
                </a:lnTo>
                <a:lnTo>
                  <a:pt x="16" y="71"/>
                </a:lnTo>
                <a:lnTo>
                  <a:pt x="21" y="29"/>
                </a:lnTo>
                <a:lnTo>
                  <a:pt x="32" y="29"/>
                </a:lnTo>
                <a:lnTo>
                  <a:pt x="33" y="23"/>
                </a:lnTo>
                <a:lnTo>
                  <a:pt x="23" y="24"/>
                </a:lnTo>
                <a:lnTo>
                  <a:pt x="25" y="0"/>
                </a:lnTo>
                <a:lnTo>
                  <a:pt x="23" y="1"/>
                </a:lnTo>
                <a:lnTo>
                  <a:pt x="20" y="5"/>
                </a:lnTo>
                <a:lnTo>
                  <a:pt x="18" y="9"/>
                </a:lnTo>
                <a:lnTo>
                  <a:pt x="14" y="13"/>
                </a:lnTo>
                <a:lnTo>
                  <a:pt x="11" y="16"/>
                </a:lnTo>
                <a:lnTo>
                  <a:pt x="10" y="18"/>
                </a:lnTo>
                <a:lnTo>
                  <a:pt x="7" y="20"/>
                </a:lnTo>
                <a:lnTo>
                  <a:pt x="6" y="21"/>
                </a:lnTo>
                <a:lnTo>
                  <a:pt x="5" y="23"/>
                </a:lnTo>
                <a:lnTo>
                  <a:pt x="4" y="24"/>
                </a:lnTo>
                <a:lnTo>
                  <a:pt x="2" y="25"/>
                </a:lnTo>
                <a:lnTo>
                  <a:pt x="1" y="27"/>
                </a:lnTo>
                <a:lnTo>
                  <a:pt x="0" y="28"/>
                </a:lnTo>
                <a:lnTo>
                  <a:pt x="0" y="32"/>
                </a:lnTo>
                <a:lnTo>
                  <a:pt x="6" y="30"/>
                </a:lnTo>
                <a:lnTo>
                  <a:pt x="0" y="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3" name="Freeform 53"/>
          <p:cNvSpPr>
            <a:spLocks/>
          </p:cNvSpPr>
          <p:nvPr/>
        </p:nvSpPr>
        <p:spPr bwMode="auto">
          <a:xfrm>
            <a:off x="1279525" y="5935663"/>
            <a:ext cx="42863" cy="39687"/>
          </a:xfrm>
          <a:custGeom>
            <a:avLst/>
            <a:gdLst>
              <a:gd name="T0" fmla="*/ 39648 w 80"/>
              <a:gd name="T1" fmla="*/ 5292 h 75"/>
              <a:gd name="T2" fmla="*/ 40184 w 80"/>
              <a:gd name="T3" fmla="*/ 3175 h 75"/>
              <a:gd name="T4" fmla="*/ 40720 w 80"/>
              <a:gd name="T5" fmla="*/ 2646 h 75"/>
              <a:gd name="T6" fmla="*/ 41791 w 80"/>
              <a:gd name="T7" fmla="*/ 2117 h 75"/>
              <a:gd name="T8" fmla="*/ 42863 w 80"/>
              <a:gd name="T9" fmla="*/ 0 h 75"/>
              <a:gd name="T10" fmla="*/ 34290 w 80"/>
              <a:gd name="T11" fmla="*/ 2646 h 75"/>
              <a:gd name="T12" fmla="*/ 35362 w 80"/>
              <a:gd name="T13" fmla="*/ 2646 h 75"/>
              <a:gd name="T14" fmla="*/ 35898 w 80"/>
              <a:gd name="T15" fmla="*/ 3175 h 75"/>
              <a:gd name="T16" fmla="*/ 36969 w 80"/>
              <a:gd name="T17" fmla="*/ 3704 h 75"/>
              <a:gd name="T18" fmla="*/ 36969 w 80"/>
              <a:gd name="T19" fmla="*/ 5292 h 75"/>
              <a:gd name="T20" fmla="*/ 36969 w 80"/>
              <a:gd name="T21" fmla="*/ 5292 h 75"/>
              <a:gd name="T22" fmla="*/ 36969 w 80"/>
              <a:gd name="T23" fmla="*/ 5821 h 75"/>
              <a:gd name="T24" fmla="*/ 35898 w 80"/>
              <a:gd name="T25" fmla="*/ 5821 h 75"/>
              <a:gd name="T26" fmla="*/ 35898 w 80"/>
              <a:gd name="T27" fmla="*/ 6879 h 75"/>
              <a:gd name="T28" fmla="*/ 29468 w 80"/>
              <a:gd name="T29" fmla="*/ 22754 h 75"/>
              <a:gd name="T30" fmla="*/ 27861 w 80"/>
              <a:gd name="T31" fmla="*/ 7408 h 75"/>
              <a:gd name="T32" fmla="*/ 27861 w 80"/>
              <a:gd name="T33" fmla="*/ 6879 h 75"/>
              <a:gd name="T34" fmla="*/ 27861 w 80"/>
              <a:gd name="T35" fmla="*/ 5292 h 75"/>
              <a:gd name="T36" fmla="*/ 27861 w 80"/>
              <a:gd name="T37" fmla="*/ 5292 h 75"/>
              <a:gd name="T38" fmla="*/ 27861 w 80"/>
              <a:gd name="T39" fmla="*/ 3704 h 75"/>
              <a:gd name="T40" fmla="*/ 28397 w 80"/>
              <a:gd name="T41" fmla="*/ 3175 h 75"/>
              <a:gd name="T42" fmla="*/ 29468 w 80"/>
              <a:gd name="T43" fmla="*/ 3175 h 75"/>
              <a:gd name="T44" fmla="*/ 30540 w 80"/>
              <a:gd name="T45" fmla="*/ 2646 h 75"/>
              <a:gd name="T46" fmla="*/ 31076 w 80"/>
              <a:gd name="T47" fmla="*/ 529 h 75"/>
              <a:gd name="T48" fmla="*/ 16609 w 80"/>
              <a:gd name="T49" fmla="*/ 3704 h 75"/>
              <a:gd name="T50" fmla="*/ 17681 w 80"/>
              <a:gd name="T51" fmla="*/ 3704 h 75"/>
              <a:gd name="T52" fmla="*/ 18217 w 80"/>
              <a:gd name="T53" fmla="*/ 3704 h 75"/>
              <a:gd name="T54" fmla="*/ 19288 w 80"/>
              <a:gd name="T55" fmla="*/ 4762 h 75"/>
              <a:gd name="T56" fmla="*/ 19288 w 80"/>
              <a:gd name="T57" fmla="*/ 5292 h 75"/>
              <a:gd name="T58" fmla="*/ 19824 w 80"/>
              <a:gd name="T59" fmla="*/ 6879 h 75"/>
              <a:gd name="T60" fmla="*/ 19824 w 80"/>
              <a:gd name="T61" fmla="*/ 7937 h 75"/>
              <a:gd name="T62" fmla="*/ 19824 w 80"/>
              <a:gd name="T63" fmla="*/ 10054 h 75"/>
              <a:gd name="T64" fmla="*/ 19824 w 80"/>
              <a:gd name="T65" fmla="*/ 10583 h 75"/>
              <a:gd name="T66" fmla="*/ 13395 w 80"/>
              <a:gd name="T67" fmla="*/ 24341 h 75"/>
              <a:gd name="T68" fmla="*/ 10716 w 80"/>
              <a:gd name="T69" fmla="*/ 7937 h 75"/>
              <a:gd name="T70" fmla="*/ 10716 w 80"/>
              <a:gd name="T71" fmla="*/ 7937 h 75"/>
              <a:gd name="T72" fmla="*/ 10716 w 80"/>
              <a:gd name="T73" fmla="*/ 7408 h 75"/>
              <a:gd name="T74" fmla="*/ 10716 w 80"/>
              <a:gd name="T75" fmla="*/ 6879 h 75"/>
              <a:gd name="T76" fmla="*/ 10716 w 80"/>
              <a:gd name="T77" fmla="*/ 5821 h 75"/>
              <a:gd name="T78" fmla="*/ 11787 w 80"/>
              <a:gd name="T79" fmla="*/ 5292 h 75"/>
              <a:gd name="T80" fmla="*/ 12323 w 80"/>
              <a:gd name="T81" fmla="*/ 4762 h 75"/>
              <a:gd name="T82" fmla="*/ 12859 w 80"/>
              <a:gd name="T83" fmla="*/ 3704 h 75"/>
              <a:gd name="T84" fmla="*/ 13395 w 80"/>
              <a:gd name="T85" fmla="*/ 2117 h 75"/>
              <a:gd name="T86" fmla="*/ 0 w 80"/>
              <a:gd name="T87" fmla="*/ 5292 h 75"/>
              <a:gd name="T88" fmla="*/ 536 w 80"/>
              <a:gd name="T89" fmla="*/ 5292 h 75"/>
              <a:gd name="T90" fmla="*/ 1607 w 80"/>
              <a:gd name="T91" fmla="*/ 5821 h 75"/>
              <a:gd name="T92" fmla="*/ 2143 w 80"/>
              <a:gd name="T93" fmla="*/ 7408 h 75"/>
              <a:gd name="T94" fmla="*/ 2679 w 80"/>
              <a:gd name="T95" fmla="*/ 10583 h 75"/>
              <a:gd name="T96" fmla="*/ 9644 w 80"/>
              <a:gd name="T97" fmla="*/ 39687 h 75"/>
              <a:gd name="T98" fmla="*/ 20360 w 80"/>
              <a:gd name="T99" fmla="*/ 15346 h 75"/>
              <a:gd name="T100" fmla="*/ 24646 w 80"/>
              <a:gd name="T101" fmla="*/ 39687 h 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80" h="75">
                <a:moveTo>
                  <a:pt x="72" y="11"/>
                </a:moveTo>
                <a:lnTo>
                  <a:pt x="74" y="10"/>
                </a:lnTo>
                <a:lnTo>
                  <a:pt x="75" y="7"/>
                </a:lnTo>
                <a:lnTo>
                  <a:pt x="75" y="6"/>
                </a:lnTo>
                <a:lnTo>
                  <a:pt x="76" y="6"/>
                </a:lnTo>
                <a:lnTo>
                  <a:pt x="76" y="5"/>
                </a:lnTo>
                <a:lnTo>
                  <a:pt x="78" y="5"/>
                </a:lnTo>
                <a:lnTo>
                  <a:pt x="78" y="4"/>
                </a:lnTo>
                <a:lnTo>
                  <a:pt x="79" y="4"/>
                </a:lnTo>
                <a:lnTo>
                  <a:pt x="80" y="0"/>
                </a:lnTo>
                <a:lnTo>
                  <a:pt x="64" y="1"/>
                </a:lnTo>
                <a:lnTo>
                  <a:pt x="64" y="5"/>
                </a:lnTo>
                <a:lnTo>
                  <a:pt x="65" y="5"/>
                </a:lnTo>
                <a:lnTo>
                  <a:pt x="66" y="5"/>
                </a:lnTo>
                <a:lnTo>
                  <a:pt x="67" y="6"/>
                </a:lnTo>
                <a:lnTo>
                  <a:pt x="69" y="6"/>
                </a:lnTo>
                <a:lnTo>
                  <a:pt x="69" y="7"/>
                </a:lnTo>
                <a:lnTo>
                  <a:pt x="69" y="9"/>
                </a:lnTo>
                <a:lnTo>
                  <a:pt x="69" y="10"/>
                </a:lnTo>
                <a:lnTo>
                  <a:pt x="69" y="11"/>
                </a:lnTo>
                <a:lnTo>
                  <a:pt x="67" y="11"/>
                </a:lnTo>
                <a:lnTo>
                  <a:pt x="67" y="13"/>
                </a:lnTo>
                <a:lnTo>
                  <a:pt x="56" y="43"/>
                </a:lnTo>
                <a:lnTo>
                  <a:pt x="55" y="43"/>
                </a:lnTo>
                <a:lnTo>
                  <a:pt x="52" y="15"/>
                </a:lnTo>
                <a:lnTo>
                  <a:pt x="52" y="14"/>
                </a:lnTo>
                <a:lnTo>
                  <a:pt x="52" y="13"/>
                </a:lnTo>
                <a:lnTo>
                  <a:pt x="52" y="11"/>
                </a:lnTo>
                <a:lnTo>
                  <a:pt x="52" y="10"/>
                </a:lnTo>
                <a:lnTo>
                  <a:pt x="52" y="9"/>
                </a:lnTo>
                <a:lnTo>
                  <a:pt x="52" y="7"/>
                </a:lnTo>
                <a:lnTo>
                  <a:pt x="53" y="7"/>
                </a:lnTo>
                <a:lnTo>
                  <a:pt x="53" y="6"/>
                </a:lnTo>
                <a:lnTo>
                  <a:pt x="55" y="6"/>
                </a:lnTo>
                <a:lnTo>
                  <a:pt x="56" y="5"/>
                </a:lnTo>
                <a:lnTo>
                  <a:pt x="57" y="5"/>
                </a:lnTo>
                <a:lnTo>
                  <a:pt x="58" y="5"/>
                </a:lnTo>
                <a:lnTo>
                  <a:pt x="58" y="1"/>
                </a:lnTo>
                <a:lnTo>
                  <a:pt x="32" y="4"/>
                </a:lnTo>
                <a:lnTo>
                  <a:pt x="31" y="7"/>
                </a:lnTo>
                <a:lnTo>
                  <a:pt x="32" y="7"/>
                </a:lnTo>
                <a:lnTo>
                  <a:pt x="33" y="7"/>
                </a:lnTo>
                <a:lnTo>
                  <a:pt x="34" y="7"/>
                </a:lnTo>
                <a:lnTo>
                  <a:pt x="36" y="9"/>
                </a:lnTo>
                <a:lnTo>
                  <a:pt x="36" y="10"/>
                </a:lnTo>
                <a:lnTo>
                  <a:pt x="36" y="11"/>
                </a:lnTo>
                <a:lnTo>
                  <a:pt x="37" y="13"/>
                </a:lnTo>
                <a:lnTo>
                  <a:pt x="37" y="14"/>
                </a:lnTo>
                <a:lnTo>
                  <a:pt x="37" y="15"/>
                </a:lnTo>
                <a:lnTo>
                  <a:pt x="37" y="16"/>
                </a:lnTo>
                <a:lnTo>
                  <a:pt x="37" y="19"/>
                </a:lnTo>
                <a:lnTo>
                  <a:pt x="37" y="20"/>
                </a:lnTo>
                <a:lnTo>
                  <a:pt x="25" y="46"/>
                </a:lnTo>
                <a:lnTo>
                  <a:pt x="20" y="16"/>
                </a:lnTo>
                <a:lnTo>
                  <a:pt x="20" y="15"/>
                </a:lnTo>
                <a:lnTo>
                  <a:pt x="20" y="14"/>
                </a:lnTo>
                <a:lnTo>
                  <a:pt x="20" y="13"/>
                </a:lnTo>
                <a:lnTo>
                  <a:pt x="20" y="11"/>
                </a:lnTo>
                <a:lnTo>
                  <a:pt x="22" y="10"/>
                </a:lnTo>
                <a:lnTo>
                  <a:pt x="22" y="9"/>
                </a:lnTo>
                <a:lnTo>
                  <a:pt x="23" y="9"/>
                </a:lnTo>
                <a:lnTo>
                  <a:pt x="24" y="7"/>
                </a:lnTo>
                <a:lnTo>
                  <a:pt x="25" y="7"/>
                </a:lnTo>
                <a:lnTo>
                  <a:pt x="25" y="4"/>
                </a:lnTo>
                <a:lnTo>
                  <a:pt x="0" y="6"/>
                </a:lnTo>
                <a:lnTo>
                  <a:pt x="0" y="10"/>
                </a:lnTo>
                <a:lnTo>
                  <a:pt x="1" y="10"/>
                </a:lnTo>
                <a:lnTo>
                  <a:pt x="3" y="10"/>
                </a:lnTo>
                <a:lnTo>
                  <a:pt x="3" y="11"/>
                </a:lnTo>
                <a:lnTo>
                  <a:pt x="3" y="13"/>
                </a:lnTo>
                <a:lnTo>
                  <a:pt x="4" y="14"/>
                </a:lnTo>
                <a:lnTo>
                  <a:pt x="4" y="16"/>
                </a:lnTo>
                <a:lnTo>
                  <a:pt x="5" y="20"/>
                </a:lnTo>
                <a:lnTo>
                  <a:pt x="14" y="75"/>
                </a:lnTo>
                <a:lnTo>
                  <a:pt x="18" y="75"/>
                </a:lnTo>
                <a:lnTo>
                  <a:pt x="37" y="29"/>
                </a:lnTo>
                <a:lnTo>
                  <a:pt x="38" y="29"/>
                </a:lnTo>
                <a:lnTo>
                  <a:pt x="43" y="75"/>
                </a:lnTo>
                <a:lnTo>
                  <a:pt x="46" y="75"/>
                </a:lnTo>
                <a:lnTo>
                  <a:pt x="72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4" name="Freeform 54"/>
          <p:cNvSpPr>
            <a:spLocks/>
          </p:cNvSpPr>
          <p:nvPr/>
        </p:nvSpPr>
        <p:spPr bwMode="auto">
          <a:xfrm>
            <a:off x="1328738" y="5918200"/>
            <a:ext cx="9525" cy="9525"/>
          </a:xfrm>
          <a:custGeom>
            <a:avLst/>
            <a:gdLst>
              <a:gd name="T0" fmla="*/ 595 w 16"/>
              <a:gd name="T1" fmla="*/ 8096 h 20"/>
              <a:gd name="T2" fmla="*/ 1191 w 16"/>
              <a:gd name="T3" fmla="*/ 9049 h 20"/>
              <a:gd name="T4" fmla="*/ 2381 w 16"/>
              <a:gd name="T5" fmla="*/ 9049 h 20"/>
              <a:gd name="T6" fmla="*/ 3572 w 16"/>
              <a:gd name="T7" fmla="*/ 9525 h 20"/>
              <a:gd name="T8" fmla="*/ 4167 w 16"/>
              <a:gd name="T9" fmla="*/ 9525 h 20"/>
              <a:gd name="T10" fmla="*/ 5358 w 16"/>
              <a:gd name="T11" fmla="*/ 9525 h 20"/>
              <a:gd name="T12" fmla="*/ 6548 w 16"/>
              <a:gd name="T13" fmla="*/ 9049 h 20"/>
              <a:gd name="T14" fmla="*/ 7144 w 16"/>
              <a:gd name="T15" fmla="*/ 8096 h 20"/>
              <a:gd name="T16" fmla="*/ 8334 w 16"/>
              <a:gd name="T17" fmla="*/ 7620 h 20"/>
              <a:gd name="T18" fmla="*/ 8930 w 16"/>
              <a:gd name="T19" fmla="*/ 7144 h 20"/>
              <a:gd name="T20" fmla="*/ 8930 w 16"/>
              <a:gd name="T21" fmla="*/ 6668 h 20"/>
              <a:gd name="T22" fmla="*/ 8930 w 16"/>
              <a:gd name="T23" fmla="*/ 6668 h 20"/>
              <a:gd name="T24" fmla="*/ 9525 w 16"/>
              <a:gd name="T25" fmla="*/ 5715 h 20"/>
              <a:gd name="T26" fmla="*/ 7144 w 16"/>
              <a:gd name="T27" fmla="*/ 3810 h 20"/>
              <a:gd name="T28" fmla="*/ 5953 w 16"/>
              <a:gd name="T29" fmla="*/ 2858 h 20"/>
              <a:gd name="T30" fmla="*/ 3572 w 16"/>
              <a:gd name="T31" fmla="*/ 953 h 20"/>
              <a:gd name="T32" fmla="*/ 2381 w 16"/>
              <a:gd name="T33" fmla="*/ 0 h 20"/>
              <a:gd name="T34" fmla="*/ 1191 w 16"/>
              <a:gd name="T35" fmla="*/ 953 h 20"/>
              <a:gd name="T36" fmla="*/ 595 w 16"/>
              <a:gd name="T37" fmla="*/ 1429 h 20"/>
              <a:gd name="T38" fmla="*/ 0 w 16"/>
              <a:gd name="T39" fmla="*/ 2858 h 20"/>
              <a:gd name="T40" fmla="*/ 0 w 16"/>
              <a:gd name="T41" fmla="*/ 3810 h 20"/>
              <a:gd name="T42" fmla="*/ 0 w 16"/>
              <a:gd name="T43" fmla="*/ 5239 h 20"/>
              <a:gd name="T44" fmla="*/ 0 w 16"/>
              <a:gd name="T45" fmla="*/ 6668 h 20"/>
              <a:gd name="T46" fmla="*/ 0 w 16"/>
              <a:gd name="T47" fmla="*/ 7144 h 20"/>
              <a:gd name="T48" fmla="*/ 595 w 16"/>
              <a:gd name="T49" fmla="*/ 8096 h 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6" h="20">
                <a:moveTo>
                  <a:pt x="1" y="17"/>
                </a:moveTo>
                <a:lnTo>
                  <a:pt x="2" y="19"/>
                </a:lnTo>
                <a:lnTo>
                  <a:pt x="4" y="19"/>
                </a:lnTo>
                <a:lnTo>
                  <a:pt x="6" y="20"/>
                </a:lnTo>
                <a:lnTo>
                  <a:pt x="7" y="20"/>
                </a:lnTo>
                <a:lnTo>
                  <a:pt x="9" y="20"/>
                </a:lnTo>
                <a:lnTo>
                  <a:pt x="11" y="19"/>
                </a:lnTo>
                <a:lnTo>
                  <a:pt x="12" y="17"/>
                </a:lnTo>
                <a:lnTo>
                  <a:pt x="14" y="16"/>
                </a:lnTo>
                <a:lnTo>
                  <a:pt x="15" y="15"/>
                </a:lnTo>
                <a:lnTo>
                  <a:pt x="15" y="14"/>
                </a:lnTo>
                <a:lnTo>
                  <a:pt x="16" y="12"/>
                </a:lnTo>
                <a:lnTo>
                  <a:pt x="12" y="8"/>
                </a:lnTo>
                <a:lnTo>
                  <a:pt x="10" y="6"/>
                </a:lnTo>
                <a:lnTo>
                  <a:pt x="6" y="2"/>
                </a:lnTo>
                <a:lnTo>
                  <a:pt x="4" y="0"/>
                </a:lnTo>
                <a:lnTo>
                  <a:pt x="2" y="2"/>
                </a:lnTo>
                <a:lnTo>
                  <a:pt x="1" y="3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1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Freeform 55"/>
          <p:cNvSpPr>
            <a:spLocks/>
          </p:cNvSpPr>
          <p:nvPr/>
        </p:nvSpPr>
        <p:spPr bwMode="auto">
          <a:xfrm>
            <a:off x="1319213" y="5934075"/>
            <a:ext cx="17462" cy="41275"/>
          </a:xfrm>
          <a:custGeom>
            <a:avLst/>
            <a:gdLst>
              <a:gd name="T0" fmla="*/ 15279 w 32"/>
              <a:gd name="T1" fmla="*/ 39131 h 77"/>
              <a:gd name="T2" fmla="*/ 14734 w 32"/>
              <a:gd name="T3" fmla="*/ 38059 h 77"/>
              <a:gd name="T4" fmla="*/ 13642 w 32"/>
              <a:gd name="T5" fmla="*/ 38059 h 77"/>
              <a:gd name="T6" fmla="*/ 13097 w 32"/>
              <a:gd name="T7" fmla="*/ 38059 h 77"/>
              <a:gd name="T8" fmla="*/ 13097 w 32"/>
              <a:gd name="T9" fmla="*/ 37523 h 77"/>
              <a:gd name="T10" fmla="*/ 12551 w 32"/>
              <a:gd name="T11" fmla="*/ 36987 h 77"/>
              <a:gd name="T12" fmla="*/ 12551 w 32"/>
              <a:gd name="T13" fmla="*/ 36451 h 77"/>
              <a:gd name="T14" fmla="*/ 12551 w 32"/>
              <a:gd name="T15" fmla="*/ 34843 h 77"/>
              <a:gd name="T16" fmla="*/ 12551 w 32"/>
              <a:gd name="T17" fmla="*/ 33770 h 77"/>
              <a:gd name="T18" fmla="*/ 17462 w 32"/>
              <a:gd name="T19" fmla="*/ 0 h 77"/>
              <a:gd name="T20" fmla="*/ 4911 w 32"/>
              <a:gd name="T21" fmla="*/ 1608 h 77"/>
              <a:gd name="T22" fmla="*/ 4911 w 32"/>
              <a:gd name="T23" fmla="*/ 3752 h 77"/>
              <a:gd name="T24" fmla="*/ 5457 w 32"/>
              <a:gd name="T25" fmla="*/ 3752 h 77"/>
              <a:gd name="T26" fmla="*/ 6003 w 32"/>
              <a:gd name="T27" fmla="*/ 3752 h 77"/>
              <a:gd name="T28" fmla="*/ 7094 w 32"/>
              <a:gd name="T29" fmla="*/ 4288 h 77"/>
              <a:gd name="T30" fmla="*/ 7094 w 32"/>
              <a:gd name="T31" fmla="*/ 4288 h 77"/>
              <a:gd name="T32" fmla="*/ 7640 w 32"/>
              <a:gd name="T33" fmla="*/ 4824 h 77"/>
              <a:gd name="T34" fmla="*/ 7640 w 32"/>
              <a:gd name="T35" fmla="*/ 5360 h 77"/>
              <a:gd name="T36" fmla="*/ 7640 w 32"/>
              <a:gd name="T37" fmla="*/ 6969 h 77"/>
              <a:gd name="T38" fmla="*/ 7640 w 32"/>
              <a:gd name="T39" fmla="*/ 8577 h 77"/>
              <a:gd name="T40" fmla="*/ 4366 w 32"/>
              <a:gd name="T41" fmla="*/ 33770 h 77"/>
              <a:gd name="T42" fmla="*/ 3274 w 32"/>
              <a:gd name="T43" fmla="*/ 34843 h 77"/>
              <a:gd name="T44" fmla="*/ 3274 w 32"/>
              <a:gd name="T45" fmla="*/ 36451 h 77"/>
              <a:gd name="T46" fmla="*/ 3274 w 32"/>
              <a:gd name="T47" fmla="*/ 36987 h 77"/>
              <a:gd name="T48" fmla="*/ 2728 w 32"/>
              <a:gd name="T49" fmla="*/ 37523 h 77"/>
              <a:gd name="T50" fmla="*/ 2183 w 32"/>
              <a:gd name="T51" fmla="*/ 38059 h 77"/>
              <a:gd name="T52" fmla="*/ 1637 w 32"/>
              <a:gd name="T53" fmla="*/ 38059 h 77"/>
              <a:gd name="T54" fmla="*/ 546 w 32"/>
              <a:gd name="T55" fmla="*/ 38059 h 77"/>
              <a:gd name="T56" fmla="*/ 0 w 32"/>
              <a:gd name="T57" fmla="*/ 39131 h 77"/>
              <a:gd name="T58" fmla="*/ 0 w 32"/>
              <a:gd name="T59" fmla="*/ 41275 h 77"/>
              <a:gd name="T60" fmla="*/ 14734 w 32"/>
              <a:gd name="T61" fmla="*/ 41275 h 77"/>
              <a:gd name="T62" fmla="*/ 15279 w 32"/>
              <a:gd name="T63" fmla="*/ 39131 h 7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" h="77">
                <a:moveTo>
                  <a:pt x="28" y="73"/>
                </a:moveTo>
                <a:lnTo>
                  <a:pt x="27" y="71"/>
                </a:lnTo>
                <a:lnTo>
                  <a:pt x="25" y="71"/>
                </a:lnTo>
                <a:lnTo>
                  <a:pt x="24" y="71"/>
                </a:lnTo>
                <a:lnTo>
                  <a:pt x="24" y="70"/>
                </a:lnTo>
                <a:lnTo>
                  <a:pt x="23" y="69"/>
                </a:lnTo>
                <a:lnTo>
                  <a:pt x="23" y="68"/>
                </a:lnTo>
                <a:lnTo>
                  <a:pt x="23" y="65"/>
                </a:lnTo>
                <a:lnTo>
                  <a:pt x="23" y="63"/>
                </a:lnTo>
                <a:lnTo>
                  <a:pt x="32" y="0"/>
                </a:lnTo>
                <a:lnTo>
                  <a:pt x="9" y="3"/>
                </a:lnTo>
                <a:lnTo>
                  <a:pt x="9" y="7"/>
                </a:lnTo>
                <a:lnTo>
                  <a:pt x="10" y="7"/>
                </a:lnTo>
                <a:lnTo>
                  <a:pt x="11" y="7"/>
                </a:lnTo>
                <a:lnTo>
                  <a:pt x="13" y="8"/>
                </a:lnTo>
                <a:lnTo>
                  <a:pt x="14" y="9"/>
                </a:lnTo>
                <a:lnTo>
                  <a:pt x="14" y="10"/>
                </a:lnTo>
                <a:lnTo>
                  <a:pt x="14" y="13"/>
                </a:lnTo>
                <a:lnTo>
                  <a:pt x="14" y="16"/>
                </a:lnTo>
                <a:lnTo>
                  <a:pt x="8" y="63"/>
                </a:lnTo>
                <a:lnTo>
                  <a:pt x="6" y="65"/>
                </a:lnTo>
                <a:lnTo>
                  <a:pt x="6" y="68"/>
                </a:lnTo>
                <a:lnTo>
                  <a:pt x="6" y="69"/>
                </a:lnTo>
                <a:lnTo>
                  <a:pt x="5" y="70"/>
                </a:lnTo>
                <a:lnTo>
                  <a:pt x="4" y="71"/>
                </a:lnTo>
                <a:lnTo>
                  <a:pt x="3" y="71"/>
                </a:lnTo>
                <a:lnTo>
                  <a:pt x="1" y="71"/>
                </a:lnTo>
                <a:lnTo>
                  <a:pt x="0" y="73"/>
                </a:lnTo>
                <a:lnTo>
                  <a:pt x="0" y="77"/>
                </a:lnTo>
                <a:lnTo>
                  <a:pt x="27" y="77"/>
                </a:lnTo>
                <a:lnTo>
                  <a:pt x="28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6" name="Freeform 56"/>
          <p:cNvSpPr>
            <a:spLocks/>
          </p:cNvSpPr>
          <p:nvPr/>
        </p:nvSpPr>
        <p:spPr bwMode="auto">
          <a:xfrm>
            <a:off x="1339850" y="5932488"/>
            <a:ext cx="17463" cy="42862"/>
          </a:xfrm>
          <a:custGeom>
            <a:avLst/>
            <a:gdLst>
              <a:gd name="T0" fmla="*/ 1127 w 31"/>
              <a:gd name="T1" fmla="*/ 4762 h 81"/>
              <a:gd name="T2" fmla="*/ 4507 w 31"/>
              <a:gd name="T3" fmla="*/ 4762 h 81"/>
              <a:gd name="T4" fmla="*/ 0 w 31"/>
              <a:gd name="T5" fmla="*/ 33337 h 81"/>
              <a:gd name="T6" fmla="*/ 0 w 31"/>
              <a:gd name="T7" fmla="*/ 35983 h 81"/>
              <a:gd name="T8" fmla="*/ 0 w 31"/>
              <a:gd name="T9" fmla="*/ 38100 h 81"/>
              <a:gd name="T10" fmla="*/ 1127 w 31"/>
              <a:gd name="T11" fmla="*/ 40216 h 81"/>
              <a:gd name="T12" fmla="*/ 2253 w 31"/>
              <a:gd name="T13" fmla="*/ 41804 h 81"/>
              <a:gd name="T14" fmla="*/ 3943 w 31"/>
              <a:gd name="T15" fmla="*/ 42333 h 81"/>
              <a:gd name="T16" fmla="*/ 4507 w 31"/>
              <a:gd name="T17" fmla="*/ 42333 h 81"/>
              <a:gd name="T18" fmla="*/ 5633 w 31"/>
              <a:gd name="T19" fmla="*/ 42862 h 81"/>
              <a:gd name="T20" fmla="*/ 6760 w 31"/>
              <a:gd name="T21" fmla="*/ 42862 h 81"/>
              <a:gd name="T22" fmla="*/ 7887 w 31"/>
              <a:gd name="T23" fmla="*/ 42862 h 81"/>
              <a:gd name="T24" fmla="*/ 10140 w 31"/>
              <a:gd name="T25" fmla="*/ 41804 h 81"/>
              <a:gd name="T26" fmla="*/ 12393 w 31"/>
              <a:gd name="T27" fmla="*/ 40745 h 81"/>
              <a:gd name="T28" fmla="*/ 13520 w 31"/>
              <a:gd name="T29" fmla="*/ 38629 h 81"/>
              <a:gd name="T30" fmla="*/ 14646 w 31"/>
              <a:gd name="T31" fmla="*/ 37570 h 81"/>
              <a:gd name="T32" fmla="*/ 15773 w 31"/>
              <a:gd name="T33" fmla="*/ 35454 h 81"/>
              <a:gd name="T34" fmla="*/ 16900 w 31"/>
              <a:gd name="T35" fmla="*/ 34395 h 81"/>
              <a:gd name="T36" fmla="*/ 17463 w 31"/>
              <a:gd name="T37" fmla="*/ 32808 h 81"/>
              <a:gd name="T38" fmla="*/ 15773 w 31"/>
              <a:gd name="T39" fmla="*/ 31220 h 81"/>
              <a:gd name="T40" fmla="*/ 15210 w 31"/>
              <a:gd name="T41" fmla="*/ 32279 h 81"/>
              <a:gd name="T42" fmla="*/ 15210 w 31"/>
              <a:gd name="T43" fmla="*/ 33337 h 81"/>
              <a:gd name="T44" fmla="*/ 14646 w 31"/>
              <a:gd name="T45" fmla="*/ 34395 h 81"/>
              <a:gd name="T46" fmla="*/ 13520 w 31"/>
              <a:gd name="T47" fmla="*/ 34925 h 81"/>
              <a:gd name="T48" fmla="*/ 12956 w 31"/>
              <a:gd name="T49" fmla="*/ 35454 h 81"/>
              <a:gd name="T50" fmla="*/ 12956 w 31"/>
              <a:gd name="T51" fmla="*/ 35454 h 81"/>
              <a:gd name="T52" fmla="*/ 12393 w 31"/>
              <a:gd name="T53" fmla="*/ 35983 h 81"/>
              <a:gd name="T54" fmla="*/ 11830 w 31"/>
              <a:gd name="T55" fmla="*/ 35983 h 81"/>
              <a:gd name="T56" fmla="*/ 10703 w 31"/>
              <a:gd name="T57" fmla="*/ 35983 h 81"/>
              <a:gd name="T58" fmla="*/ 10140 w 31"/>
              <a:gd name="T59" fmla="*/ 35454 h 81"/>
              <a:gd name="T60" fmla="*/ 9576 w 31"/>
              <a:gd name="T61" fmla="*/ 34925 h 81"/>
              <a:gd name="T62" fmla="*/ 9576 w 31"/>
              <a:gd name="T63" fmla="*/ 34395 h 81"/>
              <a:gd name="T64" fmla="*/ 9576 w 31"/>
              <a:gd name="T65" fmla="*/ 33337 h 81"/>
              <a:gd name="T66" fmla="*/ 9576 w 31"/>
              <a:gd name="T67" fmla="*/ 32808 h 81"/>
              <a:gd name="T68" fmla="*/ 9576 w 31"/>
              <a:gd name="T69" fmla="*/ 31220 h 81"/>
              <a:gd name="T70" fmla="*/ 9576 w 31"/>
              <a:gd name="T71" fmla="*/ 30691 h 81"/>
              <a:gd name="T72" fmla="*/ 11830 w 31"/>
              <a:gd name="T73" fmla="*/ 14816 h 81"/>
              <a:gd name="T74" fmla="*/ 11830 w 31"/>
              <a:gd name="T75" fmla="*/ 13758 h 81"/>
              <a:gd name="T76" fmla="*/ 10703 w 31"/>
              <a:gd name="T77" fmla="*/ 12700 h 81"/>
              <a:gd name="T78" fmla="*/ 10703 w 31"/>
              <a:gd name="T79" fmla="*/ 12171 h 81"/>
              <a:gd name="T80" fmla="*/ 10140 w 31"/>
              <a:gd name="T81" fmla="*/ 11112 h 81"/>
              <a:gd name="T82" fmla="*/ 9013 w 31"/>
              <a:gd name="T83" fmla="*/ 8467 h 81"/>
              <a:gd name="T84" fmla="*/ 7323 w 31"/>
              <a:gd name="T85" fmla="*/ 5292 h 81"/>
              <a:gd name="T86" fmla="*/ 5070 w 31"/>
              <a:gd name="T87" fmla="*/ 2646 h 81"/>
              <a:gd name="T88" fmla="*/ 3943 w 31"/>
              <a:gd name="T89" fmla="*/ 0 h 81"/>
              <a:gd name="T90" fmla="*/ 2817 w 31"/>
              <a:gd name="T91" fmla="*/ 529 h 81"/>
              <a:gd name="T92" fmla="*/ 2253 w 31"/>
              <a:gd name="T93" fmla="*/ 1058 h 81"/>
              <a:gd name="T94" fmla="*/ 1690 w 31"/>
              <a:gd name="T95" fmla="*/ 2117 h 81"/>
              <a:gd name="T96" fmla="*/ 1127 w 31"/>
              <a:gd name="T97" fmla="*/ 2646 h 81"/>
              <a:gd name="T98" fmla="*/ 1127 w 31"/>
              <a:gd name="T99" fmla="*/ 4762 h 8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1" h="81">
                <a:moveTo>
                  <a:pt x="2" y="9"/>
                </a:moveTo>
                <a:lnTo>
                  <a:pt x="8" y="9"/>
                </a:lnTo>
                <a:lnTo>
                  <a:pt x="0" y="63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4" y="79"/>
                </a:lnTo>
                <a:lnTo>
                  <a:pt x="7" y="80"/>
                </a:lnTo>
                <a:lnTo>
                  <a:pt x="8" y="80"/>
                </a:lnTo>
                <a:lnTo>
                  <a:pt x="10" y="81"/>
                </a:lnTo>
                <a:lnTo>
                  <a:pt x="12" y="81"/>
                </a:lnTo>
                <a:lnTo>
                  <a:pt x="14" y="81"/>
                </a:lnTo>
                <a:lnTo>
                  <a:pt x="18" y="79"/>
                </a:lnTo>
                <a:lnTo>
                  <a:pt x="22" y="77"/>
                </a:lnTo>
                <a:lnTo>
                  <a:pt x="24" y="73"/>
                </a:lnTo>
                <a:lnTo>
                  <a:pt x="26" y="71"/>
                </a:lnTo>
                <a:lnTo>
                  <a:pt x="28" y="67"/>
                </a:lnTo>
                <a:lnTo>
                  <a:pt x="30" y="65"/>
                </a:lnTo>
                <a:lnTo>
                  <a:pt x="31" y="62"/>
                </a:lnTo>
                <a:lnTo>
                  <a:pt x="28" y="59"/>
                </a:lnTo>
                <a:lnTo>
                  <a:pt x="27" y="61"/>
                </a:lnTo>
                <a:lnTo>
                  <a:pt x="27" y="63"/>
                </a:lnTo>
                <a:lnTo>
                  <a:pt x="26" y="65"/>
                </a:lnTo>
                <a:lnTo>
                  <a:pt x="24" y="66"/>
                </a:lnTo>
                <a:lnTo>
                  <a:pt x="23" y="67"/>
                </a:lnTo>
                <a:lnTo>
                  <a:pt x="22" y="68"/>
                </a:lnTo>
                <a:lnTo>
                  <a:pt x="21" y="68"/>
                </a:lnTo>
                <a:lnTo>
                  <a:pt x="19" y="68"/>
                </a:lnTo>
                <a:lnTo>
                  <a:pt x="18" y="67"/>
                </a:lnTo>
                <a:lnTo>
                  <a:pt x="17" y="66"/>
                </a:lnTo>
                <a:lnTo>
                  <a:pt x="17" y="65"/>
                </a:lnTo>
                <a:lnTo>
                  <a:pt x="17" y="63"/>
                </a:lnTo>
                <a:lnTo>
                  <a:pt x="17" y="62"/>
                </a:lnTo>
                <a:lnTo>
                  <a:pt x="17" y="59"/>
                </a:lnTo>
                <a:lnTo>
                  <a:pt x="17" y="58"/>
                </a:lnTo>
                <a:lnTo>
                  <a:pt x="21" y="28"/>
                </a:lnTo>
                <a:lnTo>
                  <a:pt x="21" y="26"/>
                </a:lnTo>
                <a:lnTo>
                  <a:pt x="19" y="24"/>
                </a:lnTo>
                <a:lnTo>
                  <a:pt x="19" y="23"/>
                </a:lnTo>
                <a:lnTo>
                  <a:pt x="18" y="21"/>
                </a:lnTo>
                <a:lnTo>
                  <a:pt x="16" y="16"/>
                </a:lnTo>
                <a:lnTo>
                  <a:pt x="13" y="10"/>
                </a:lnTo>
                <a:lnTo>
                  <a:pt x="9" y="5"/>
                </a:lnTo>
                <a:lnTo>
                  <a:pt x="7" y="0"/>
                </a:lnTo>
                <a:lnTo>
                  <a:pt x="5" y="1"/>
                </a:lnTo>
                <a:lnTo>
                  <a:pt x="4" y="2"/>
                </a:lnTo>
                <a:lnTo>
                  <a:pt x="3" y="4"/>
                </a:lnTo>
                <a:lnTo>
                  <a:pt x="2" y="5"/>
                </a:lnTo>
                <a:lnTo>
                  <a:pt x="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7" name="Freeform 57"/>
          <p:cNvSpPr>
            <a:spLocks/>
          </p:cNvSpPr>
          <p:nvPr/>
        </p:nvSpPr>
        <p:spPr bwMode="auto">
          <a:xfrm>
            <a:off x="1201738" y="5994400"/>
            <a:ext cx="26987" cy="33338"/>
          </a:xfrm>
          <a:custGeom>
            <a:avLst/>
            <a:gdLst>
              <a:gd name="T0" fmla="*/ 18683 w 52"/>
              <a:gd name="T1" fmla="*/ 4763 h 63"/>
              <a:gd name="T2" fmla="*/ 19721 w 52"/>
              <a:gd name="T3" fmla="*/ 4763 h 63"/>
              <a:gd name="T4" fmla="*/ 20759 w 52"/>
              <a:gd name="T5" fmla="*/ 5292 h 63"/>
              <a:gd name="T6" fmla="*/ 20759 w 52"/>
              <a:gd name="T7" fmla="*/ 6350 h 63"/>
              <a:gd name="T8" fmla="*/ 20759 w 52"/>
              <a:gd name="T9" fmla="*/ 7408 h 63"/>
              <a:gd name="T10" fmla="*/ 20759 w 52"/>
              <a:gd name="T11" fmla="*/ 7938 h 63"/>
              <a:gd name="T12" fmla="*/ 20240 w 52"/>
              <a:gd name="T13" fmla="*/ 8467 h 63"/>
              <a:gd name="T14" fmla="*/ 20240 w 52"/>
              <a:gd name="T15" fmla="*/ 8996 h 63"/>
              <a:gd name="T16" fmla="*/ 14531 w 52"/>
              <a:gd name="T17" fmla="*/ 20638 h 63"/>
              <a:gd name="T18" fmla="*/ 10899 w 52"/>
              <a:gd name="T19" fmla="*/ 7408 h 63"/>
              <a:gd name="T20" fmla="*/ 10899 w 52"/>
              <a:gd name="T21" fmla="*/ 6350 h 63"/>
              <a:gd name="T22" fmla="*/ 10899 w 52"/>
              <a:gd name="T23" fmla="*/ 5821 h 63"/>
              <a:gd name="T24" fmla="*/ 10899 w 52"/>
              <a:gd name="T25" fmla="*/ 5292 h 63"/>
              <a:gd name="T26" fmla="*/ 10899 w 52"/>
              <a:gd name="T27" fmla="*/ 5292 h 63"/>
              <a:gd name="T28" fmla="*/ 10899 w 52"/>
              <a:gd name="T29" fmla="*/ 3704 h 63"/>
              <a:gd name="T30" fmla="*/ 11418 w 52"/>
              <a:gd name="T31" fmla="*/ 3704 h 63"/>
              <a:gd name="T32" fmla="*/ 12975 w 52"/>
              <a:gd name="T33" fmla="*/ 3175 h 63"/>
              <a:gd name="T34" fmla="*/ 14531 w 52"/>
              <a:gd name="T35" fmla="*/ 3704 h 63"/>
              <a:gd name="T36" fmla="*/ 0 w 52"/>
              <a:gd name="T37" fmla="*/ 0 h 63"/>
              <a:gd name="T38" fmla="*/ 519 w 52"/>
              <a:gd name="T39" fmla="*/ 1588 h 63"/>
              <a:gd name="T40" fmla="*/ 1038 w 52"/>
              <a:gd name="T41" fmla="*/ 1588 h 63"/>
              <a:gd name="T42" fmla="*/ 1038 w 52"/>
              <a:gd name="T43" fmla="*/ 2646 h 63"/>
              <a:gd name="T44" fmla="*/ 1557 w 52"/>
              <a:gd name="T45" fmla="*/ 3704 h 63"/>
              <a:gd name="T46" fmla="*/ 2595 w 52"/>
              <a:gd name="T47" fmla="*/ 5292 h 63"/>
              <a:gd name="T48" fmla="*/ 3114 w 52"/>
              <a:gd name="T49" fmla="*/ 7408 h 63"/>
              <a:gd name="T50" fmla="*/ 3633 w 52"/>
              <a:gd name="T51" fmla="*/ 8467 h 63"/>
              <a:gd name="T52" fmla="*/ 3633 w 52"/>
              <a:gd name="T53" fmla="*/ 10583 h 63"/>
              <a:gd name="T54" fmla="*/ 8823 w 52"/>
              <a:gd name="T55" fmla="*/ 33338 h 63"/>
              <a:gd name="T56" fmla="*/ 22835 w 52"/>
              <a:gd name="T57" fmla="*/ 8467 h 63"/>
              <a:gd name="T58" fmla="*/ 24392 w 52"/>
              <a:gd name="T59" fmla="*/ 7408 h 63"/>
              <a:gd name="T60" fmla="*/ 24911 w 52"/>
              <a:gd name="T61" fmla="*/ 5821 h 63"/>
              <a:gd name="T62" fmla="*/ 25949 w 52"/>
              <a:gd name="T63" fmla="*/ 5821 h 63"/>
              <a:gd name="T64" fmla="*/ 26987 w 52"/>
              <a:gd name="T65" fmla="*/ 5821 h 63"/>
              <a:gd name="T66" fmla="*/ 18164 w 52"/>
              <a:gd name="T67" fmla="*/ 2646 h 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" h="63">
                <a:moveTo>
                  <a:pt x="35" y="7"/>
                </a:moveTo>
                <a:lnTo>
                  <a:pt x="36" y="9"/>
                </a:lnTo>
                <a:lnTo>
                  <a:pt x="38" y="9"/>
                </a:lnTo>
                <a:lnTo>
                  <a:pt x="39" y="10"/>
                </a:lnTo>
                <a:lnTo>
                  <a:pt x="40" y="10"/>
                </a:lnTo>
                <a:lnTo>
                  <a:pt x="40" y="11"/>
                </a:lnTo>
                <a:lnTo>
                  <a:pt x="40" y="12"/>
                </a:lnTo>
                <a:lnTo>
                  <a:pt x="40" y="14"/>
                </a:lnTo>
                <a:lnTo>
                  <a:pt x="40" y="15"/>
                </a:lnTo>
                <a:lnTo>
                  <a:pt x="39" y="16"/>
                </a:lnTo>
                <a:lnTo>
                  <a:pt x="39" y="17"/>
                </a:lnTo>
                <a:lnTo>
                  <a:pt x="38" y="19"/>
                </a:lnTo>
                <a:lnTo>
                  <a:pt x="28" y="39"/>
                </a:lnTo>
                <a:lnTo>
                  <a:pt x="21" y="14"/>
                </a:lnTo>
                <a:lnTo>
                  <a:pt x="21" y="12"/>
                </a:lnTo>
                <a:lnTo>
                  <a:pt x="21" y="11"/>
                </a:lnTo>
                <a:lnTo>
                  <a:pt x="21" y="10"/>
                </a:lnTo>
                <a:lnTo>
                  <a:pt x="21" y="9"/>
                </a:lnTo>
                <a:lnTo>
                  <a:pt x="21" y="7"/>
                </a:lnTo>
                <a:lnTo>
                  <a:pt x="22" y="7"/>
                </a:lnTo>
                <a:lnTo>
                  <a:pt x="24" y="6"/>
                </a:lnTo>
                <a:lnTo>
                  <a:pt x="25" y="6"/>
                </a:lnTo>
                <a:lnTo>
                  <a:pt x="26" y="6"/>
                </a:lnTo>
                <a:lnTo>
                  <a:pt x="28" y="7"/>
                </a:lnTo>
                <a:lnTo>
                  <a:pt x="28" y="3"/>
                </a:ln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2" y="3"/>
                </a:lnTo>
                <a:lnTo>
                  <a:pt x="2" y="5"/>
                </a:lnTo>
                <a:lnTo>
                  <a:pt x="3" y="6"/>
                </a:lnTo>
                <a:lnTo>
                  <a:pt x="3" y="7"/>
                </a:lnTo>
                <a:lnTo>
                  <a:pt x="5" y="9"/>
                </a:lnTo>
                <a:lnTo>
                  <a:pt x="5" y="10"/>
                </a:lnTo>
                <a:lnTo>
                  <a:pt x="6" y="12"/>
                </a:lnTo>
                <a:lnTo>
                  <a:pt x="6" y="14"/>
                </a:lnTo>
                <a:lnTo>
                  <a:pt x="6" y="15"/>
                </a:lnTo>
                <a:lnTo>
                  <a:pt x="7" y="16"/>
                </a:lnTo>
                <a:lnTo>
                  <a:pt x="7" y="19"/>
                </a:lnTo>
                <a:lnTo>
                  <a:pt x="7" y="20"/>
                </a:lnTo>
                <a:lnTo>
                  <a:pt x="8" y="22"/>
                </a:lnTo>
                <a:lnTo>
                  <a:pt x="17" y="63"/>
                </a:lnTo>
                <a:lnTo>
                  <a:pt x="20" y="63"/>
                </a:lnTo>
                <a:lnTo>
                  <a:pt x="44" y="16"/>
                </a:lnTo>
                <a:lnTo>
                  <a:pt x="45" y="15"/>
                </a:lnTo>
                <a:lnTo>
                  <a:pt x="47" y="14"/>
                </a:lnTo>
                <a:lnTo>
                  <a:pt x="47" y="12"/>
                </a:lnTo>
                <a:lnTo>
                  <a:pt x="48" y="11"/>
                </a:lnTo>
                <a:lnTo>
                  <a:pt x="49" y="11"/>
                </a:lnTo>
                <a:lnTo>
                  <a:pt x="50" y="11"/>
                </a:lnTo>
                <a:lnTo>
                  <a:pt x="52" y="11"/>
                </a:lnTo>
                <a:lnTo>
                  <a:pt x="52" y="7"/>
                </a:lnTo>
                <a:lnTo>
                  <a:pt x="35" y="5"/>
                </a:lnTo>
                <a:lnTo>
                  <a:pt x="3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8" name="Freeform 58"/>
          <p:cNvSpPr>
            <a:spLocks/>
          </p:cNvSpPr>
          <p:nvPr/>
        </p:nvSpPr>
        <p:spPr bwMode="auto">
          <a:xfrm>
            <a:off x="1230313" y="6000750"/>
            <a:ext cx="23812" cy="34925"/>
          </a:xfrm>
          <a:custGeom>
            <a:avLst/>
            <a:gdLst>
              <a:gd name="T0" fmla="*/ 17600 w 46"/>
              <a:gd name="T1" fmla="*/ 29191 h 67"/>
              <a:gd name="T2" fmla="*/ 17083 w 46"/>
              <a:gd name="T3" fmla="*/ 29712 h 67"/>
              <a:gd name="T4" fmla="*/ 15530 w 46"/>
              <a:gd name="T5" fmla="*/ 30234 h 67"/>
              <a:gd name="T6" fmla="*/ 15012 w 46"/>
              <a:gd name="T7" fmla="*/ 30234 h 67"/>
              <a:gd name="T8" fmla="*/ 13977 w 46"/>
              <a:gd name="T9" fmla="*/ 29712 h 67"/>
              <a:gd name="T10" fmla="*/ 11906 w 46"/>
              <a:gd name="T11" fmla="*/ 29191 h 67"/>
              <a:gd name="T12" fmla="*/ 10353 w 46"/>
              <a:gd name="T13" fmla="*/ 27627 h 67"/>
              <a:gd name="T14" fmla="*/ 9318 w 46"/>
              <a:gd name="T15" fmla="*/ 25542 h 67"/>
              <a:gd name="T16" fmla="*/ 8282 w 46"/>
              <a:gd name="T17" fmla="*/ 22936 h 67"/>
              <a:gd name="T18" fmla="*/ 8282 w 46"/>
              <a:gd name="T19" fmla="*/ 20851 h 67"/>
              <a:gd name="T20" fmla="*/ 8282 w 46"/>
              <a:gd name="T21" fmla="*/ 19287 h 67"/>
              <a:gd name="T22" fmla="*/ 8282 w 46"/>
              <a:gd name="T23" fmla="*/ 17202 h 67"/>
              <a:gd name="T24" fmla="*/ 8282 w 46"/>
              <a:gd name="T25" fmla="*/ 15117 h 67"/>
              <a:gd name="T26" fmla="*/ 22777 w 46"/>
              <a:gd name="T27" fmla="*/ 18244 h 67"/>
              <a:gd name="T28" fmla="*/ 23812 w 46"/>
              <a:gd name="T29" fmla="*/ 17723 h 67"/>
              <a:gd name="T30" fmla="*/ 23812 w 46"/>
              <a:gd name="T31" fmla="*/ 17202 h 67"/>
              <a:gd name="T32" fmla="*/ 23812 w 46"/>
              <a:gd name="T33" fmla="*/ 15638 h 67"/>
              <a:gd name="T34" fmla="*/ 23812 w 46"/>
              <a:gd name="T35" fmla="*/ 15117 h 67"/>
              <a:gd name="T36" fmla="*/ 23812 w 46"/>
              <a:gd name="T37" fmla="*/ 13032 h 67"/>
              <a:gd name="T38" fmla="*/ 23812 w 46"/>
              <a:gd name="T39" fmla="*/ 11989 h 67"/>
              <a:gd name="T40" fmla="*/ 23812 w 46"/>
              <a:gd name="T41" fmla="*/ 9904 h 67"/>
              <a:gd name="T42" fmla="*/ 22777 w 46"/>
              <a:gd name="T43" fmla="*/ 8340 h 67"/>
              <a:gd name="T44" fmla="*/ 22259 w 46"/>
              <a:gd name="T45" fmla="*/ 6255 h 67"/>
              <a:gd name="T46" fmla="*/ 21741 w 46"/>
              <a:gd name="T47" fmla="*/ 5213 h 67"/>
              <a:gd name="T48" fmla="*/ 20188 w 46"/>
              <a:gd name="T49" fmla="*/ 3649 h 67"/>
              <a:gd name="T50" fmla="*/ 19671 w 46"/>
              <a:gd name="T51" fmla="*/ 2606 h 67"/>
              <a:gd name="T52" fmla="*/ 18118 w 46"/>
              <a:gd name="T53" fmla="*/ 2085 h 67"/>
              <a:gd name="T54" fmla="*/ 17083 w 46"/>
              <a:gd name="T55" fmla="*/ 1043 h 67"/>
              <a:gd name="T56" fmla="*/ 15530 w 46"/>
              <a:gd name="T57" fmla="*/ 521 h 67"/>
              <a:gd name="T58" fmla="*/ 14494 w 46"/>
              <a:gd name="T59" fmla="*/ 0 h 67"/>
              <a:gd name="T60" fmla="*/ 11906 w 46"/>
              <a:gd name="T61" fmla="*/ 0 h 67"/>
              <a:gd name="T62" fmla="*/ 9835 w 46"/>
              <a:gd name="T63" fmla="*/ 521 h 67"/>
              <a:gd name="T64" fmla="*/ 7247 w 46"/>
              <a:gd name="T65" fmla="*/ 1043 h 67"/>
              <a:gd name="T66" fmla="*/ 5177 w 46"/>
              <a:gd name="T67" fmla="*/ 3128 h 67"/>
              <a:gd name="T68" fmla="*/ 3106 w 46"/>
              <a:gd name="T69" fmla="*/ 5213 h 67"/>
              <a:gd name="T70" fmla="*/ 2071 w 46"/>
              <a:gd name="T71" fmla="*/ 7819 h 67"/>
              <a:gd name="T72" fmla="*/ 518 w 46"/>
              <a:gd name="T73" fmla="*/ 10947 h 67"/>
              <a:gd name="T74" fmla="*/ 0 w 46"/>
              <a:gd name="T75" fmla="*/ 14596 h 67"/>
              <a:gd name="T76" fmla="*/ 0 w 46"/>
              <a:gd name="T77" fmla="*/ 18244 h 67"/>
              <a:gd name="T78" fmla="*/ 0 w 46"/>
              <a:gd name="T79" fmla="*/ 22415 h 67"/>
              <a:gd name="T80" fmla="*/ 518 w 46"/>
              <a:gd name="T81" fmla="*/ 25542 h 67"/>
              <a:gd name="T82" fmla="*/ 2071 w 46"/>
              <a:gd name="T83" fmla="*/ 28149 h 67"/>
              <a:gd name="T84" fmla="*/ 4141 w 46"/>
              <a:gd name="T85" fmla="*/ 30234 h 67"/>
              <a:gd name="T86" fmla="*/ 5694 w 46"/>
              <a:gd name="T87" fmla="*/ 32319 h 67"/>
              <a:gd name="T88" fmla="*/ 7765 w 46"/>
              <a:gd name="T89" fmla="*/ 33882 h 67"/>
              <a:gd name="T90" fmla="*/ 9835 w 46"/>
              <a:gd name="T91" fmla="*/ 34404 h 67"/>
              <a:gd name="T92" fmla="*/ 10871 w 46"/>
              <a:gd name="T93" fmla="*/ 34925 h 67"/>
              <a:gd name="T94" fmla="*/ 12424 w 46"/>
              <a:gd name="T95" fmla="*/ 34925 h 67"/>
              <a:gd name="T96" fmla="*/ 13977 w 46"/>
              <a:gd name="T97" fmla="*/ 34925 h 67"/>
              <a:gd name="T98" fmla="*/ 15012 w 46"/>
              <a:gd name="T99" fmla="*/ 34404 h 67"/>
              <a:gd name="T100" fmla="*/ 17083 w 46"/>
              <a:gd name="T101" fmla="*/ 33882 h 67"/>
              <a:gd name="T102" fmla="*/ 19153 w 46"/>
              <a:gd name="T103" fmla="*/ 31797 h 67"/>
              <a:gd name="T104" fmla="*/ 20188 w 46"/>
              <a:gd name="T105" fmla="*/ 30234 h 67"/>
              <a:gd name="T106" fmla="*/ 22259 w 46"/>
              <a:gd name="T107" fmla="*/ 27627 h 67"/>
              <a:gd name="T108" fmla="*/ 21224 w 46"/>
              <a:gd name="T109" fmla="*/ 26585 h 67"/>
              <a:gd name="T110" fmla="*/ 20188 w 46"/>
              <a:gd name="T111" fmla="*/ 27106 h 67"/>
              <a:gd name="T112" fmla="*/ 19671 w 46"/>
              <a:gd name="T113" fmla="*/ 28149 h 67"/>
              <a:gd name="T114" fmla="*/ 18118 w 46"/>
              <a:gd name="T115" fmla="*/ 29191 h 67"/>
              <a:gd name="T116" fmla="*/ 17600 w 46"/>
              <a:gd name="T117" fmla="*/ 29191 h 6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6" h="67">
                <a:moveTo>
                  <a:pt x="34" y="56"/>
                </a:moveTo>
                <a:lnTo>
                  <a:pt x="33" y="57"/>
                </a:lnTo>
                <a:lnTo>
                  <a:pt x="30" y="58"/>
                </a:lnTo>
                <a:lnTo>
                  <a:pt x="29" y="58"/>
                </a:lnTo>
                <a:lnTo>
                  <a:pt x="27" y="57"/>
                </a:lnTo>
                <a:lnTo>
                  <a:pt x="23" y="56"/>
                </a:lnTo>
                <a:lnTo>
                  <a:pt x="20" y="53"/>
                </a:lnTo>
                <a:lnTo>
                  <a:pt x="18" y="49"/>
                </a:lnTo>
                <a:lnTo>
                  <a:pt x="16" y="44"/>
                </a:lnTo>
                <a:lnTo>
                  <a:pt x="16" y="40"/>
                </a:lnTo>
                <a:lnTo>
                  <a:pt x="16" y="37"/>
                </a:lnTo>
                <a:lnTo>
                  <a:pt x="16" y="33"/>
                </a:lnTo>
                <a:lnTo>
                  <a:pt x="16" y="29"/>
                </a:lnTo>
                <a:lnTo>
                  <a:pt x="44" y="35"/>
                </a:lnTo>
                <a:lnTo>
                  <a:pt x="46" y="34"/>
                </a:lnTo>
                <a:lnTo>
                  <a:pt x="46" y="33"/>
                </a:lnTo>
                <a:lnTo>
                  <a:pt x="46" y="30"/>
                </a:lnTo>
                <a:lnTo>
                  <a:pt x="46" y="29"/>
                </a:lnTo>
                <a:lnTo>
                  <a:pt x="46" y="25"/>
                </a:lnTo>
                <a:lnTo>
                  <a:pt x="46" y="23"/>
                </a:lnTo>
                <a:lnTo>
                  <a:pt x="46" y="19"/>
                </a:lnTo>
                <a:lnTo>
                  <a:pt x="44" y="16"/>
                </a:lnTo>
                <a:lnTo>
                  <a:pt x="43" y="12"/>
                </a:lnTo>
                <a:lnTo>
                  <a:pt x="42" y="10"/>
                </a:lnTo>
                <a:lnTo>
                  <a:pt x="39" y="7"/>
                </a:lnTo>
                <a:lnTo>
                  <a:pt x="38" y="5"/>
                </a:lnTo>
                <a:lnTo>
                  <a:pt x="35" y="4"/>
                </a:lnTo>
                <a:lnTo>
                  <a:pt x="33" y="2"/>
                </a:lnTo>
                <a:lnTo>
                  <a:pt x="30" y="1"/>
                </a:lnTo>
                <a:lnTo>
                  <a:pt x="28" y="0"/>
                </a:lnTo>
                <a:lnTo>
                  <a:pt x="23" y="0"/>
                </a:lnTo>
                <a:lnTo>
                  <a:pt x="19" y="1"/>
                </a:lnTo>
                <a:lnTo>
                  <a:pt x="14" y="2"/>
                </a:lnTo>
                <a:lnTo>
                  <a:pt x="10" y="6"/>
                </a:lnTo>
                <a:lnTo>
                  <a:pt x="6" y="10"/>
                </a:lnTo>
                <a:lnTo>
                  <a:pt x="4" y="15"/>
                </a:lnTo>
                <a:lnTo>
                  <a:pt x="1" y="21"/>
                </a:lnTo>
                <a:lnTo>
                  <a:pt x="0" y="28"/>
                </a:lnTo>
                <a:lnTo>
                  <a:pt x="0" y="35"/>
                </a:lnTo>
                <a:lnTo>
                  <a:pt x="0" y="43"/>
                </a:lnTo>
                <a:lnTo>
                  <a:pt x="1" y="49"/>
                </a:lnTo>
                <a:lnTo>
                  <a:pt x="4" y="54"/>
                </a:lnTo>
                <a:lnTo>
                  <a:pt x="8" y="58"/>
                </a:lnTo>
                <a:lnTo>
                  <a:pt x="11" y="62"/>
                </a:lnTo>
                <a:lnTo>
                  <a:pt x="15" y="65"/>
                </a:lnTo>
                <a:lnTo>
                  <a:pt x="19" y="66"/>
                </a:lnTo>
                <a:lnTo>
                  <a:pt x="21" y="67"/>
                </a:lnTo>
                <a:lnTo>
                  <a:pt x="24" y="67"/>
                </a:lnTo>
                <a:lnTo>
                  <a:pt x="27" y="67"/>
                </a:lnTo>
                <a:lnTo>
                  <a:pt x="29" y="66"/>
                </a:lnTo>
                <a:lnTo>
                  <a:pt x="33" y="65"/>
                </a:lnTo>
                <a:lnTo>
                  <a:pt x="37" y="61"/>
                </a:lnTo>
                <a:lnTo>
                  <a:pt x="39" y="58"/>
                </a:lnTo>
                <a:lnTo>
                  <a:pt x="43" y="53"/>
                </a:lnTo>
                <a:lnTo>
                  <a:pt x="41" y="51"/>
                </a:lnTo>
                <a:lnTo>
                  <a:pt x="39" y="52"/>
                </a:lnTo>
                <a:lnTo>
                  <a:pt x="38" y="54"/>
                </a:lnTo>
                <a:lnTo>
                  <a:pt x="35" y="56"/>
                </a:lnTo>
                <a:lnTo>
                  <a:pt x="34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9" name="Freeform 59"/>
          <p:cNvSpPr>
            <a:spLocks/>
          </p:cNvSpPr>
          <p:nvPr/>
        </p:nvSpPr>
        <p:spPr bwMode="auto">
          <a:xfrm>
            <a:off x="1238250" y="6002338"/>
            <a:ext cx="9525" cy="11112"/>
          </a:xfrm>
          <a:custGeom>
            <a:avLst/>
            <a:gdLst>
              <a:gd name="T0" fmla="*/ 2241 w 17"/>
              <a:gd name="T1" fmla="*/ 2525 h 22"/>
              <a:gd name="T2" fmla="*/ 2801 w 17"/>
              <a:gd name="T3" fmla="*/ 1010 h 22"/>
              <a:gd name="T4" fmla="*/ 3922 w 17"/>
              <a:gd name="T5" fmla="*/ 505 h 22"/>
              <a:gd name="T6" fmla="*/ 5043 w 17"/>
              <a:gd name="T7" fmla="*/ 0 h 22"/>
              <a:gd name="T8" fmla="*/ 6724 w 17"/>
              <a:gd name="T9" fmla="*/ 0 h 22"/>
              <a:gd name="T10" fmla="*/ 7284 w 17"/>
              <a:gd name="T11" fmla="*/ 505 h 22"/>
              <a:gd name="T12" fmla="*/ 7844 w 17"/>
              <a:gd name="T13" fmla="*/ 1010 h 22"/>
              <a:gd name="T14" fmla="*/ 8965 w 17"/>
              <a:gd name="T15" fmla="*/ 1515 h 22"/>
              <a:gd name="T16" fmla="*/ 9525 w 17"/>
              <a:gd name="T17" fmla="*/ 3031 h 22"/>
              <a:gd name="T18" fmla="*/ 9525 w 17"/>
              <a:gd name="T19" fmla="*/ 4041 h 22"/>
              <a:gd name="T20" fmla="*/ 9525 w 17"/>
              <a:gd name="T21" fmla="*/ 6061 h 22"/>
              <a:gd name="T22" fmla="*/ 9525 w 17"/>
              <a:gd name="T23" fmla="*/ 8587 h 22"/>
              <a:gd name="T24" fmla="*/ 8965 w 17"/>
              <a:gd name="T25" fmla="*/ 11112 h 22"/>
              <a:gd name="T26" fmla="*/ 0 w 17"/>
              <a:gd name="T27" fmla="*/ 10102 h 22"/>
              <a:gd name="T28" fmla="*/ 1121 w 17"/>
              <a:gd name="T29" fmla="*/ 7576 h 22"/>
              <a:gd name="T30" fmla="*/ 1681 w 17"/>
              <a:gd name="T31" fmla="*/ 5556 h 22"/>
              <a:gd name="T32" fmla="*/ 1681 w 17"/>
              <a:gd name="T33" fmla="*/ 3536 h 22"/>
              <a:gd name="T34" fmla="*/ 2241 w 17"/>
              <a:gd name="T35" fmla="*/ 2525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2">
                <a:moveTo>
                  <a:pt x="4" y="5"/>
                </a:move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0"/>
                </a:lnTo>
                <a:lnTo>
                  <a:pt x="13" y="1"/>
                </a:lnTo>
                <a:lnTo>
                  <a:pt x="14" y="2"/>
                </a:lnTo>
                <a:lnTo>
                  <a:pt x="16" y="3"/>
                </a:lnTo>
                <a:lnTo>
                  <a:pt x="17" y="6"/>
                </a:lnTo>
                <a:lnTo>
                  <a:pt x="17" y="8"/>
                </a:lnTo>
                <a:lnTo>
                  <a:pt x="17" y="12"/>
                </a:lnTo>
                <a:lnTo>
                  <a:pt x="17" y="17"/>
                </a:lnTo>
                <a:lnTo>
                  <a:pt x="16" y="22"/>
                </a:lnTo>
                <a:lnTo>
                  <a:pt x="0" y="20"/>
                </a:lnTo>
                <a:lnTo>
                  <a:pt x="2" y="15"/>
                </a:lnTo>
                <a:lnTo>
                  <a:pt x="3" y="11"/>
                </a:lnTo>
                <a:lnTo>
                  <a:pt x="3" y="7"/>
                </a:lnTo>
                <a:lnTo>
                  <a:pt x="4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0" name="Freeform 60"/>
          <p:cNvSpPr>
            <a:spLocks/>
          </p:cNvSpPr>
          <p:nvPr/>
        </p:nvSpPr>
        <p:spPr bwMode="auto">
          <a:xfrm>
            <a:off x="1254125" y="6002338"/>
            <a:ext cx="26988" cy="38100"/>
          </a:xfrm>
          <a:custGeom>
            <a:avLst/>
            <a:gdLst>
              <a:gd name="T0" fmla="*/ 21279 w 52"/>
              <a:gd name="T1" fmla="*/ 2117 h 72"/>
              <a:gd name="T2" fmla="*/ 19722 w 52"/>
              <a:gd name="T3" fmla="*/ 2646 h 72"/>
              <a:gd name="T4" fmla="*/ 17127 w 52"/>
              <a:gd name="T5" fmla="*/ 4763 h 72"/>
              <a:gd name="T6" fmla="*/ 15051 w 52"/>
              <a:gd name="T7" fmla="*/ 6879 h 72"/>
              <a:gd name="T8" fmla="*/ 14532 w 52"/>
              <a:gd name="T9" fmla="*/ 2117 h 72"/>
              <a:gd name="T10" fmla="*/ 3633 w 52"/>
              <a:gd name="T11" fmla="*/ 2117 h 72"/>
              <a:gd name="T12" fmla="*/ 5190 w 52"/>
              <a:gd name="T13" fmla="*/ 2646 h 72"/>
              <a:gd name="T14" fmla="*/ 5709 w 52"/>
              <a:gd name="T15" fmla="*/ 3175 h 72"/>
              <a:gd name="T16" fmla="*/ 5709 w 52"/>
              <a:gd name="T17" fmla="*/ 4763 h 72"/>
              <a:gd name="T18" fmla="*/ 5709 w 52"/>
              <a:gd name="T19" fmla="*/ 6879 h 72"/>
              <a:gd name="T20" fmla="*/ 3114 w 52"/>
              <a:gd name="T21" fmla="*/ 29633 h 72"/>
              <a:gd name="T22" fmla="*/ 3114 w 52"/>
              <a:gd name="T23" fmla="*/ 30692 h 72"/>
              <a:gd name="T24" fmla="*/ 2595 w 52"/>
              <a:gd name="T25" fmla="*/ 32279 h 72"/>
              <a:gd name="T26" fmla="*/ 1038 w 52"/>
              <a:gd name="T27" fmla="*/ 32808 h 72"/>
              <a:gd name="T28" fmla="*/ 0 w 52"/>
              <a:gd name="T29" fmla="*/ 32808 h 72"/>
              <a:gd name="T30" fmla="*/ 14532 w 52"/>
              <a:gd name="T31" fmla="*/ 38100 h 72"/>
              <a:gd name="T32" fmla="*/ 13494 w 52"/>
              <a:gd name="T33" fmla="*/ 35454 h 72"/>
              <a:gd name="T34" fmla="*/ 12456 w 52"/>
              <a:gd name="T35" fmla="*/ 34925 h 72"/>
              <a:gd name="T36" fmla="*/ 10899 w 52"/>
              <a:gd name="T37" fmla="*/ 33338 h 72"/>
              <a:gd name="T38" fmla="*/ 10899 w 52"/>
              <a:gd name="T39" fmla="*/ 31750 h 72"/>
              <a:gd name="T40" fmla="*/ 12975 w 52"/>
              <a:gd name="T41" fmla="*/ 14817 h 72"/>
              <a:gd name="T42" fmla="*/ 14532 w 52"/>
              <a:gd name="T43" fmla="*/ 12171 h 72"/>
              <a:gd name="T44" fmla="*/ 15051 w 52"/>
              <a:gd name="T45" fmla="*/ 10054 h 72"/>
              <a:gd name="T46" fmla="*/ 16089 w 52"/>
              <a:gd name="T47" fmla="*/ 8467 h 72"/>
              <a:gd name="T48" fmla="*/ 17646 w 52"/>
              <a:gd name="T49" fmla="*/ 7937 h 72"/>
              <a:gd name="T50" fmla="*/ 18165 w 52"/>
              <a:gd name="T51" fmla="*/ 8467 h 72"/>
              <a:gd name="T52" fmla="*/ 18684 w 52"/>
              <a:gd name="T53" fmla="*/ 10583 h 72"/>
              <a:gd name="T54" fmla="*/ 20760 w 52"/>
              <a:gd name="T55" fmla="*/ 12700 h 72"/>
              <a:gd name="T56" fmla="*/ 22317 w 52"/>
              <a:gd name="T57" fmla="*/ 13229 h 72"/>
              <a:gd name="T58" fmla="*/ 23355 w 52"/>
              <a:gd name="T59" fmla="*/ 13229 h 72"/>
              <a:gd name="T60" fmla="*/ 24912 w 52"/>
              <a:gd name="T61" fmla="*/ 12700 h 72"/>
              <a:gd name="T62" fmla="*/ 25950 w 52"/>
              <a:gd name="T63" fmla="*/ 11113 h 72"/>
              <a:gd name="T64" fmla="*/ 26988 w 52"/>
              <a:gd name="T65" fmla="*/ 9525 h 72"/>
              <a:gd name="T66" fmla="*/ 25950 w 52"/>
              <a:gd name="T67" fmla="*/ 6879 h 72"/>
              <a:gd name="T68" fmla="*/ 25431 w 52"/>
              <a:gd name="T69" fmla="*/ 3704 h 72"/>
              <a:gd name="T70" fmla="*/ 24393 w 52"/>
              <a:gd name="T71" fmla="*/ 2646 h 72"/>
              <a:gd name="T72" fmla="*/ 22836 w 52"/>
              <a:gd name="T73" fmla="*/ 2117 h 7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2" h="72">
                <a:moveTo>
                  <a:pt x="44" y="4"/>
                </a:moveTo>
                <a:lnTo>
                  <a:pt x="41" y="4"/>
                </a:lnTo>
                <a:lnTo>
                  <a:pt x="39" y="5"/>
                </a:lnTo>
                <a:lnTo>
                  <a:pt x="38" y="5"/>
                </a:lnTo>
                <a:lnTo>
                  <a:pt x="35" y="6"/>
                </a:lnTo>
                <a:lnTo>
                  <a:pt x="33" y="9"/>
                </a:lnTo>
                <a:lnTo>
                  <a:pt x="31" y="10"/>
                </a:lnTo>
                <a:lnTo>
                  <a:pt x="29" y="13"/>
                </a:lnTo>
                <a:lnTo>
                  <a:pt x="26" y="15"/>
                </a:lnTo>
                <a:lnTo>
                  <a:pt x="28" y="4"/>
                </a:lnTo>
                <a:lnTo>
                  <a:pt x="7" y="0"/>
                </a:lnTo>
                <a:lnTo>
                  <a:pt x="7" y="4"/>
                </a:lnTo>
                <a:lnTo>
                  <a:pt x="8" y="5"/>
                </a:lnTo>
                <a:lnTo>
                  <a:pt x="10" y="5"/>
                </a:lnTo>
                <a:lnTo>
                  <a:pt x="11" y="5"/>
                </a:lnTo>
                <a:lnTo>
                  <a:pt x="11" y="6"/>
                </a:lnTo>
                <a:lnTo>
                  <a:pt x="11" y="7"/>
                </a:lnTo>
                <a:lnTo>
                  <a:pt x="11" y="9"/>
                </a:lnTo>
                <a:lnTo>
                  <a:pt x="11" y="11"/>
                </a:lnTo>
                <a:lnTo>
                  <a:pt x="11" y="13"/>
                </a:lnTo>
                <a:lnTo>
                  <a:pt x="7" y="52"/>
                </a:lnTo>
                <a:lnTo>
                  <a:pt x="6" y="56"/>
                </a:lnTo>
                <a:lnTo>
                  <a:pt x="6" y="57"/>
                </a:lnTo>
                <a:lnTo>
                  <a:pt x="6" y="58"/>
                </a:lnTo>
                <a:lnTo>
                  <a:pt x="6" y="60"/>
                </a:lnTo>
                <a:lnTo>
                  <a:pt x="5" y="61"/>
                </a:lnTo>
                <a:lnTo>
                  <a:pt x="3" y="62"/>
                </a:lnTo>
                <a:lnTo>
                  <a:pt x="2" y="62"/>
                </a:lnTo>
                <a:lnTo>
                  <a:pt x="1" y="62"/>
                </a:lnTo>
                <a:lnTo>
                  <a:pt x="0" y="62"/>
                </a:lnTo>
                <a:lnTo>
                  <a:pt x="0" y="65"/>
                </a:lnTo>
                <a:lnTo>
                  <a:pt x="28" y="72"/>
                </a:lnTo>
                <a:lnTo>
                  <a:pt x="29" y="68"/>
                </a:lnTo>
                <a:lnTo>
                  <a:pt x="26" y="67"/>
                </a:lnTo>
                <a:lnTo>
                  <a:pt x="25" y="66"/>
                </a:lnTo>
                <a:lnTo>
                  <a:pt x="24" y="66"/>
                </a:lnTo>
                <a:lnTo>
                  <a:pt x="22" y="65"/>
                </a:lnTo>
                <a:lnTo>
                  <a:pt x="21" y="63"/>
                </a:lnTo>
                <a:lnTo>
                  <a:pt x="21" y="62"/>
                </a:lnTo>
                <a:lnTo>
                  <a:pt x="21" y="60"/>
                </a:lnTo>
                <a:lnTo>
                  <a:pt x="21" y="56"/>
                </a:lnTo>
                <a:lnTo>
                  <a:pt x="25" y="28"/>
                </a:lnTo>
                <a:lnTo>
                  <a:pt x="26" y="25"/>
                </a:lnTo>
                <a:lnTo>
                  <a:pt x="28" y="23"/>
                </a:lnTo>
                <a:lnTo>
                  <a:pt x="28" y="20"/>
                </a:lnTo>
                <a:lnTo>
                  <a:pt x="29" y="19"/>
                </a:lnTo>
                <a:lnTo>
                  <a:pt x="30" y="18"/>
                </a:lnTo>
                <a:lnTo>
                  <a:pt x="31" y="16"/>
                </a:lnTo>
                <a:lnTo>
                  <a:pt x="33" y="15"/>
                </a:lnTo>
                <a:lnTo>
                  <a:pt x="34" y="15"/>
                </a:lnTo>
                <a:lnTo>
                  <a:pt x="35" y="15"/>
                </a:lnTo>
                <a:lnTo>
                  <a:pt x="35" y="16"/>
                </a:lnTo>
                <a:lnTo>
                  <a:pt x="35" y="19"/>
                </a:lnTo>
                <a:lnTo>
                  <a:pt x="36" y="20"/>
                </a:lnTo>
                <a:lnTo>
                  <a:pt x="38" y="23"/>
                </a:lnTo>
                <a:lnTo>
                  <a:pt x="40" y="24"/>
                </a:lnTo>
                <a:lnTo>
                  <a:pt x="41" y="25"/>
                </a:lnTo>
                <a:lnTo>
                  <a:pt x="43" y="25"/>
                </a:lnTo>
                <a:lnTo>
                  <a:pt x="44" y="25"/>
                </a:lnTo>
                <a:lnTo>
                  <a:pt x="45" y="25"/>
                </a:lnTo>
                <a:lnTo>
                  <a:pt x="47" y="25"/>
                </a:lnTo>
                <a:lnTo>
                  <a:pt x="48" y="24"/>
                </a:lnTo>
                <a:lnTo>
                  <a:pt x="49" y="23"/>
                </a:lnTo>
                <a:lnTo>
                  <a:pt x="50" y="21"/>
                </a:lnTo>
                <a:lnTo>
                  <a:pt x="50" y="19"/>
                </a:lnTo>
                <a:lnTo>
                  <a:pt x="52" y="18"/>
                </a:lnTo>
                <a:lnTo>
                  <a:pt x="52" y="15"/>
                </a:lnTo>
                <a:lnTo>
                  <a:pt x="50" y="13"/>
                </a:lnTo>
                <a:lnTo>
                  <a:pt x="50" y="10"/>
                </a:lnTo>
                <a:lnTo>
                  <a:pt x="49" y="7"/>
                </a:lnTo>
                <a:lnTo>
                  <a:pt x="48" y="6"/>
                </a:lnTo>
                <a:lnTo>
                  <a:pt x="47" y="5"/>
                </a:lnTo>
                <a:lnTo>
                  <a:pt x="45" y="5"/>
                </a:lnTo>
                <a:lnTo>
                  <a:pt x="44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1" name="Freeform 61"/>
          <p:cNvSpPr>
            <a:spLocks/>
          </p:cNvSpPr>
          <p:nvPr/>
        </p:nvSpPr>
        <p:spPr bwMode="auto">
          <a:xfrm>
            <a:off x="1298575" y="5995988"/>
            <a:ext cx="17463" cy="53975"/>
          </a:xfrm>
          <a:custGeom>
            <a:avLst/>
            <a:gdLst>
              <a:gd name="T0" fmla="*/ 11476 w 35"/>
              <a:gd name="T1" fmla="*/ 48154 h 102"/>
              <a:gd name="T2" fmla="*/ 10977 w 35"/>
              <a:gd name="T3" fmla="*/ 48683 h 102"/>
              <a:gd name="T4" fmla="*/ 10977 w 35"/>
              <a:gd name="T5" fmla="*/ 48683 h 102"/>
              <a:gd name="T6" fmla="*/ 10478 w 35"/>
              <a:gd name="T7" fmla="*/ 48683 h 102"/>
              <a:gd name="T8" fmla="*/ 9480 w 35"/>
              <a:gd name="T9" fmla="*/ 48683 h 102"/>
              <a:gd name="T10" fmla="*/ 8981 w 35"/>
              <a:gd name="T11" fmla="*/ 48683 h 102"/>
              <a:gd name="T12" fmla="*/ 8981 w 35"/>
              <a:gd name="T13" fmla="*/ 48154 h 102"/>
              <a:gd name="T14" fmla="*/ 8482 w 35"/>
              <a:gd name="T15" fmla="*/ 47096 h 102"/>
              <a:gd name="T16" fmla="*/ 7983 w 35"/>
              <a:gd name="T17" fmla="*/ 46567 h 102"/>
              <a:gd name="T18" fmla="*/ 7983 w 35"/>
              <a:gd name="T19" fmla="*/ 46038 h 102"/>
              <a:gd name="T20" fmla="*/ 7983 w 35"/>
              <a:gd name="T21" fmla="*/ 45508 h 102"/>
              <a:gd name="T22" fmla="*/ 7983 w 35"/>
              <a:gd name="T23" fmla="*/ 43921 h 102"/>
              <a:gd name="T24" fmla="*/ 7983 w 35"/>
              <a:gd name="T25" fmla="*/ 43392 h 102"/>
              <a:gd name="T26" fmla="*/ 10977 w 35"/>
              <a:gd name="T27" fmla="*/ 18521 h 102"/>
              <a:gd name="T28" fmla="*/ 16465 w 35"/>
              <a:gd name="T29" fmla="*/ 19050 h 102"/>
              <a:gd name="T30" fmla="*/ 17463 w 35"/>
              <a:gd name="T31" fmla="*/ 14817 h 102"/>
              <a:gd name="T32" fmla="*/ 11476 w 35"/>
              <a:gd name="T33" fmla="*/ 14287 h 102"/>
              <a:gd name="T34" fmla="*/ 13471 w 35"/>
              <a:gd name="T35" fmla="*/ 0 h 102"/>
              <a:gd name="T36" fmla="*/ 11476 w 35"/>
              <a:gd name="T37" fmla="*/ 0 h 102"/>
              <a:gd name="T38" fmla="*/ 10478 w 35"/>
              <a:gd name="T39" fmla="*/ 2117 h 102"/>
              <a:gd name="T40" fmla="*/ 8981 w 35"/>
              <a:gd name="T41" fmla="*/ 4233 h 102"/>
              <a:gd name="T42" fmla="*/ 7983 w 35"/>
              <a:gd name="T43" fmla="*/ 6350 h 102"/>
              <a:gd name="T44" fmla="*/ 5987 w 35"/>
              <a:gd name="T45" fmla="*/ 8467 h 102"/>
              <a:gd name="T46" fmla="*/ 5488 w 35"/>
              <a:gd name="T47" fmla="*/ 8996 h 102"/>
              <a:gd name="T48" fmla="*/ 4490 w 35"/>
              <a:gd name="T49" fmla="*/ 10054 h 102"/>
              <a:gd name="T50" fmla="*/ 3493 w 35"/>
              <a:gd name="T51" fmla="*/ 11113 h 102"/>
              <a:gd name="T52" fmla="*/ 2495 w 35"/>
              <a:gd name="T53" fmla="*/ 11642 h 102"/>
              <a:gd name="T54" fmla="*/ 1996 w 35"/>
              <a:gd name="T55" fmla="*/ 12171 h 102"/>
              <a:gd name="T56" fmla="*/ 1996 w 35"/>
              <a:gd name="T57" fmla="*/ 13229 h 102"/>
              <a:gd name="T58" fmla="*/ 1497 w 35"/>
              <a:gd name="T59" fmla="*/ 13758 h 102"/>
              <a:gd name="T60" fmla="*/ 998 w 35"/>
              <a:gd name="T61" fmla="*/ 14287 h 102"/>
              <a:gd name="T62" fmla="*/ 0 w 35"/>
              <a:gd name="T63" fmla="*/ 16404 h 102"/>
              <a:gd name="T64" fmla="*/ 3493 w 35"/>
              <a:gd name="T65" fmla="*/ 16933 h 102"/>
              <a:gd name="T66" fmla="*/ 0 w 35"/>
              <a:gd name="T67" fmla="*/ 43921 h 102"/>
              <a:gd name="T68" fmla="*/ 0 w 35"/>
              <a:gd name="T69" fmla="*/ 46567 h 102"/>
              <a:gd name="T70" fmla="*/ 0 w 35"/>
              <a:gd name="T71" fmla="*/ 48683 h 102"/>
              <a:gd name="T72" fmla="*/ 998 w 35"/>
              <a:gd name="T73" fmla="*/ 50800 h 102"/>
              <a:gd name="T74" fmla="*/ 1996 w 35"/>
              <a:gd name="T75" fmla="*/ 51858 h 102"/>
              <a:gd name="T76" fmla="*/ 2495 w 35"/>
              <a:gd name="T77" fmla="*/ 52917 h 102"/>
              <a:gd name="T78" fmla="*/ 3493 w 35"/>
              <a:gd name="T79" fmla="*/ 53446 h 102"/>
              <a:gd name="T80" fmla="*/ 4490 w 35"/>
              <a:gd name="T81" fmla="*/ 53975 h 102"/>
              <a:gd name="T82" fmla="*/ 5488 w 35"/>
              <a:gd name="T83" fmla="*/ 53975 h 102"/>
              <a:gd name="T84" fmla="*/ 6985 w 35"/>
              <a:gd name="T85" fmla="*/ 53975 h 102"/>
              <a:gd name="T86" fmla="*/ 8482 w 35"/>
              <a:gd name="T87" fmla="*/ 53975 h 102"/>
              <a:gd name="T88" fmla="*/ 10478 w 35"/>
              <a:gd name="T89" fmla="*/ 53446 h 102"/>
              <a:gd name="T90" fmla="*/ 11476 w 35"/>
              <a:gd name="T91" fmla="*/ 51858 h 102"/>
              <a:gd name="T92" fmla="*/ 11975 w 35"/>
              <a:gd name="T93" fmla="*/ 50800 h 102"/>
              <a:gd name="T94" fmla="*/ 13471 w 35"/>
              <a:gd name="T95" fmla="*/ 49213 h 102"/>
              <a:gd name="T96" fmla="*/ 13970 w 35"/>
              <a:gd name="T97" fmla="*/ 48154 h 102"/>
              <a:gd name="T98" fmla="*/ 14968 w 35"/>
              <a:gd name="T99" fmla="*/ 46567 h 102"/>
              <a:gd name="T100" fmla="*/ 13471 w 35"/>
              <a:gd name="T101" fmla="*/ 45508 h 102"/>
              <a:gd name="T102" fmla="*/ 12973 w 35"/>
              <a:gd name="T103" fmla="*/ 46038 h 102"/>
              <a:gd name="T104" fmla="*/ 12973 w 35"/>
              <a:gd name="T105" fmla="*/ 46567 h 102"/>
              <a:gd name="T106" fmla="*/ 11975 w 35"/>
              <a:gd name="T107" fmla="*/ 47096 h 102"/>
              <a:gd name="T108" fmla="*/ 11476 w 35"/>
              <a:gd name="T109" fmla="*/ 48154 h 1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" h="102">
                <a:moveTo>
                  <a:pt x="23" y="91"/>
                </a:moveTo>
                <a:lnTo>
                  <a:pt x="22" y="92"/>
                </a:lnTo>
                <a:lnTo>
                  <a:pt x="21" y="92"/>
                </a:lnTo>
                <a:lnTo>
                  <a:pt x="19" y="92"/>
                </a:lnTo>
                <a:lnTo>
                  <a:pt x="18" y="92"/>
                </a:lnTo>
                <a:lnTo>
                  <a:pt x="18" y="91"/>
                </a:lnTo>
                <a:lnTo>
                  <a:pt x="17" y="89"/>
                </a:lnTo>
                <a:lnTo>
                  <a:pt x="16" y="88"/>
                </a:lnTo>
                <a:lnTo>
                  <a:pt x="16" y="87"/>
                </a:lnTo>
                <a:lnTo>
                  <a:pt x="16" y="86"/>
                </a:lnTo>
                <a:lnTo>
                  <a:pt x="16" y="83"/>
                </a:lnTo>
                <a:lnTo>
                  <a:pt x="16" y="82"/>
                </a:lnTo>
                <a:lnTo>
                  <a:pt x="22" y="35"/>
                </a:lnTo>
                <a:lnTo>
                  <a:pt x="33" y="36"/>
                </a:lnTo>
                <a:lnTo>
                  <a:pt x="35" y="28"/>
                </a:lnTo>
                <a:lnTo>
                  <a:pt x="23" y="27"/>
                </a:lnTo>
                <a:lnTo>
                  <a:pt x="27" y="0"/>
                </a:lnTo>
                <a:lnTo>
                  <a:pt x="23" y="0"/>
                </a:lnTo>
                <a:lnTo>
                  <a:pt x="21" y="4"/>
                </a:lnTo>
                <a:lnTo>
                  <a:pt x="18" y="8"/>
                </a:lnTo>
                <a:lnTo>
                  <a:pt x="16" y="12"/>
                </a:lnTo>
                <a:lnTo>
                  <a:pt x="12" y="16"/>
                </a:lnTo>
                <a:lnTo>
                  <a:pt x="11" y="17"/>
                </a:lnTo>
                <a:lnTo>
                  <a:pt x="9" y="19"/>
                </a:lnTo>
                <a:lnTo>
                  <a:pt x="7" y="21"/>
                </a:lnTo>
                <a:lnTo>
                  <a:pt x="5" y="22"/>
                </a:lnTo>
                <a:lnTo>
                  <a:pt x="4" y="23"/>
                </a:lnTo>
                <a:lnTo>
                  <a:pt x="4" y="25"/>
                </a:lnTo>
                <a:lnTo>
                  <a:pt x="3" y="26"/>
                </a:lnTo>
                <a:lnTo>
                  <a:pt x="2" y="27"/>
                </a:lnTo>
                <a:lnTo>
                  <a:pt x="0" y="31"/>
                </a:lnTo>
                <a:lnTo>
                  <a:pt x="7" y="32"/>
                </a:lnTo>
                <a:lnTo>
                  <a:pt x="0" y="83"/>
                </a:lnTo>
                <a:lnTo>
                  <a:pt x="0" y="88"/>
                </a:lnTo>
                <a:lnTo>
                  <a:pt x="0" y="92"/>
                </a:lnTo>
                <a:lnTo>
                  <a:pt x="2" y="96"/>
                </a:lnTo>
                <a:lnTo>
                  <a:pt x="4" y="98"/>
                </a:lnTo>
                <a:lnTo>
                  <a:pt x="5" y="100"/>
                </a:lnTo>
                <a:lnTo>
                  <a:pt x="7" y="101"/>
                </a:lnTo>
                <a:lnTo>
                  <a:pt x="9" y="102"/>
                </a:lnTo>
                <a:lnTo>
                  <a:pt x="11" y="102"/>
                </a:lnTo>
                <a:lnTo>
                  <a:pt x="14" y="102"/>
                </a:lnTo>
                <a:lnTo>
                  <a:pt x="17" y="102"/>
                </a:lnTo>
                <a:lnTo>
                  <a:pt x="21" y="101"/>
                </a:lnTo>
                <a:lnTo>
                  <a:pt x="23" y="98"/>
                </a:lnTo>
                <a:lnTo>
                  <a:pt x="24" y="96"/>
                </a:lnTo>
                <a:lnTo>
                  <a:pt x="27" y="93"/>
                </a:lnTo>
                <a:lnTo>
                  <a:pt x="28" y="91"/>
                </a:lnTo>
                <a:lnTo>
                  <a:pt x="30" y="88"/>
                </a:lnTo>
                <a:lnTo>
                  <a:pt x="27" y="86"/>
                </a:lnTo>
                <a:lnTo>
                  <a:pt x="26" y="87"/>
                </a:lnTo>
                <a:lnTo>
                  <a:pt x="26" y="88"/>
                </a:lnTo>
                <a:lnTo>
                  <a:pt x="24" y="89"/>
                </a:lnTo>
                <a:lnTo>
                  <a:pt x="23" y="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2" name="Freeform 62"/>
          <p:cNvSpPr>
            <a:spLocks/>
          </p:cNvSpPr>
          <p:nvPr/>
        </p:nvSpPr>
        <p:spPr bwMode="auto">
          <a:xfrm>
            <a:off x="1314450" y="5992813"/>
            <a:ext cx="31750" cy="60325"/>
          </a:xfrm>
          <a:custGeom>
            <a:avLst/>
            <a:gdLst>
              <a:gd name="T0" fmla="*/ 23813 w 60"/>
              <a:gd name="T1" fmla="*/ 20638 h 114"/>
              <a:gd name="T2" fmla="*/ 21696 w 60"/>
              <a:gd name="T3" fmla="*/ 20638 h 114"/>
              <a:gd name="T4" fmla="*/ 19050 w 60"/>
              <a:gd name="T5" fmla="*/ 22754 h 114"/>
              <a:gd name="T6" fmla="*/ 17463 w 60"/>
              <a:gd name="T7" fmla="*/ 24871 h 114"/>
              <a:gd name="T8" fmla="*/ 19050 w 60"/>
              <a:gd name="T9" fmla="*/ 1588 h 114"/>
              <a:gd name="T10" fmla="*/ 7408 w 60"/>
              <a:gd name="T11" fmla="*/ 2117 h 114"/>
              <a:gd name="T12" fmla="*/ 8467 w 60"/>
              <a:gd name="T13" fmla="*/ 2646 h 114"/>
              <a:gd name="T14" fmla="*/ 10054 w 60"/>
              <a:gd name="T15" fmla="*/ 4233 h 114"/>
              <a:gd name="T16" fmla="*/ 10054 w 60"/>
              <a:gd name="T17" fmla="*/ 5292 h 114"/>
              <a:gd name="T18" fmla="*/ 10054 w 60"/>
              <a:gd name="T19" fmla="*/ 7408 h 114"/>
              <a:gd name="T20" fmla="*/ 3704 w 60"/>
              <a:gd name="T21" fmla="*/ 52917 h 114"/>
              <a:gd name="T22" fmla="*/ 3175 w 60"/>
              <a:gd name="T23" fmla="*/ 55033 h 114"/>
              <a:gd name="T24" fmla="*/ 1588 w 60"/>
              <a:gd name="T25" fmla="*/ 56621 h 114"/>
              <a:gd name="T26" fmla="*/ 1058 w 60"/>
              <a:gd name="T27" fmla="*/ 56621 h 114"/>
              <a:gd name="T28" fmla="*/ 0 w 60"/>
              <a:gd name="T29" fmla="*/ 58737 h 114"/>
              <a:gd name="T30" fmla="*/ 8996 w 60"/>
              <a:gd name="T31" fmla="*/ 59796 h 114"/>
              <a:gd name="T32" fmla="*/ 11113 w 60"/>
              <a:gd name="T33" fmla="*/ 57679 h 114"/>
              <a:gd name="T34" fmla="*/ 11642 w 60"/>
              <a:gd name="T35" fmla="*/ 56621 h 114"/>
              <a:gd name="T36" fmla="*/ 11642 w 60"/>
              <a:gd name="T37" fmla="*/ 54504 h 114"/>
              <a:gd name="T38" fmla="*/ 15346 w 60"/>
              <a:gd name="T39" fmla="*/ 30162 h 114"/>
              <a:gd name="T40" fmla="*/ 15875 w 60"/>
              <a:gd name="T41" fmla="*/ 29104 h 114"/>
              <a:gd name="T42" fmla="*/ 17463 w 60"/>
              <a:gd name="T43" fmla="*/ 27517 h 114"/>
              <a:gd name="T44" fmla="*/ 19050 w 60"/>
              <a:gd name="T45" fmla="*/ 26987 h 114"/>
              <a:gd name="T46" fmla="*/ 20638 w 60"/>
              <a:gd name="T47" fmla="*/ 26458 h 114"/>
              <a:gd name="T48" fmla="*/ 22754 w 60"/>
              <a:gd name="T49" fmla="*/ 26987 h 114"/>
              <a:gd name="T50" fmla="*/ 23283 w 60"/>
              <a:gd name="T51" fmla="*/ 29633 h 114"/>
              <a:gd name="T52" fmla="*/ 23283 w 60"/>
              <a:gd name="T53" fmla="*/ 31750 h 114"/>
              <a:gd name="T54" fmla="*/ 23283 w 60"/>
              <a:gd name="T55" fmla="*/ 34396 h 114"/>
              <a:gd name="T56" fmla="*/ 23813 w 60"/>
              <a:gd name="T57" fmla="*/ 44979 h 114"/>
              <a:gd name="T58" fmla="*/ 29104 w 60"/>
              <a:gd name="T59" fmla="*/ 38100 h 114"/>
              <a:gd name="T60" fmla="*/ 31750 w 60"/>
              <a:gd name="T61" fmla="*/ 31750 h 114"/>
              <a:gd name="T62" fmla="*/ 31221 w 60"/>
              <a:gd name="T63" fmla="*/ 26987 h 114"/>
              <a:gd name="T64" fmla="*/ 29104 w 60"/>
              <a:gd name="T65" fmla="*/ 22754 h 114"/>
              <a:gd name="T66" fmla="*/ 26458 w 60"/>
              <a:gd name="T67" fmla="*/ 20638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" h="114">
                <a:moveTo>
                  <a:pt x="48" y="39"/>
                </a:moveTo>
                <a:lnTo>
                  <a:pt x="45" y="39"/>
                </a:lnTo>
                <a:lnTo>
                  <a:pt x="43" y="39"/>
                </a:lnTo>
                <a:lnTo>
                  <a:pt x="41" y="39"/>
                </a:lnTo>
                <a:lnTo>
                  <a:pt x="39" y="41"/>
                </a:lnTo>
                <a:lnTo>
                  <a:pt x="36" y="43"/>
                </a:lnTo>
                <a:lnTo>
                  <a:pt x="34" y="45"/>
                </a:lnTo>
                <a:lnTo>
                  <a:pt x="33" y="47"/>
                </a:lnTo>
                <a:lnTo>
                  <a:pt x="30" y="50"/>
                </a:lnTo>
                <a:lnTo>
                  <a:pt x="36" y="3"/>
                </a:lnTo>
                <a:lnTo>
                  <a:pt x="14" y="0"/>
                </a:lnTo>
                <a:lnTo>
                  <a:pt x="14" y="4"/>
                </a:lnTo>
                <a:lnTo>
                  <a:pt x="15" y="5"/>
                </a:lnTo>
                <a:lnTo>
                  <a:pt x="16" y="5"/>
                </a:lnTo>
                <a:lnTo>
                  <a:pt x="17" y="6"/>
                </a:lnTo>
                <a:lnTo>
                  <a:pt x="19" y="8"/>
                </a:lnTo>
                <a:lnTo>
                  <a:pt x="19" y="9"/>
                </a:lnTo>
                <a:lnTo>
                  <a:pt x="19" y="10"/>
                </a:lnTo>
                <a:lnTo>
                  <a:pt x="19" y="13"/>
                </a:lnTo>
                <a:lnTo>
                  <a:pt x="19" y="14"/>
                </a:lnTo>
                <a:lnTo>
                  <a:pt x="7" y="98"/>
                </a:lnTo>
                <a:lnTo>
                  <a:pt x="7" y="100"/>
                </a:lnTo>
                <a:lnTo>
                  <a:pt x="6" y="103"/>
                </a:lnTo>
                <a:lnTo>
                  <a:pt x="6" y="104"/>
                </a:lnTo>
                <a:lnTo>
                  <a:pt x="5" y="106"/>
                </a:lnTo>
                <a:lnTo>
                  <a:pt x="3" y="107"/>
                </a:lnTo>
                <a:lnTo>
                  <a:pt x="2" y="107"/>
                </a:lnTo>
                <a:lnTo>
                  <a:pt x="1" y="107"/>
                </a:lnTo>
                <a:lnTo>
                  <a:pt x="0" y="111"/>
                </a:lnTo>
                <a:lnTo>
                  <a:pt x="15" y="114"/>
                </a:lnTo>
                <a:lnTo>
                  <a:pt x="17" y="113"/>
                </a:lnTo>
                <a:lnTo>
                  <a:pt x="19" y="111"/>
                </a:lnTo>
                <a:lnTo>
                  <a:pt x="21" y="109"/>
                </a:lnTo>
                <a:lnTo>
                  <a:pt x="24" y="108"/>
                </a:lnTo>
                <a:lnTo>
                  <a:pt x="22" y="107"/>
                </a:lnTo>
                <a:lnTo>
                  <a:pt x="22" y="106"/>
                </a:lnTo>
                <a:lnTo>
                  <a:pt x="22" y="103"/>
                </a:lnTo>
                <a:lnTo>
                  <a:pt x="24" y="102"/>
                </a:lnTo>
                <a:lnTo>
                  <a:pt x="29" y="57"/>
                </a:lnTo>
                <a:lnTo>
                  <a:pt x="29" y="56"/>
                </a:lnTo>
                <a:lnTo>
                  <a:pt x="30" y="55"/>
                </a:lnTo>
                <a:lnTo>
                  <a:pt x="31" y="53"/>
                </a:lnTo>
                <a:lnTo>
                  <a:pt x="33" y="52"/>
                </a:lnTo>
                <a:lnTo>
                  <a:pt x="34" y="51"/>
                </a:lnTo>
                <a:lnTo>
                  <a:pt x="36" y="51"/>
                </a:lnTo>
                <a:lnTo>
                  <a:pt x="38" y="50"/>
                </a:lnTo>
                <a:lnTo>
                  <a:pt x="39" y="50"/>
                </a:lnTo>
                <a:lnTo>
                  <a:pt x="40" y="50"/>
                </a:lnTo>
                <a:lnTo>
                  <a:pt x="43" y="51"/>
                </a:lnTo>
                <a:lnTo>
                  <a:pt x="44" y="53"/>
                </a:lnTo>
                <a:lnTo>
                  <a:pt x="44" y="56"/>
                </a:lnTo>
                <a:lnTo>
                  <a:pt x="44" y="57"/>
                </a:lnTo>
                <a:lnTo>
                  <a:pt x="44" y="60"/>
                </a:lnTo>
                <a:lnTo>
                  <a:pt x="44" y="62"/>
                </a:lnTo>
                <a:lnTo>
                  <a:pt x="44" y="65"/>
                </a:lnTo>
                <a:lnTo>
                  <a:pt x="40" y="92"/>
                </a:lnTo>
                <a:lnTo>
                  <a:pt x="45" y="85"/>
                </a:lnTo>
                <a:lnTo>
                  <a:pt x="50" y="79"/>
                </a:lnTo>
                <a:lnTo>
                  <a:pt x="55" y="72"/>
                </a:lnTo>
                <a:lnTo>
                  <a:pt x="59" y="66"/>
                </a:lnTo>
                <a:lnTo>
                  <a:pt x="60" y="60"/>
                </a:lnTo>
                <a:lnTo>
                  <a:pt x="60" y="55"/>
                </a:lnTo>
                <a:lnTo>
                  <a:pt x="59" y="51"/>
                </a:lnTo>
                <a:lnTo>
                  <a:pt x="58" y="47"/>
                </a:lnTo>
                <a:lnTo>
                  <a:pt x="55" y="43"/>
                </a:lnTo>
                <a:lnTo>
                  <a:pt x="53" y="41"/>
                </a:lnTo>
                <a:lnTo>
                  <a:pt x="50" y="39"/>
                </a:lnTo>
                <a:lnTo>
                  <a:pt x="48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Freeform 63"/>
          <p:cNvSpPr>
            <a:spLocks/>
          </p:cNvSpPr>
          <p:nvPr/>
        </p:nvSpPr>
        <p:spPr bwMode="auto">
          <a:xfrm>
            <a:off x="1220788" y="5943600"/>
            <a:ext cx="11112" cy="28575"/>
          </a:xfrm>
          <a:custGeom>
            <a:avLst/>
            <a:gdLst>
              <a:gd name="T0" fmla="*/ 6879 w 21"/>
              <a:gd name="T1" fmla="*/ 0 h 54"/>
              <a:gd name="T2" fmla="*/ 5821 w 21"/>
              <a:gd name="T3" fmla="*/ 0 h 54"/>
              <a:gd name="T4" fmla="*/ 4233 w 21"/>
              <a:gd name="T5" fmla="*/ 1588 h 54"/>
              <a:gd name="T6" fmla="*/ 3704 w 21"/>
              <a:gd name="T7" fmla="*/ 2646 h 54"/>
              <a:gd name="T8" fmla="*/ 2117 w 21"/>
              <a:gd name="T9" fmla="*/ 4763 h 54"/>
              <a:gd name="T10" fmla="*/ 1587 w 21"/>
              <a:gd name="T11" fmla="*/ 6879 h 54"/>
              <a:gd name="T12" fmla="*/ 1587 w 21"/>
              <a:gd name="T13" fmla="*/ 8996 h 54"/>
              <a:gd name="T14" fmla="*/ 1058 w 21"/>
              <a:gd name="T15" fmla="*/ 11642 h 54"/>
              <a:gd name="T16" fmla="*/ 1058 w 21"/>
              <a:gd name="T17" fmla="*/ 14287 h 54"/>
              <a:gd name="T18" fmla="*/ 0 w 21"/>
              <a:gd name="T19" fmla="*/ 17463 h 54"/>
              <a:gd name="T20" fmla="*/ 0 w 21"/>
              <a:gd name="T21" fmla="*/ 20108 h 54"/>
              <a:gd name="T22" fmla="*/ 0 w 21"/>
              <a:gd name="T23" fmla="*/ 22225 h 54"/>
              <a:gd name="T24" fmla="*/ 0 w 21"/>
              <a:gd name="T25" fmla="*/ 24342 h 54"/>
              <a:gd name="T26" fmla="*/ 0 w 21"/>
              <a:gd name="T27" fmla="*/ 26458 h 54"/>
              <a:gd name="T28" fmla="*/ 1058 w 21"/>
              <a:gd name="T29" fmla="*/ 26987 h 54"/>
              <a:gd name="T30" fmla="*/ 2117 w 21"/>
              <a:gd name="T31" fmla="*/ 28575 h 54"/>
              <a:gd name="T32" fmla="*/ 3704 w 21"/>
              <a:gd name="T33" fmla="*/ 28575 h 54"/>
              <a:gd name="T34" fmla="*/ 4762 w 21"/>
              <a:gd name="T35" fmla="*/ 28575 h 54"/>
              <a:gd name="T36" fmla="*/ 6350 w 21"/>
              <a:gd name="T37" fmla="*/ 27517 h 54"/>
              <a:gd name="T38" fmla="*/ 6879 w 21"/>
              <a:gd name="T39" fmla="*/ 26458 h 54"/>
              <a:gd name="T40" fmla="*/ 7408 w 21"/>
              <a:gd name="T41" fmla="*/ 24871 h 54"/>
              <a:gd name="T42" fmla="*/ 8466 w 21"/>
              <a:gd name="T43" fmla="*/ 23283 h 54"/>
              <a:gd name="T44" fmla="*/ 8995 w 21"/>
              <a:gd name="T45" fmla="*/ 20108 h 54"/>
              <a:gd name="T46" fmla="*/ 9525 w 21"/>
              <a:gd name="T47" fmla="*/ 17463 h 54"/>
              <a:gd name="T48" fmla="*/ 10054 w 21"/>
              <a:gd name="T49" fmla="*/ 14287 h 54"/>
              <a:gd name="T50" fmla="*/ 11112 w 21"/>
              <a:gd name="T51" fmla="*/ 11113 h 54"/>
              <a:gd name="T52" fmla="*/ 11112 w 21"/>
              <a:gd name="T53" fmla="*/ 7408 h 54"/>
              <a:gd name="T54" fmla="*/ 11112 w 21"/>
              <a:gd name="T55" fmla="*/ 5821 h 54"/>
              <a:gd name="T56" fmla="*/ 11112 w 21"/>
              <a:gd name="T57" fmla="*/ 3704 h 54"/>
              <a:gd name="T58" fmla="*/ 10054 w 21"/>
              <a:gd name="T59" fmla="*/ 2117 h 54"/>
              <a:gd name="T60" fmla="*/ 9525 w 21"/>
              <a:gd name="T61" fmla="*/ 1058 h 54"/>
              <a:gd name="T62" fmla="*/ 8466 w 21"/>
              <a:gd name="T63" fmla="*/ 0 h 54"/>
              <a:gd name="T64" fmla="*/ 6879 w 21"/>
              <a:gd name="T65" fmla="*/ 0 h 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1" h="54">
                <a:moveTo>
                  <a:pt x="13" y="0"/>
                </a:moveTo>
                <a:lnTo>
                  <a:pt x="11" y="0"/>
                </a:lnTo>
                <a:lnTo>
                  <a:pt x="8" y="3"/>
                </a:lnTo>
                <a:lnTo>
                  <a:pt x="7" y="5"/>
                </a:lnTo>
                <a:lnTo>
                  <a:pt x="4" y="9"/>
                </a:lnTo>
                <a:lnTo>
                  <a:pt x="3" y="13"/>
                </a:lnTo>
                <a:lnTo>
                  <a:pt x="3" y="17"/>
                </a:lnTo>
                <a:lnTo>
                  <a:pt x="2" y="22"/>
                </a:lnTo>
                <a:lnTo>
                  <a:pt x="2" y="27"/>
                </a:lnTo>
                <a:lnTo>
                  <a:pt x="0" y="33"/>
                </a:lnTo>
                <a:lnTo>
                  <a:pt x="0" y="38"/>
                </a:lnTo>
                <a:lnTo>
                  <a:pt x="0" y="42"/>
                </a:lnTo>
                <a:lnTo>
                  <a:pt x="0" y="46"/>
                </a:lnTo>
                <a:lnTo>
                  <a:pt x="0" y="50"/>
                </a:lnTo>
                <a:lnTo>
                  <a:pt x="2" y="51"/>
                </a:lnTo>
                <a:lnTo>
                  <a:pt x="4" y="54"/>
                </a:lnTo>
                <a:lnTo>
                  <a:pt x="7" y="54"/>
                </a:lnTo>
                <a:lnTo>
                  <a:pt x="9" y="54"/>
                </a:lnTo>
                <a:lnTo>
                  <a:pt x="12" y="52"/>
                </a:lnTo>
                <a:lnTo>
                  <a:pt x="13" y="50"/>
                </a:lnTo>
                <a:lnTo>
                  <a:pt x="14" y="47"/>
                </a:lnTo>
                <a:lnTo>
                  <a:pt x="16" y="44"/>
                </a:lnTo>
                <a:lnTo>
                  <a:pt x="17" y="38"/>
                </a:lnTo>
                <a:lnTo>
                  <a:pt x="18" y="33"/>
                </a:lnTo>
                <a:lnTo>
                  <a:pt x="19" y="27"/>
                </a:lnTo>
                <a:lnTo>
                  <a:pt x="21" y="21"/>
                </a:lnTo>
                <a:lnTo>
                  <a:pt x="21" y="14"/>
                </a:lnTo>
                <a:lnTo>
                  <a:pt x="21" y="11"/>
                </a:lnTo>
                <a:lnTo>
                  <a:pt x="21" y="7"/>
                </a:lnTo>
                <a:lnTo>
                  <a:pt x="19" y="4"/>
                </a:lnTo>
                <a:lnTo>
                  <a:pt x="18" y="2"/>
                </a:lnTo>
                <a:lnTo>
                  <a:pt x="16" y="0"/>
                </a:lnTo>
                <a:lnTo>
                  <a:pt x="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4" name="Freeform 64"/>
          <p:cNvSpPr>
            <a:spLocks/>
          </p:cNvSpPr>
          <p:nvPr/>
        </p:nvSpPr>
        <p:spPr bwMode="auto">
          <a:xfrm>
            <a:off x="1238250" y="6002338"/>
            <a:ext cx="9525" cy="11112"/>
          </a:xfrm>
          <a:custGeom>
            <a:avLst/>
            <a:gdLst>
              <a:gd name="T0" fmla="*/ 9525 w 17"/>
              <a:gd name="T1" fmla="*/ 3031 h 22"/>
              <a:gd name="T2" fmla="*/ 8965 w 17"/>
              <a:gd name="T3" fmla="*/ 1515 h 22"/>
              <a:gd name="T4" fmla="*/ 7844 w 17"/>
              <a:gd name="T5" fmla="*/ 1010 h 22"/>
              <a:gd name="T6" fmla="*/ 7284 w 17"/>
              <a:gd name="T7" fmla="*/ 505 h 22"/>
              <a:gd name="T8" fmla="*/ 6724 w 17"/>
              <a:gd name="T9" fmla="*/ 0 h 22"/>
              <a:gd name="T10" fmla="*/ 5043 w 17"/>
              <a:gd name="T11" fmla="*/ 0 h 22"/>
              <a:gd name="T12" fmla="*/ 3922 w 17"/>
              <a:gd name="T13" fmla="*/ 505 h 22"/>
              <a:gd name="T14" fmla="*/ 2801 w 17"/>
              <a:gd name="T15" fmla="*/ 1010 h 22"/>
              <a:gd name="T16" fmla="*/ 2241 w 17"/>
              <a:gd name="T17" fmla="*/ 2525 h 22"/>
              <a:gd name="T18" fmla="*/ 1681 w 17"/>
              <a:gd name="T19" fmla="*/ 3536 h 22"/>
              <a:gd name="T20" fmla="*/ 1681 w 17"/>
              <a:gd name="T21" fmla="*/ 5556 h 22"/>
              <a:gd name="T22" fmla="*/ 1121 w 17"/>
              <a:gd name="T23" fmla="*/ 7576 h 22"/>
              <a:gd name="T24" fmla="*/ 0 w 17"/>
              <a:gd name="T25" fmla="*/ 10102 h 22"/>
              <a:gd name="T26" fmla="*/ 8965 w 17"/>
              <a:gd name="T27" fmla="*/ 11112 h 22"/>
              <a:gd name="T28" fmla="*/ 9525 w 17"/>
              <a:gd name="T29" fmla="*/ 8587 h 22"/>
              <a:gd name="T30" fmla="*/ 9525 w 17"/>
              <a:gd name="T31" fmla="*/ 6061 h 22"/>
              <a:gd name="T32" fmla="*/ 9525 w 17"/>
              <a:gd name="T33" fmla="*/ 4041 h 22"/>
              <a:gd name="T34" fmla="*/ 9525 w 17"/>
              <a:gd name="T35" fmla="*/ 3031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7" h="22">
                <a:moveTo>
                  <a:pt x="17" y="6"/>
                </a:moveTo>
                <a:lnTo>
                  <a:pt x="16" y="3"/>
                </a:lnTo>
                <a:lnTo>
                  <a:pt x="14" y="2"/>
                </a:lnTo>
                <a:lnTo>
                  <a:pt x="13" y="1"/>
                </a:lnTo>
                <a:lnTo>
                  <a:pt x="12" y="0"/>
                </a:lnTo>
                <a:lnTo>
                  <a:pt x="9" y="0"/>
                </a:lnTo>
                <a:lnTo>
                  <a:pt x="7" y="1"/>
                </a:lnTo>
                <a:lnTo>
                  <a:pt x="5" y="2"/>
                </a:lnTo>
                <a:lnTo>
                  <a:pt x="4" y="5"/>
                </a:lnTo>
                <a:lnTo>
                  <a:pt x="3" y="7"/>
                </a:lnTo>
                <a:lnTo>
                  <a:pt x="3" y="11"/>
                </a:lnTo>
                <a:lnTo>
                  <a:pt x="2" y="15"/>
                </a:lnTo>
                <a:lnTo>
                  <a:pt x="0" y="20"/>
                </a:lnTo>
                <a:lnTo>
                  <a:pt x="16" y="22"/>
                </a:lnTo>
                <a:lnTo>
                  <a:pt x="17" y="17"/>
                </a:lnTo>
                <a:lnTo>
                  <a:pt x="17" y="12"/>
                </a:lnTo>
                <a:lnTo>
                  <a:pt x="17" y="8"/>
                </a:lnTo>
                <a:lnTo>
                  <a:pt x="17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4484" name="Line 68"/>
          <p:cNvSpPr>
            <a:spLocks noChangeShapeType="1"/>
          </p:cNvSpPr>
          <p:nvPr/>
        </p:nvSpPr>
        <p:spPr bwMode="auto">
          <a:xfrm>
            <a:off x="1908175" y="5373688"/>
            <a:ext cx="6192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44485" name="Line 69"/>
          <p:cNvSpPr>
            <a:spLocks noChangeShapeType="1"/>
          </p:cNvSpPr>
          <p:nvPr/>
        </p:nvSpPr>
        <p:spPr bwMode="auto">
          <a:xfrm>
            <a:off x="1908175" y="6165850"/>
            <a:ext cx="6192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1619250" y="4581525"/>
            <a:ext cx="619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CC3300"/>
                </a:solidFill>
                <a:cs typeface="Arial" charset="0"/>
              </a:rPr>
              <a:t>IDEAL: Evitar </a:t>
            </a:r>
            <a:r>
              <a:rPr lang="ja-JP" altLang="pt-BR" sz="2400">
                <a:solidFill>
                  <a:srgbClr val="CC3300"/>
                </a:solidFill>
                <a:latin typeface="Arial"/>
                <a:cs typeface="Arial" charset="0"/>
              </a:rPr>
              <a:t>“</a:t>
            </a:r>
            <a:r>
              <a:rPr lang="pt-BR" sz="2400">
                <a:solidFill>
                  <a:srgbClr val="CC3300"/>
                </a:solidFill>
                <a:cs typeface="Arial" charset="0"/>
              </a:rPr>
              <a:t>VIÉS</a:t>
            </a:r>
            <a:r>
              <a:rPr lang="ja-JP" altLang="pt-BR" sz="2400">
                <a:solidFill>
                  <a:srgbClr val="CC3300"/>
                </a:solidFill>
                <a:latin typeface="Arial"/>
                <a:cs typeface="Arial" charset="0"/>
              </a:rPr>
              <a:t>”</a:t>
            </a:r>
            <a:endParaRPr lang="pt-BR" sz="240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583689" name="Text Box 9"/>
          <p:cNvSpPr txBox="1">
            <a:spLocks noChangeArrowheads="1"/>
          </p:cNvSpPr>
          <p:nvPr/>
        </p:nvSpPr>
        <p:spPr bwMode="auto">
          <a:xfrm>
            <a:off x="827088" y="2263775"/>
            <a:ext cx="7921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pt-BR" sz="2400">
                <a:cs typeface="Arial" charset="0"/>
                <a:sym typeface="Symbol" charset="0"/>
              </a:rPr>
              <a:t> </a:t>
            </a:r>
            <a:r>
              <a:rPr lang="pt-BR" sz="2400">
                <a:cs typeface="Arial" charset="0"/>
              </a:rPr>
              <a:t>estudos primários </a:t>
            </a:r>
            <a:r>
              <a:rPr lang="pt-BR" sz="2400">
                <a:cs typeface="Arial" charset="0"/>
                <a:sym typeface="Symbol" charset="0"/>
              </a:rPr>
              <a:t> r</a:t>
            </a:r>
            <a:r>
              <a:rPr lang="pt-BR" sz="2400">
                <a:cs typeface="Arial" charset="0"/>
              </a:rPr>
              <a:t>igor critérios de qualidade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pt-BR" sz="3200">
                <a:cs typeface="Arial" charset="0"/>
              </a:rPr>
              <a:t>OU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pt-BR" sz="2400">
                <a:cs typeface="Arial" charset="0"/>
                <a:sym typeface="Symbol" charset="0"/>
              </a:rPr>
              <a:t> </a:t>
            </a:r>
            <a:r>
              <a:rPr lang="pt-BR" sz="2400">
                <a:cs typeface="Arial" charset="0"/>
              </a:rPr>
              <a:t>estudos primários </a:t>
            </a:r>
            <a:r>
              <a:rPr lang="pt-BR" sz="2400">
                <a:cs typeface="Arial" charset="0"/>
                <a:sym typeface="Symbol" charset="0"/>
              </a:rPr>
              <a:t></a:t>
            </a:r>
            <a:r>
              <a:rPr lang="pt-BR">
                <a:cs typeface="Arial" charset="0"/>
              </a:rPr>
              <a:t> </a:t>
            </a:r>
            <a:r>
              <a:rPr lang="pt-BR" sz="2400">
                <a:cs typeface="Arial" charset="0"/>
              </a:rPr>
              <a:t>rigor critérios de qualidade</a:t>
            </a:r>
          </a:p>
          <a:p>
            <a:pPr algn="r">
              <a:lnSpc>
                <a:spcPct val="150000"/>
              </a:lnSpc>
              <a:buClr>
                <a:schemeClr val="tx1"/>
              </a:buClr>
              <a:defRPr/>
            </a:pPr>
            <a:r>
              <a:rPr lang="pt-BR" sz="1600" b="0">
                <a:cs typeface="Arial" charset="0"/>
              </a:rPr>
              <a:t> </a:t>
            </a:r>
            <a:endParaRPr lang="pt-BR" b="0">
              <a:cs typeface="Arial" charset="0"/>
            </a:endParaRPr>
          </a:p>
        </p:txBody>
      </p:sp>
      <p:sp>
        <p:nvSpPr>
          <p:cNvPr id="583691" name="Oval 11"/>
          <p:cNvSpPr>
            <a:spLocks noChangeArrowheads="1"/>
          </p:cNvSpPr>
          <p:nvPr/>
        </p:nvSpPr>
        <p:spPr bwMode="auto">
          <a:xfrm>
            <a:off x="539750" y="1125538"/>
            <a:ext cx="4392613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Critérios de Qualidade</a:t>
            </a:r>
            <a:endParaRPr lang="pt-BR" sz="1800" b="0" i="1">
              <a:cs typeface="Arial" charset="0"/>
            </a:endParaRPr>
          </a:p>
        </p:txBody>
      </p:sp>
      <p:sp>
        <p:nvSpPr>
          <p:cNvPr id="59398" name="AutoShape 13"/>
          <p:cNvSpPr>
            <a:spLocks noChangeAspect="1" noChangeArrowheads="1" noTextEdit="1"/>
          </p:cNvSpPr>
          <p:nvPr/>
        </p:nvSpPr>
        <p:spPr bwMode="auto">
          <a:xfrm>
            <a:off x="7380288" y="5516563"/>
            <a:ext cx="1550987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8" name="Line 48"/>
          <p:cNvSpPr>
            <a:spLocks noChangeShapeType="1"/>
          </p:cNvSpPr>
          <p:nvPr/>
        </p:nvSpPr>
        <p:spPr bwMode="auto">
          <a:xfrm>
            <a:off x="1187450" y="5734050"/>
            <a:ext cx="698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3729" name="Line 49"/>
          <p:cNvSpPr>
            <a:spLocks noChangeShapeType="1"/>
          </p:cNvSpPr>
          <p:nvPr/>
        </p:nvSpPr>
        <p:spPr bwMode="auto">
          <a:xfrm>
            <a:off x="1517650" y="6237288"/>
            <a:ext cx="6726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3730" name="Rectangle 50"/>
          <p:cNvSpPr>
            <a:spLocks noChangeArrowheads="1"/>
          </p:cNvSpPr>
          <p:nvPr/>
        </p:nvSpPr>
        <p:spPr bwMode="auto">
          <a:xfrm>
            <a:off x="1474788" y="5789613"/>
            <a:ext cx="6913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>
                <a:cs typeface="Arial" charset="0"/>
              </a:rPr>
              <a:t>Não assumir que QUALIDADE não reportada é ausência de QUALIDADE!!!</a:t>
            </a:r>
          </a:p>
        </p:txBody>
      </p:sp>
      <p:sp>
        <p:nvSpPr>
          <p:cNvPr id="583731" name="Rectangle 51"/>
          <p:cNvSpPr>
            <a:spLocks noChangeArrowheads="1"/>
          </p:cNvSpPr>
          <p:nvPr/>
        </p:nvSpPr>
        <p:spPr bwMode="auto">
          <a:xfrm>
            <a:off x="7031038" y="6453188"/>
            <a:ext cx="2151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cs typeface="Arial" charset="0"/>
              </a:rPr>
              <a:t>Fonte: Dybå et al., 2007</a:t>
            </a:r>
          </a:p>
        </p:txBody>
      </p:sp>
      <p:sp>
        <p:nvSpPr>
          <p:cNvPr id="59403" name="AutoShape 52"/>
          <p:cNvSpPr>
            <a:spLocks noChangeAspect="1" noChangeArrowheads="1" noTextEdit="1"/>
          </p:cNvSpPr>
          <p:nvPr/>
        </p:nvSpPr>
        <p:spPr bwMode="auto">
          <a:xfrm>
            <a:off x="611188" y="5589588"/>
            <a:ext cx="847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Freeform 54"/>
          <p:cNvSpPr>
            <a:spLocks/>
          </p:cNvSpPr>
          <p:nvPr/>
        </p:nvSpPr>
        <p:spPr bwMode="auto">
          <a:xfrm>
            <a:off x="981075" y="5589588"/>
            <a:ext cx="471488" cy="669925"/>
          </a:xfrm>
          <a:custGeom>
            <a:avLst/>
            <a:gdLst>
              <a:gd name="T0" fmla="*/ 529 w 1783"/>
              <a:gd name="T1" fmla="*/ 22490 h 2532"/>
              <a:gd name="T2" fmla="*/ 2909 w 1783"/>
              <a:gd name="T3" fmla="*/ 19579 h 2532"/>
              <a:gd name="T4" fmla="*/ 5289 w 1783"/>
              <a:gd name="T5" fmla="*/ 16933 h 2532"/>
              <a:gd name="T6" fmla="*/ 7404 w 1783"/>
              <a:gd name="T7" fmla="*/ 14287 h 2532"/>
              <a:gd name="T8" fmla="*/ 10049 w 1783"/>
              <a:gd name="T9" fmla="*/ 12171 h 2532"/>
              <a:gd name="T10" fmla="*/ 12693 w 1783"/>
              <a:gd name="T11" fmla="*/ 10054 h 2532"/>
              <a:gd name="T12" fmla="*/ 16659 w 1783"/>
              <a:gd name="T13" fmla="*/ 7408 h 2532"/>
              <a:gd name="T14" fmla="*/ 21684 w 1783"/>
              <a:gd name="T15" fmla="*/ 4498 h 2532"/>
              <a:gd name="T16" fmla="*/ 26972 w 1783"/>
              <a:gd name="T17" fmla="*/ 1852 h 2532"/>
              <a:gd name="T18" fmla="*/ 31997 w 1783"/>
              <a:gd name="T19" fmla="*/ 265 h 2532"/>
              <a:gd name="T20" fmla="*/ 37021 w 1783"/>
              <a:gd name="T21" fmla="*/ 0 h 2532"/>
              <a:gd name="T22" fmla="*/ 41516 w 1783"/>
              <a:gd name="T23" fmla="*/ 0 h 2532"/>
              <a:gd name="T24" fmla="*/ 45747 w 1783"/>
              <a:gd name="T25" fmla="*/ 0 h 2532"/>
              <a:gd name="T26" fmla="*/ 49449 w 1783"/>
              <a:gd name="T27" fmla="*/ 0 h 2532"/>
              <a:gd name="T28" fmla="*/ 53416 w 1783"/>
              <a:gd name="T29" fmla="*/ 0 h 2532"/>
              <a:gd name="T30" fmla="*/ 57647 w 1783"/>
              <a:gd name="T31" fmla="*/ 0 h 2532"/>
              <a:gd name="T32" fmla="*/ 61349 w 1783"/>
              <a:gd name="T33" fmla="*/ 0 h 2532"/>
              <a:gd name="T34" fmla="*/ 65315 w 1783"/>
              <a:gd name="T35" fmla="*/ 265 h 2532"/>
              <a:gd name="T36" fmla="*/ 69018 w 1783"/>
              <a:gd name="T37" fmla="*/ 1588 h 2532"/>
              <a:gd name="T38" fmla="*/ 73777 w 1783"/>
              <a:gd name="T39" fmla="*/ 3175 h 2532"/>
              <a:gd name="T40" fmla="*/ 78273 w 1783"/>
              <a:gd name="T41" fmla="*/ 5292 h 2532"/>
              <a:gd name="T42" fmla="*/ 80917 w 1783"/>
              <a:gd name="T43" fmla="*/ 7144 h 2532"/>
              <a:gd name="T44" fmla="*/ 84090 w 1783"/>
              <a:gd name="T45" fmla="*/ 8731 h 2532"/>
              <a:gd name="T46" fmla="*/ 86735 w 1783"/>
              <a:gd name="T47" fmla="*/ 10319 h 2532"/>
              <a:gd name="T48" fmla="*/ 90701 w 1783"/>
              <a:gd name="T49" fmla="*/ 12965 h 2532"/>
              <a:gd name="T50" fmla="*/ 95197 w 1783"/>
              <a:gd name="T51" fmla="*/ 16669 h 2532"/>
              <a:gd name="T52" fmla="*/ 99692 w 1783"/>
              <a:gd name="T53" fmla="*/ 20902 h 2532"/>
              <a:gd name="T54" fmla="*/ 103394 w 1783"/>
              <a:gd name="T55" fmla="*/ 24342 h 2532"/>
              <a:gd name="T56" fmla="*/ 106303 w 1783"/>
              <a:gd name="T57" fmla="*/ 28310 h 2532"/>
              <a:gd name="T58" fmla="*/ 460382 w 1783"/>
              <a:gd name="T59" fmla="*/ 624417 h 2532"/>
              <a:gd name="T60" fmla="*/ 461175 w 1783"/>
              <a:gd name="T61" fmla="*/ 625740 h 2532"/>
              <a:gd name="T62" fmla="*/ 463555 w 1783"/>
              <a:gd name="T63" fmla="*/ 629708 h 2532"/>
              <a:gd name="T64" fmla="*/ 465142 w 1783"/>
              <a:gd name="T65" fmla="*/ 632354 h 2532"/>
              <a:gd name="T66" fmla="*/ 466993 w 1783"/>
              <a:gd name="T67" fmla="*/ 635265 h 2532"/>
              <a:gd name="T68" fmla="*/ 468315 w 1783"/>
              <a:gd name="T69" fmla="*/ 638969 h 2532"/>
              <a:gd name="T70" fmla="*/ 469901 w 1783"/>
              <a:gd name="T71" fmla="*/ 642673 h 2532"/>
              <a:gd name="T72" fmla="*/ 470430 w 1783"/>
              <a:gd name="T73" fmla="*/ 646377 h 2532"/>
              <a:gd name="T74" fmla="*/ 471488 w 1783"/>
              <a:gd name="T75" fmla="*/ 650081 h 2532"/>
              <a:gd name="T76" fmla="*/ 471488 w 1783"/>
              <a:gd name="T77" fmla="*/ 653785 h 2532"/>
              <a:gd name="T78" fmla="*/ 470695 w 1783"/>
              <a:gd name="T79" fmla="*/ 657754 h 2532"/>
              <a:gd name="T80" fmla="*/ 469373 w 1783"/>
              <a:gd name="T81" fmla="*/ 660929 h 2532"/>
              <a:gd name="T82" fmla="*/ 466993 w 1783"/>
              <a:gd name="T83" fmla="*/ 664369 h 2532"/>
              <a:gd name="T84" fmla="*/ 463026 w 1783"/>
              <a:gd name="T85" fmla="*/ 667279 h 2532"/>
              <a:gd name="T86" fmla="*/ 458795 w 1783"/>
              <a:gd name="T87" fmla="*/ 669925 h 2532"/>
              <a:gd name="T88" fmla="*/ 0 w 1783"/>
              <a:gd name="T89" fmla="*/ 24342 h 253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783" h="2532">
                <a:moveTo>
                  <a:pt x="0" y="92"/>
                </a:moveTo>
                <a:lnTo>
                  <a:pt x="2" y="85"/>
                </a:lnTo>
                <a:lnTo>
                  <a:pt x="6" y="80"/>
                </a:lnTo>
                <a:lnTo>
                  <a:pt x="11" y="74"/>
                </a:lnTo>
                <a:lnTo>
                  <a:pt x="15" y="70"/>
                </a:lnTo>
                <a:lnTo>
                  <a:pt x="20" y="64"/>
                </a:lnTo>
                <a:lnTo>
                  <a:pt x="24" y="59"/>
                </a:lnTo>
                <a:lnTo>
                  <a:pt x="28" y="54"/>
                </a:lnTo>
                <a:lnTo>
                  <a:pt x="33" y="52"/>
                </a:lnTo>
                <a:lnTo>
                  <a:pt x="38" y="46"/>
                </a:lnTo>
                <a:lnTo>
                  <a:pt x="43" y="42"/>
                </a:lnTo>
                <a:lnTo>
                  <a:pt x="48" y="38"/>
                </a:lnTo>
                <a:lnTo>
                  <a:pt x="52" y="35"/>
                </a:lnTo>
                <a:lnTo>
                  <a:pt x="63" y="28"/>
                </a:lnTo>
                <a:lnTo>
                  <a:pt x="73" y="24"/>
                </a:lnTo>
                <a:lnTo>
                  <a:pt x="82" y="17"/>
                </a:lnTo>
                <a:lnTo>
                  <a:pt x="92" y="11"/>
                </a:lnTo>
                <a:lnTo>
                  <a:pt x="102" y="7"/>
                </a:lnTo>
                <a:lnTo>
                  <a:pt x="111" y="3"/>
                </a:lnTo>
                <a:lnTo>
                  <a:pt x="121" y="1"/>
                </a:lnTo>
                <a:lnTo>
                  <a:pt x="130" y="0"/>
                </a:lnTo>
                <a:lnTo>
                  <a:pt x="140" y="0"/>
                </a:lnTo>
                <a:lnTo>
                  <a:pt x="151" y="0"/>
                </a:lnTo>
                <a:lnTo>
                  <a:pt x="157" y="0"/>
                </a:lnTo>
                <a:lnTo>
                  <a:pt x="166" y="0"/>
                </a:lnTo>
                <a:lnTo>
                  <a:pt x="173" y="0"/>
                </a:lnTo>
                <a:lnTo>
                  <a:pt x="181" y="0"/>
                </a:lnTo>
                <a:lnTo>
                  <a:pt x="187" y="0"/>
                </a:lnTo>
                <a:lnTo>
                  <a:pt x="196" y="0"/>
                </a:lnTo>
                <a:lnTo>
                  <a:pt x="202" y="0"/>
                </a:lnTo>
                <a:lnTo>
                  <a:pt x="211" y="0"/>
                </a:lnTo>
                <a:lnTo>
                  <a:pt x="218" y="0"/>
                </a:lnTo>
                <a:lnTo>
                  <a:pt x="225" y="0"/>
                </a:lnTo>
                <a:lnTo>
                  <a:pt x="232" y="0"/>
                </a:lnTo>
                <a:lnTo>
                  <a:pt x="240" y="0"/>
                </a:lnTo>
                <a:lnTo>
                  <a:pt x="247" y="1"/>
                </a:lnTo>
                <a:lnTo>
                  <a:pt x="254" y="2"/>
                </a:lnTo>
                <a:lnTo>
                  <a:pt x="261" y="6"/>
                </a:lnTo>
                <a:lnTo>
                  <a:pt x="269" y="9"/>
                </a:lnTo>
                <a:lnTo>
                  <a:pt x="279" y="12"/>
                </a:lnTo>
                <a:lnTo>
                  <a:pt x="291" y="18"/>
                </a:lnTo>
                <a:lnTo>
                  <a:pt x="296" y="20"/>
                </a:lnTo>
                <a:lnTo>
                  <a:pt x="301" y="24"/>
                </a:lnTo>
                <a:lnTo>
                  <a:pt x="306" y="27"/>
                </a:lnTo>
                <a:lnTo>
                  <a:pt x="313" y="29"/>
                </a:lnTo>
                <a:lnTo>
                  <a:pt x="318" y="33"/>
                </a:lnTo>
                <a:lnTo>
                  <a:pt x="323" y="36"/>
                </a:lnTo>
                <a:lnTo>
                  <a:pt x="328" y="39"/>
                </a:lnTo>
                <a:lnTo>
                  <a:pt x="333" y="43"/>
                </a:lnTo>
                <a:lnTo>
                  <a:pt x="343" y="49"/>
                </a:lnTo>
                <a:lnTo>
                  <a:pt x="352" y="56"/>
                </a:lnTo>
                <a:lnTo>
                  <a:pt x="360" y="63"/>
                </a:lnTo>
                <a:lnTo>
                  <a:pt x="369" y="71"/>
                </a:lnTo>
                <a:lnTo>
                  <a:pt x="377" y="79"/>
                </a:lnTo>
                <a:lnTo>
                  <a:pt x="385" y="85"/>
                </a:lnTo>
                <a:lnTo>
                  <a:pt x="391" y="92"/>
                </a:lnTo>
                <a:lnTo>
                  <a:pt x="397" y="101"/>
                </a:lnTo>
                <a:lnTo>
                  <a:pt x="402" y="107"/>
                </a:lnTo>
                <a:lnTo>
                  <a:pt x="407" y="116"/>
                </a:lnTo>
                <a:lnTo>
                  <a:pt x="1741" y="2360"/>
                </a:lnTo>
                <a:lnTo>
                  <a:pt x="1741" y="2361"/>
                </a:lnTo>
                <a:lnTo>
                  <a:pt x="1744" y="2365"/>
                </a:lnTo>
                <a:lnTo>
                  <a:pt x="1748" y="2370"/>
                </a:lnTo>
                <a:lnTo>
                  <a:pt x="1753" y="2380"/>
                </a:lnTo>
                <a:lnTo>
                  <a:pt x="1756" y="2384"/>
                </a:lnTo>
                <a:lnTo>
                  <a:pt x="1759" y="2390"/>
                </a:lnTo>
                <a:lnTo>
                  <a:pt x="1762" y="2394"/>
                </a:lnTo>
                <a:lnTo>
                  <a:pt x="1766" y="2401"/>
                </a:lnTo>
                <a:lnTo>
                  <a:pt x="1768" y="2408"/>
                </a:lnTo>
                <a:lnTo>
                  <a:pt x="1771" y="2415"/>
                </a:lnTo>
                <a:lnTo>
                  <a:pt x="1775" y="2421"/>
                </a:lnTo>
                <a:lnTo>
                  <a:pt x="1777" y="2429"/>
                </a:lnTo>
                <a:lnTo>
                  <a:pt x="1778" y="2436"/>
                </a:lnTo>
                <a:lnTo>
                  <a:pt x="1779" y="2443"/>
                </a:lnTo>
                <a:lnTo>
                  <a:pt x="1780" y="2449"/>
                </a:lnTo>
                <a:lnTo>
                  <a:pt x="1783" y="2457"/>
                </a:lnTo>
                <a:lnTo>
                  <a:pt x="1783" y="2464"/>
                </a:lnTo>
                <a:lnTo>
                  <a:pt x="1783" y="2471"/>
                </a:lnTo>
                <a:lnTo>
                  <a:pt x="1781" y="2479"/>
                </a:lnTo>
                <a:lnTo>
                  <a:pt x="1780" y="2486"/>
                </a:lnTo>
                <a:lnTo>
                  <a:pt x="1777" y="2492"/>
                </a:lnTo>
                <a:lnTo>
                  <a:pt x="1775" y="2498"/>
                </a:lnTo>
                <a:lnTo>
                  <a:pt x="1770" y="2504"/>
                </a:lnTo>
                <a:lnTo>
                  <a:pt x="1766" y="2511"/>
                </a:lnTo>
                <a:lnTo>
                  <a:pt x="1758" y="2517"/>
                </a:lnTo>
                <a:lnTo>
                  <a:pt x="1751" y="2522"/>
                </a:lnTo>
                <a:lnTo>
                  <a:pt x="1744" y="2527"/>
                </a:lnTo>
                <a:lnTo>
                  <a:pt x="1735" y="2532"/>
                </a:lnTo>
                <a:lnTo>
                  <a:pt x="1476" y="2532"/>
                </a:lnTo>
                <a:lnTo>
                  <a:pt x="0" y="92"/>
                </a:lnTo>
                <a:close/>
              </a:path>
            </a:pathLst>
          </a:custGeom>
          <a:solidFill>
            <a:srgbClr val="D1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Freeform 55"/>
          <p:cNvSpPr>
            <a:spLocks/>
          </p:cNvSpPr>
          <p:nvPr/>
        </p:nvSpPr>
        <p:spPr bwMode="auto">
          <a:xfrm>
            <a:off x="617538" y="5595938"/>
            <a:ext cx="774700" cy="663575"/>
          </a:xfrm>
          <a:custGeom>
            <a:avLst/>
            <a:gdLst>
              <a:gd name="T0" fmla="*/ 361069 w 2933"/>
              <a:gd name="T1" fmla="*/ 19307 h 2509"/>
              <a:gd name="T2" fmla="*/ 363446 w 2933"/>
              <a:gd name="T3" fmla="*/ 15869 h 2509"/>
              <a:gd name="T4" fmla="*/ 365031 w 2933"/>
              <a:gd name="T5" fmla="*/ 13224 h 2509"/>
              <a:gd name="T6" fmla="*/ 367408 w 2933"/>
              <a:gd name="T7" fmla="*/ 10844 h 2509"/>
              <a:gd name="T8" fmla="*/ 370842 w 2933"/>
              <a:gd name="T9" fmla="*/ 7670 h 2509"/>
              <a:gd name="T10" fmla="*/ 374804 w 2933"/>
              <a:gd name="T11" fmla="*/ 4496 h 2509"/>
              <a:gd name="T12" fmla="*/ 379030 w 2933"/>
              <a:gd name="T13" fmla="*/ 2116 h 2509"/>
              <a:gd name="T14" fmla="*/ 383256 w 2933"/>
              <a:gd name="T15" fmla="*/ 793 h 2509"/>
              <a:gd name="T16" fmla="*/ 386690 w 2933"/>
              <a:gd name="T17" fmla="*/ 0 h 2509"/>
              <a:gd name="T18" fmla="*/ 390652 w 2933"/>
              <a:gd name="T19" fmla="*/ 0 h 2509"/>
              <a:gd name="T20" fmla="*/ 394878 w 2933"/>
              <a:gd name="T21" fmla="*/ 264 h 2509"/>
              <a:gd name="T22" fmla="*/ 398311 w 2933"/>
              <a:gd name="T23" fmla="*/ 1322 h 2509"/>
              <a:gd name="T24" fmla="*/ 402273 w 2933"/>
              <a:gd name="T25" fmla="*/ 3174 h 2509"/>
              <a:gd name="T26" fmla="*/ 405443 w 2933"/>
              <a:gd name="T27" fmla="*/ 5554 h 2509"/>
              <a:gd name="T28" fmla="*/ 408613 w 2933"/>
              <a:gd name="T29" fmla="*/ 8199 h 2509"/>
              <a:gd name="T30" fmla="*/ 410990 w 2933"/>
              <a:gd name="T31" fmla="*/ 11108 h 2509"/>
              <a:gd name="T32" fmla="*/ 413367 w 2933"/>
              <a:gd name="T33" fmla="*/ 14546 h 2509"/>
              <a:gd name="T34" fmla="*/ 415480 w 2933"/>
              <a:gd name="T35" fmla="*/ 17191 h 2509"/>
              <a:gd name="T36" fmla="*/ 773379 w 2933"/>
              <a:gd name="T37" fmla="*/ 622845 h 2509"/>
              <a:gd name="T38" fmla="*/ 773643 w 2933"/>
              <a:gd name="T39" fmla="*/ 623903 h 2509"/>
              <a:gd name="T40" fmla="*/ 774172 w 2933"/>
              <a:gd name="T41" fmla="*/ 627870 h 2509"/>
              <a:gd name="T42" fmla="*/ 774172 w 2933"/>
              <a:gd name="T43" fmla="*/ 630515 h 2509"/>
              <a:gd name="T44" fmla="*/ 774700 w 2933"/>
              <a:gd name="T45" fmla="*/ 633425 h 2509"/>
              <a:gd name="T46" fmla="*/ 774172 w 2933"/>
              <a:gd name="T47" fmla="*/ 636863 h 2509"/>
              <a:gd name="T48" fmla="*/ 773908 w 2933"/>
              <a:gd name="T49" fmla="*/ 640301 h 2509"/>
              <a:gd name="T50" fmla="*/ 773115 w 2933"/>
              <a:gd name="T51" fmla="*/ 643739 h 2509"/>
              <a:gd name="T52" fmla="*/ 771795 w 2933"/>
              <a:gd name="T53" fmla="*/ 647177 h 2509"/>
              <a:gd name="T54" fmla="*/ 769946 w 2933"/>
              <a:gd name="T55" fmla="*/ 650351 h 2509"/>
              <a:gd name="T56" fmla="*/ 767304 w 2933"/>
              <a:gd name="T57" fmla="*/ 653789 h 2509"/>
              <a:gd name="T58" fmla="*/ 763871 w 2933"/>
              <a:gd name="T59" fmla="*/ 656699 h 2509"/>
              <a:gd name="T60" fmla="*/ 760173 w 2933"/>
              <a:gd name="T61" fmla="*/ 659608 h 2509"/>
              <a:gd name="T62" fmla="*/ 754626 w 2933"/>
              <a:gd name="T63" fmla="*/ 661459 h 2509"/>
              <a:gd name="T64" fmla="*/ 749079 w 2933"/>
              <a:gd name="T65" fmla="*/ 663575 h 2509"/>
              <a:gd name="T66" fmla="*/ 21395 w 2933"/>
              <a:gd name="T67" fmla="*/ 662782 h 2509"/>
              <a:gd name="T68" fmla="*/ 18753 w 2933"/>
              <a:gd name="T69" fmla="*/ 661724 h 2509"/>
              <a:gd name="T70" fmla="*/ 14263 w 2933"/>
              <a:gd name="T71" fmla="*/ 659872 h 2509"/>
              <a:gd name="T72" fmla="*/ 10037 w 2933"/>
              <a:gd name="T73" fmla="*/ 656434 h 2509"/>
              <a:gd name="T74" fmla="*/ 6339 w 2933"/>
              <a:gd name="T75" fmla="*/ 652996 h 2509"/>
              <a:gd name="T76" fmla="*/ 3962 w 2933"/>
              <a:gd name="T77" fmla="*/ 649822 h 2509"/>
              <a:gd name="T78" fmla="*/ 2113 w 2933"/>
              <a:gd name="T79" fmla="*/ 646648 h 2509"/>
              <a:gd name="T80" fmla="*/ 1057 w 2933"/>
              <a:gd name="T81" fmla="*/ 642681 h 2509"/>
              <a:gd name="T82" fmla="*/ 0 w 2933"/>
              <a:gd name="T83" fmla="*/ 638450 h 2509"/>
              <a:gd name="T84" fmla="*/ 0 w 2933"/>
              <a:gd name="T85" fmla="*/ 633425 h 2509"/>
              <a:gd name="T86" fmla="*/ 1057 w 2933"/>
              <a:gd name="T87" fmla="*/ 627870 h 2509"/>
              <a:gd name="T88" fmla="*/ 1849 w 2933"/>
              <a:gd name="T89" fmla="*/ 623374 h 2509"/>
              <a:gd name="T90" fmla="*/ 3434 w 2933"/>
              <a:gd name="T91" fmla="*/ 620465 h 2509"/>
              <a:gd name="T92" fmla="*/ 360012 w 2933"/>
              <a:gd name="T93" fmla="*/ 20894 h 25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933" h="2509">
                <a:moveTo>
                  <a:pt x="1363" y="79"/>
                </a:moveTo>
                <a:lnTo>
                  <a:pt x="1367" y="73"/>
                </a:lnTo>
                <a:lnTo>
                  <a:pt x="1371" y="66"/>
                </a:lnTo>
                <a:lnTo>
                  <a:pt x="1376" y="60"/>
                </a:lnTo>
                <a:lnTo>
                  <a:pt x="1379" y="56"/>
                </a:lnTo>
                <a:lnTo>
                  <a:pt x="1382" y="50"/>
                </a:lnTo>
                <a:lnTo>
                  <a:pt x="1387" y="46"/>
                </a:lnTo>
                <a:lnTo>
                  <a:pt x="1391" y="41"/>
                </a:lnTo>
                <a:lnTo>
                  <a:pt x="1396" y="38"/>
                </a:lnTo>
                <a:lnTo>
                  <a:pt x="1404" y="29"/>
                </a:lnTo>
                <a:lnTo>
                  <a:pt x="1411" y="23"/>
                </a:lnTo>
                <a:lnTo>
                  <a:pt x="1419" y="17"/>
                </a:lnTo>
                <a:lnTo>
                  <a:pt x="1428" y="13"/>
                </a:lnTo>
                <a:lnTo>
                  <a:pt x="1435" y="8"/>
                </a:lnTo>
                <a:lnTo>
                  <a:pt x="1443" y="5"/>
                </a:lnTo>
                <a:lnTo>
                  <a:pt x="1451" y="3"/>
                </a:lnTo>
                <a:lnTo>
                  <a:pt x="1458" y="2"/>
                </a:lnTo>
                <a:lnTo>
                  <a:pt x="1464" y="0"/>
                </a:lnTo>
                <a:lnTo>
                  <a:pt x="1472" y="0"/>
                </a:lnTo>
                <a:lnTo>
                  <a:pt x="1479" y="0"/>
                </a:lnTo>
                <a:lnTo>
                  <a:pt x="1487" y="1"/>
                </a:lnTo>
                <a:lnTo>
                  <a:pt x="1495" y="1"/>
                </a:lnTo>
                <a:lnTo>
                  <a:pt x="1502" y="3"/>
                </a:lnTo>
                <a:lnTo>
                  <a:pt x="1508" y="5"/>
                </a:lnTo>
                <a:lnTo>
                  <a:pt x="1516" y="9"/>
                </a:lnTo>
                <a:lnTo>
                  <a:pt x="1523" y="12"/>
                </a:lnTo>
                <a:lnTo>
                  <a:pt x="1528" y="17"/>
                </a:lnTo>
                <a:lnTo>
                  <a:pt x="1535" y="21"/>
                </a:lnTo>
                <a:lnTo>
                  <a:pt x="1543" y="28"/>
                </a:lnTo>
                <a:lnTo>
                  <a:pt x="1547" y="31"/>
                </a:lnTo>
                <a:lnTo>
                  <a:pt x="1553" y="37"/>
                </a:lnTo>
                <a:lnTo>
                  <a:pt x="1556" y="42"/>
                </a:lnTo>
                <a:lnTo>
                  <a:pt x="1562" y="49"/>
                </a:lnTo>
                <a:lnTo>
                  <a:pt x="1565" y="55"/>
                </a:lnTo>
                <a:lnTo>
                  <a:pt x="1570" y="59"/>
                </a:lnTo>
                <a:lnTo>
                  <a:pt x="1573" y="65"/>
                </a:lnTo>
                <a:lnTo>
                  <a:pt x="1578" y="72"/>
                </a:lnTo>
                <a:lnTo>
                  <a:pt x="2928" y="2355"/>
                </a:lnTo>
                <a:lnTo>
                  <a:pt x="2929" y="2359"/>
                </a:lnTo>
                <a:lnTo>
                  <a:pt x="2929" y="2366"/>
                </a:lnTo>
                <a:lnTo>
                  <a:pt x="2931" y="2374"/>
                </a:lnTo>
                <a:lnTo>
                  <a:pt x="2931" y="2378"/>
                </a:lnTo>
                <a:lnTo>
                  <a:pt x="2931" y="2384"/>
                </a:lnTo>
                <a:lnTo>
                  <a:pt x="2931" y="2390"/>
                </a:lnTo>
                <a:lnTo>
                  <a:pt x="2933" y="2395"/>
                </a:lnTo>
                <a:lnTo>
                  <a:pt x="2931" y="2401"/>
                </a:lnTo>
                <a:lnTo>
                  <a:pt x="2931" y="2408"/>
                </a:lnTo>
                <a:lnTo>
                  <a:pt x="2930" y="2414"/>
                </a:lnTo>
                <a:lnTo>
                  <a:pt x="2930" y="2421"/>
                </a:lnTo>
                <a:lnTo>
                  <a:pt x="2928" y="2428"/>
                </a:lnTo>
                <a:lnTo>
                  <a:pt x="2927" y="2434"/>
                </a:lnTo>
                <a:lnTo>
                  <a:pt x="2925" y="2441"/>
                </a:lnTo>
                <a:lnTo>
                  <a:pt x="2922" y="2447"/>
                </a:lnTo>
                <a:lnTo>
                  <a:pt x="2918" y="2452"/>
                </a:lnTo>
                <a:lnTo>
                  <a:pt x="2915" y="2459"/>
                </a:lnTo>
                <a:lnTo>
                  <a:pt x="2909" y="2466"/>
                </a:lnTo>
                <a:lnTo>
                  <a:pt x="2905" y="2472"/>
                </a:lnTo>
                <a:lnTo>
                  <a:pt x="2899" y="2477"/>
                </a:lnTo>
                <a:lnTo>
                  <a:pt x="2892" y="2483"/>
                </a:lnTo>
                <a:lnTo>
                  <a:pt x="2884" y="2488"/>
                </a:lnTo>
                <a:lnTo>
                  <a:pt x="2878" y="2494"/>
                </a:lnTo>
                <a:lnTo>
                  <a:pt x="2867" y="2497"/>
                </a:lnTo>
                <a:lnTo>
                  <a:pt x="2857" y="2501"/>
                </a:lnTo>
                <a:lnTo>
                  <a:pt x="2847" y="2504"/>
                </a:lnTo>
                <a:lnTo>
                  <a:pt x="2836" y="2509"/>
                </a:lnTo>
                <a:lnTo>
                  <a:pt x="84" y="2507"/>
                </a:lnTo>
                <a:lnTo>
                  <a:pt x="81" y="2506"/>
                </a:lnTo>
                <a:lnTo>
                  <a:pt x="78" y="2505"/>
                </a:lnTo>
                <a:lnTo>
                  <a:pt x="71" y="2502"/>
                </a:lnTo>
                <a:lnTo>
                  <a:pt x="65" y="2500"/>
                </a:lnTo>
                <a:lnTo>
                  <a:pt x="54" y="2495"/>
                </a:lnTo>
                <a:lnTo>
                  <a:pt x="47" y="2489"/>
                </a:lnTo>
                <a:lnTo>
                  <a:pt x="38" y="2482"/>
                </a:lnTo>
                <a:lnTo>
                  <a:pt x="29" y="2474"/>
                </a:lnTo>
                <a:lnTo>
                  <a:pt x="24" y="2469"/>
                </a:lnTo>
                <a:lnTo>
                  <a:pt x="20" y="2464"/>
                </a:lnTo>
                <a:lnTo>
                  <a:pt x="15" y="2457"/>
                </a:lnTo>
                <a:lnTo>
                  <a:pt x="12" y="2451"/>
                </a:lnTo>
                <a:lnTo>
                  <a:pt x="8" y="2445"/>
                </a:lnTo>
                <a:lnTo>
                  <a:pt x="5" y="2438"/>
                </a:lnTo>
                <a:lnTo>
                  <a:pt x="4" y="2430"/>
                </a:lnTo>
                <a:lnTo>
                  <a:pt x="3" y="2423"/>
                </a:lnTo>
                <a:lnTo>
                  <a:pt x="0" y="2414"/>
                </a:lnTo>
                <a:lnTo>
                  <a:pt x="0" y="2405"/>
                </a:lnTo>
                <a:lnTo>
                  <a:pt x="0" y="2395"/>
                </a:lnTo>
                <a:lnTo>
                  <a:pt x="3" y="2386"/>
                </a:lnTo>
                <a:lnTo>
                  <a:pt x="4" y="2374"/>
                </a:lnTo>
                <a:lnTo>
                  <a:pt x="6" y="2364"/>
                </a:lnTo>
                <a:lnTo>
                  <a:pt x="7" y="2357"/>
                </a:lnTo>
                <a:lnTo>
                  <a:pt x="9" y="2351"/>
                </a:lnTo>
                <a:lnTo>
                  <a:pt x="13" y="2346"/>
                </a:lnTo>
                <a:lnTo>
                  <a:pt x="16" y="2341"/>
                </a:lnTo>
                <a:lnTo>
                  <a:pt x="1363" y="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6" name="Freeform 56"/>
          <p:cNvSpPr>
            <a:spLocks/>
          </p:cNvSpPr>
          <p:nvPr/>
        </p:nvSpPr>
        <p:spPr bwMode="auto">
          <a:xfrm>
            <a:off x="700088" y="5688013"/>
            <a:ext cx="606425" cy="515937"/>
          </a:xfrm>
          <a:custGeom>
            <a:avLst/>
            <a:gdLst>
              <a:gd name="T0" fmla="*/ 277238 w 2288"/>
              <a:gd name="T1" fmla="*/ 25942 h 1949"/>
              <a:gd name="T2" fmla="*/ 269552 w 2288"/>
              <a:gd name="T3" fmla="*/ 38649 h 1949"/>
              <a:gd name="T4" fmla="*/ 257360 w 2288"/>
              <a:gd name="T5" fmla="*/ 59562 h 1949"/>
              <a:gd name="T6" fmla="*/ 241192 w 2288"/>
              <a:gd name="T7" fmla="*/ 87887 h 1949"/>
              <a:gd name="T8" fmla="*/ 221048 w 2288"/>
              <a:gd name="T9" fmla="*/ 121771 h 1949"/>
              <a:gd name="T10" fmla="*/ 198254 w 2288"/>
              <a:gd name="T11" fmla="*/ 160684 h 1949"/>
              <a:gd name="T12" fmla="*/ 174135 w 2288"/>
              <a:gd name="T13" fmla="*/ 201980 h 1949"/>
              <a:gd name="T14" fmla="*/ 148956 w 2288"/>
              <a:gd name="T15" fmla="*/ 245659 h 1949"/>
              <a:gd name="T16" fmla="*/ 122716 w 2288"/>
              <a:gd name="T17" fmla="*/ 289338 h 1949"/>
              <a:gd name="T18" fmla="*/ 98067 w 2288"/>
              <a:gd name="T19" fmla="*/ 331693 h 1949"/>
              <a:gd name="T20" fmla="*/ 74213 w 2288"/>
              <a:gd name="T21" fmla="*/ 371930 h 1949"/>
              <a:gd name="T22" fmla="*/ 52744 w 2288"/>
              <a:gd name="T23" fmla="*/ 408726 h 1949"/>
              <a:gd name="T24" fmla="*/ 34191 w 2288"/>
              <a:gd name="T25" fmla="*/ 440227 h 1949"/>
              <a:gd name="T26" fmla="*/ 19348 w 2288"/>
              <a:gd name="T27" fmla="*/ 465376 h 1949"/>
              <a:gd name="T28" fmla="*/ 9542 w 2288"/>
              <a:gd name="T29" fmla="*/ 482582 h 1949"/>
              <a:gd name="T30" fmla="*/ 4771 w 2288"/>
              <a:gd name="T31" fmla="*/ 491053 h 1949"/>
              <a:gd name="T32" fmla="*/ 1855 w 2288"/>
              <a:gd name="T33" fmla="*/ 496348 h 1949"/>
              <a:gd name="T34" fmla="*/ 0 w 2288"/>
              <a:gd name="T35" fmla="*/ 505348 h 1949"/>
              <a:gd name="T36" fmla="*/ 3976 w 2288"/>
              <a:gd name="T37" fmla="*/ 511437 h 1949"/>
              <a:gd name="T38" fmla="*/ 11927 w 2288"/>
              <a:gd name="T39" fmla="*/ 514878 h 1949"/>
              <a:gd name="T40" fmla="*/ 19348 w 2288"/>
              <a:gd name="T41" fmla="*/ 515408 h 1949"/>
              <a:gd name="T42" fmla="*/ 28890 w 2288"/>
              <a:gd name="T43" fmla="*/ 515408 h 1949"/>
              <a:gd name="T44" fmla="*/ 49033 w 2288"/>
              <a:gd name="T45" fmla="*/ 515408 h 1949"/>
              <a:gd name="T46" fmla="*/ 77658 w 2288"/>
              <a:gd name="T47" fmla="*/ 515408 h 1949"/>
              <a:gd name="T48" fmla="*/ 114765 w 2288"/>
              <a:gd name="T49" fmla="*/ 515408 h 1949"/>
              <a:gd name="T50" fmla="*/ 156907 w 2288"/>
              <a:gd name="T51" fmla="*/ 515408 h 1949"/>
              <a:gd name="T52" fmla="*/ 204350 w 2288"/>
              <a:gd name="T53" fmla="*/ 515408 h 1949"/>
              <a:gd name="T54" fmla="*/ 254179 w 2288"/>
              <a:gd name="T55" fmla="*/ 515408 h 1949"/>
              <a:gd name="T56" fmla="*/ 305598 w 2288"/>
              <a:gd name="T57" fmla="*/ 515672 h 1949"/>
              <a:gd name="T58" fmla="*/ 356487 w 2288"/>
              <a:gd name="T59" fmla="*/ 515672 h 1949"/>
              <a:gd name="T60" fmla="*/ 405520 w 2288"/>
              <a:gd name="T61" fmla="*/ 515672 h 1949"/>
              <a:gd name="T62" fmla="*/ 451373 w 2288"/>
              <a:gd name="T63" fmla="*/ 515672 h 1949"/>
              <a:gd name="T64" fmla="*/ 492720 w 2288"/>
              <a:gd name="T65" fmla="*/ 515672 h 1949"/>
              <a:gd name="T66" fmla="*/ 527441 w 2288"/>
              <a:gd name="T67" fmla="*/ 515672 h 1949"/>
              <a:gd name="T68" fmla="*/ 554211 w 2288"/>
              <a:gd name="T69" fmla="*/ 515672 h 1949"/>
              <a:gd name="T70" fmla="*/ 571704 w 2288"/>
              <a:gd name="T71" fmla="*/ 515672 h 1949"/>
              <a:gd name="T72" fmla="*/ 579390 w 2288"/>
              <a:gd name="T73" fmla="*/ 515672 h 1949"/>
              <a:gd name="T74" fmla="*/ 586812 w 2288"/>
              <a:gd name="T75" fmla="*/ 515143 h 1949"/>
              <a:gd name="T76" fmla="*/ 596088 w 2288"/>
              <a:gd name="T77" fmla="*/ 514084 h 1949"/>
              <a:gd name="T78" fmla="*/ 602449 w 2288"/>
              <a:gd name="T79" fmla="*/ 511701 h 1949"/>
              <a:gd name="T80" fmla="*/ 606425 w 2288"/>
              <a:gd name="T81" fmla="*/ 505348 h 1949"/>
              <a:gd name="T82" fmla="*/ 604835 w 2288"/>
              <a:gd name="T83" fmla="*/ 497671 h 1949"/>
              <a:gd name="T84" fmla="*/ 600859 w 2288"/>
              <a:gd name="T85" fmla="*/ 489995 h 1949"/>
              <a:gd name="T86" fmla="*/ 595558 w 2288"/>
              <a:gd name="T87" fmla="*/ 480994 h 1949"/>
              <a:gd name="T88" fmla="*/ 319380 w 2288"/>
              <a:gd name="T89" fmla="*/ 19060 h 1949"/>
              <a:gd name="T90" fmla="*/ 315140 w 2288"/>
              <a:gd name="T91" fmla="*/ 11912 h 1949"/>
              <a:gd name="T92" fmla="*/ 310104 w 2288"/>
              <a:gd name="T93" fmla="*/ 5294 h 1949"/>
              <a:gd name="T94" fmla="*/ 305333 w 2288"/>
              <a:gd name="T95" fmla="*/ 1059 h 1949"/>
              <a:gd name="T96" fmla="*/ 296056 w 2288"/>
              <a:gd name="T97" fmla="*/ 1324 h 1949"/>
              <a:gd name="T98" fmla="*/ 291020 w 2288"/>
              <a:gd name="T99" fmla="*/ 5824 h 1949"/>
              <a:gd name="T100" fmla="*/ 285454 w 2288"/>
              <a:gd name="T101" fmla="*/ 12971 h 1949"/>
              <a:gd name="T102" fmla="*/ 280684 w 2288"/>
              <a:gd name="T103" fmla="*/ 20383 h 19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288" h="1949">
                <a:moveTo>
                  <a:pt x="1054" y="89"/>
                </a:moveTo>
                <a:lnTo>
                  <a:pt x="1053" y="89"/>
                </a:lnTo>
                <a:lnTo>
                  <a:pt x="1050" y="94"/>
                </a:lnTo>
                <a:lnTo>
                  <a:pt x="1046" y="98"/>
                </a:lnTo>
                <a:lnTo>
                  <a:pt x="1041" y="108"/>
                </a:lnTo>
                <a:lnTo>
                  <a:pt x="1035" y="118"/>
                </a:lnTo>
                <a:lnTo>
                  <a:pt x="1027" y="131"/>
                </a:lnTo>
                <a:lnTo>
                  <a:pt x="1017" y="146"/>
                </a:lnTo>
                <a:lnTo>
                  <a:pt x="1009" y="164"/>
                </a:lnTo>
                <a:lnTo>
                  <a:pt x="997" y="182"/>
                </a:lnTo>
                <a:lnTo>
                  <a:pt x="985" y="202"/>
                </a:lnTo>
                <a:lnTo>
                  <a:pt x="971" y="225"/>
                </a:lnTo>
                <a:lnTo>
                  <a:pt x="958" y="250"/>
                </a:lnTo>
                <a:lnTo>
                  <a:pt x="941" y="275"/>
                </a:lnTo>
                <a:lnTo>
                  <a:pt x="927" y="302"/>
                </a:lnTo>
                <a:lnTo>
                  <a:pt x="910" y="332"/>
                </a:lnTo>
                <a:lnTo>
                  <a:pt x="892" y="363"/>
                </a:lnTo>
                <a:lnTo>
                  <a:pt x="873" y="394"/>
                </a:lnTo>
                <a:lnTo>
                  <a:pt x="854" y="427"/>
                </a:lnTo>
                <a:lnTo>
                  <a:pt x="834" y="460"/>
                </a:lnTo>
                <a:lnTo>
                  <a:pt x="815" y="495"/>
                </a:lnTo>
                <a:lnTo>
                  <a:pt x="792" y="531"/>
                </a:lnTo>
                <a:lnTo>
                  <a:pt x="771" y="568"/>
                </a:lnTo>
                <a:lnTo>
                  <a:pt x="748" y="607"/>
                </a:lnTo>
                <a:lnTo>
                  <a:pt x="727" y="645"/>
                </a:lnTo>
                <a:lnTo>
                  <a:pt x="703" y="684"/>
                </a:lnTo>
                <a:lnTo>
                  <a:pt x="681" y="723"/>
                </a:lnTo>
                <a:lnTo>
                  <a:pt x="657" y="763"/>
                </a:lnTo>
                <a:lnTo>
                  <a:pt x="634" y="804"/>
                </a:lnTo>
                <a:lnTo>
                  <a:pt x="609" y="845"/>
                </a:lnTo>
                <a:lnTo>
                  <a:pt x="585" y="886"/>
                </a:lnTo>
                <a:lnTo>
                  <a:pt x="562" y="928"/>
                </a:lnTo>
                <a:lnTo>
                  <a:pt x="538" y="969"/>
                </a:lnTo>
                <a:lnTo>
                  <a:pt x="513" y="1011"/>
                </a:lnTo>
                <a:lnTo>
                  <a:pt x="489" y="1051"/>
                </a:lnTo>
                <a:lnTo>
                  <a:pt x="463" y="1093"/>
                </a:lnTo>
                <a:lnTo>
                  <a:pt x="440" y="1133"/>
                </a:lnTo>
                <a:lnTo>
                  <a:pt x="416" y="1173"/>
                </a:lnTo>
                <a:lnTo>
                  <a:pt x="392" y="1214"/>
                </a:lnTo>
                <a:lnTo>
                  <a:pt x="370" y="1253"/>
                </a:lnTo>
                <a:lnTo>
                  <a:pt x="347" y="1294"/>
                </a:lnTo>
                <a:lnTo>
                  <a:pt x="324" y="1331"/>
                </a:lnTo>
                <a:lnTo>
                  <a:pt x="301" y="1369"/>
                </a:lnTo>
                <a:lnTo>
                  <a:pt x="280" y="1405"/>
                </a:lnTo>
                <a:lnTo>
                  <a:pt x="260" y="1442"/>
                </a:lnTo>
                <a:lnTo>
                  <a:pt x="238" y="1477"/>
                </a:lnTo>
                <a:lnTo>
                  <a:pt x="218" y="1511"/>
                </a:lnTo>
                <a:lnTo>
                  <a:pt x="199" y="1544"/>
                </a:lnTo>
                <a:lnTo>
                  <a:pt x="182" y="1578"/>
                </a:lnTo>
                <a:lnTo>
                  <a:pt x="163" y="1607"/>
                </a:lnTo>
                <a:lnTo>
                  <a:pt x="146" y="1637"/>
                </a:lnTo>
                <a:lnTo>
                  <a:pt x="129" y="1663"/>
                </a:lnTo>
                <a:lnTo>
                  <a:pt x="113" y="1690"/>
                </a:lnTo>
                <a:lnTo>
                  <a:pt x="99" y="1715"/>
                </a:lnTo>
                <a:lnTo>
                  <a:pt x="87" y="1738"/>
                </a:lnTo>
                <a:lnTo>
                  <a:pt x="73" y="1758"/>
                </a:lnTo>
                <a:lnTo>
                  <a:pt x="64" y="1779"/>
                </a:lnTo>
                <a:lnTo>
                  <a:pt x="53" y="1794"/>
                </a:lnTo>
                <a:lnTo>
                  <a:pt x="43" y="1811"/>
                </a:lnTo>
                <a:lnTo>
                  <a:pt x="36" y="1823"/>
                </a:lnTo>
                <a:lnTo>
                  <a:pt x="29" y="1836"/>
                </a:lnTo>
                <a:lnTo>
                  <a:pt x="24" y="1844"/>
                </a:lnTo>
                <a:lnTo>
                  <a:pt x="20" y="1851"/>
                </a:lnTo>
                <a:lnTo>
                  <a:pt x="18" y="1855"/>
                </a:lnTo>
                <a:lnTo>
                  <a:pt x="18" y="1858"/>
                </a:lnTo>
                <a:lnTo>
                  <a:pt x="14" y="1864"/>
                </a:lnTo>
                <a:lnTo>
                  <a:pt x="10" y="1869"/>
                </a:lnTo>
                <a:lnTo>
                  <a:pt x="7" y="1875"/>
                </a:lnTo>
                <a:lnTo>
                  <a:pt x="5" y="1882"/>
                </a:lnTo>
                <a:lnTo>
                  <a:pt x="1" y="1892"/>
                </a:lnTo>
                <a:lnTo>
                  <a:pt x="1" y="1901"/>
                </a:lnTo>
                <a:lnTo>
                  <a:pt x="0" y="1909"/>
                </a:lnTo>
                <a:lnTo>
                  <a:pt x="2" y="1917"/>
                </a:lnTo>
                <a:lnTo>
                  <a:pt x="6" y="1922"/>
                </a:lnTo>
                <a:lnTo>
                  <a:pt x="11" y="1929"/>
                </a:lnTo>
                <a:lnTo>
                  <a:pt x="15" y="1932"/>
                </a:lnTo>
                <a:lnTo>
                  <a:pt x="22" y="1937"/>
                </a:lnTo>
                <a:lnTo>
                  <a:pt x="29" y="1940"/>
                </a:lnTo>
                <a:lnTo>
                  <a:pt x="38" y="1944"/>
                </a:lnTo>
                <a:lnTo>
                  <a:pt x="45" y="1945"/>
                </a:lnTo>
                <a:lnTo>
                  <a:pt x="54" y="1946"/>
                </a:lnTo>
                <a:lnTo>
                  <a:pt x="63" y="1946"/>
                </a:lnTo>
                <a:lnTo>
                  <a:pt x="72" y="1947"/>
                </a:lnTo>
                <a:lnTo>
                  <a:pt x="73" y="1947"/>
                </a:lnTo>
                <a:lnTo>
                  <a:pt x="78" y="1947"/>
                </a:lnTo>
                <a:lnTo>
                  <a:pt x="85" y="1947"/>
                </a:lnTo>
                <a:lnTo>
                  <a:pt x="97" y="1947"/>
                </a:lnTo>
                <a:lnTo>
                  <a:pt x="109" y="1947"/>
                </a:lnTo>
                <a:lnTo>
                  <a:pt x="125" y="1947"/>
                </a:lnTo>
                <a:lnTo>
                  <a:pt x="142" y="1947"/>
                </a:lnTo>
                <a:lnTo>
                  <a:pt x="164" y="1947"/>
                </a:lnTo>
                <a:lnTo>
                  <a:pt x="185" y="1947"/>
                </a:lnTo>
                <a:lnTo>
                  <a:pt x="209" y="1947"/>
                </a:lnTo>
                <a:lnTo>
                  <a:pt x="235" y="1947"/>
                </a:lnTo>
                <a:lnTo>
                  <a:pt x="264" y="1947"/>
                </a:lnTo>
                <a:lnTo>
                  <a:pt x="293" y="1947"/>
                </a:lnTo>
                <a:lnTo>
                  <a:pt x="327" y="1947"/>
                </a:lnTo>
                <a:lnTo>
                  <a:pt x="361" y="1947"/>
                </a:lnTo>
                <a:lnTo>
                  <a:pt x="397" y="1947"/>
                </a:lnTo>
                <a:lnTo>
                  <a:pt x="433" y="1947"/>
                </a:lnTo>
                <a:lnTo>
                  <a:pt x="471" y="1947"/>
                </a:lnTo>
                <a:lnTo>
                  <a:pt x="510" y="1947"/>
                </a:lnTo>
                <a:lnTo>
                  <a:pt x="552" y="1947"/>
                </a:lnTo>
                <a:lnTo>
                  <a:pt x="592" y="1947"/>
                </a:lnTo>
                <a:lnTo>
                  <a:pt x="637" y="1947"/>
                </a:lnTo>
                <a:lnTo>
                  <a:pt x="681" y="1947"/>
                </a:lnTo>
                <a:lnTo>
                  <a:pt x="726" y="1947"/>
                </a:lnTo>
                <a:lnTo>
                  <a:pt x="771" y="1947"/>
                </a:lnTo>
                <a:lnTo>
                  <a:pt x="817" y="1947"/>
                </a:lnTo>
                <a:lnTo>
                  <a:pt x="864" y="1947"/>
                </a:lnTo>
                <a:lnTo>
                  <a:pt x="912" y="1947"/>
                </a:lnTo>
                <a:lnTo>
                  <a:pt x="959" y="1947"/>
                </a:lnTo>
                <a:lnTo>
                  <a:pt x="1008" y="1947"/>
                </a:lnTo>
                <a:lnTo>
                  <a:pt x="1056" y="1947"/>
                </a:lnTo>
                <a:lnTo>
                  <a:pt x="1105" y="1948"/>
                </a:lnTo>
                <a:lnTo>
                  <a:pt x="1153" y="1948"/>
                </a:lnTo>
                <a:lnTo>
                  <a:pt x="1201" y="1948"/>
                </a:lnTo>
                <a:lnTo>
                  <a:pt x="1249" y="1948"/>
                </a:lnTo>
                <a:lnTo>
                  <a:pt x="1298" y="1948"/>
                </a:lnTo>
                <a:lnTo>
                  <a:pt x="1345" y="1948"/>
                </a:lnTo>
                <a:lnTo>
                  <a:pt x="1392" y="1948"/>
                </a:lnTo>
                <a:lnTo>
                  <a:pt x="1439" y="1948"/>
                </a:lnTo>
                <a:lnTo>
                  <a:pt x="1486" y="1948"/>
                </a:lnTo>
                <a:lnTo>
                  <a:pt x="1530" y="1948"/>
                </a:lnTo>
                <a:lnTo>
                  <a:pt x="1575" y="1948"/>
                </a:lnTo>
                <a:lnTo>
                  <a:pt x="1619" y="1948"/>
                </a:lnTo>
                <a:lnTo>
                  <a:pt x="1663" y="1948"/>
                </a:lnTo>
                <a:lnTo>
                  <a:pt x="1703" y="1948"/>
                </a:lnTo>
                <a:lnTo>
                  <a:pt x="1745" y="1948"/>
                </a:lnTo>
                <a:lnTo>
                  <a:pt x="1784" y="1948"/>
                </a:lnTo>
                <a:lnTo>
                  <a:pt x="1823" y="1948"/>
                </a:lnTo>
                <a:lnTo>
                  <a:pt x="1859" y="1948"/>
                </a:lnTo>
                <a:lnTo>
                  <a:pt x="1894" y="1948"/>
                </a:lnTo>
                <a:lnTo>
                  <a:pt x="1928" y="1948"/>
                </a:lnTo>
                <a:lnTo>
                  <a:pt x="1962" y="1948"/>
                </a:lnTo>
                <a:lnTo>
                  <a:pt x="1990" y="1948"/>
                </a:lnTo>
                <a:lnTo>
                  <a:pt x="2018" y="1948"/>
                </a:lnTo>
                <a:lnTo>
                  <a:pt x="2044" y="1948"/>
                </a:lnTo>
                <a:lnTo>
                  <a:pt x="2069" y="1948"/>
                </a:lnTo>
                <a:lnTo>
                  <a:pt x="2091" y="1948"/>
                </a:lnTo>
                <a:lnTo>
                  <a:pt x="2112" y="1948"/>
                </a:lnTo>
                <a:lnTo>
                  <a:pt x="2129" y="1948"/>
                </a:lnTo>
                <a:lnTo>
                  <a:pt x="2145" y="1948"/>
                </a:lnTo>
                <a:lnTo>
                  <a:pt x="2157" y="1948"/>
                </a:lnTo>
                <a:lnTo>
                  <a:pt x="2167" y="1948"/>
                </a:lnTo>
                <a:lnTo>
                  <a:pt x="2175" y="1948"/>
                </a:lnTo>
                <a:lnTo>
                  <a:pt x="2181" y="1949"/>
                </a:lnTo>
                <a:lnTo>
                  <a:pt x="2186" y="1948"/>
                </a:lnTo>
                <a:lnTo>
                  <a:pt x="2192" y="1948"/>
                </a:lnTo>
                <a:lnTo>
                  <a:pt x="2197" y="1947"/>
                </a:lnTo>
                <a:lnTo>
                  <a:pt x="2204" y="1947"/>
                </a:lnTo>
                <a:lnTo>
                  <a:pt x="2214" y="1946"/>
                </a:lnTo>
                <a:lnTo>
                  <a:pt x="2224" y="1946"/>
                </a:lnTo>
                <a:lnTo>
                  <a:pt x="2233" y="1945"/>
                </a:lnTo>
                <a:lnTo>
                  <a:pt x="2241" y="1944"/>
                </a:lnTo>
                <a:lnTo>
                  <a:pt x="2249" y="1942"/>
                </a:lnTo>
                <a:lnTo>
                  <a:pt x="2257" y="1941"/>
                </a:lnTo>
                <a:lnTo>
                  <a:pt x="2263" y="1939"/>
                </a:lnTo>
                <a:lnTo>
                  <a:pt x="2268" y="1937"/>
                </a:lnTo>
                <a:lnTo>
                  <a:pt x="2273" y="1933"/>
                </a:lnTo>
                <a:lnTo>
                  <a:pt x="2277" y="1931"/>
                </a:lnTo>
                <a:lnTo>
                  <a:pt x="2284" y="1924"/>
                </a:lnTo>
                <a:lnTo>
                  <a:pt x="2288" y="1919"/>
                </a:lnTo>
                <a:lnTo>
                  <a:pt x="2288" y="1909"/>
                </a:lnTo>
                <a:lnTo>
                  <a:pt x="2288" y="1899"/>
                </a:lnTo>
                <a:lnTo>
                  <a:pt x="2286" y="1893"/>
                </a:lnTo>
                <a:lnTo>
                  <a:pt x="2284" y="1886"/>
                </a:lnTo>
                <a:lnTo>
                  <a:pt x="2282" y="1880"/>
                </a:lnTo>
                <a:lnTo>
                  <a:pt x="2279" y="1874"/>
                </a:lnTo>
                <a:lnTo>
                  <a:pt x="2275" y="1867"/>
                </a:lnTo>
                <a:lnTo>
                  <a:pt x="2272" y="1859"/>
                </a:lnTo>
                <a:lnTo>
                  <a:pt x="2267" y="1851"/>
                </a:lnTo>
                <a:lnTo>
                  <a:pt x="2264" y="1844"/>
                </a:lnTo>
                <a:lnTo>
                  <a:pt x="2258" y="1835"/>
                </a:lnTo>
                <a:lnTo>
                  <a:pt x="2252" y="1826"/>
                </a:lnTo>
                <a:lnTo>
                  <a:pt x="2247" y="1817"/>
                </a:lnTo>
                <a:lnTo>
                  <a:pt x="2241" y="1808"/>
                </a:lnTo>
                <a:lnTo>
                  <a:pt x="1212" y="84"/>
                </a:lnTo>
                <a:lnTo>
                  <a:pt x="1209" y="77"/>
                </a:lnTo>
                <a:lnTo>
                  <a:pt x="1205" y="72"/>
                </a:lnTo>
                <a:lnTo>
                  <a:pt x="1202" y="68"/>
                </a:lnTo>
                <a:lnTo>
                  <a:pt x="1199" y="63"/>
                </a:lnTo>
                <a:lnTo>
                  <a:pt x="1193" y="53"/>
                </a:lnTo>
                <a:lnTo>
                  <a:pt x="1189" y="45"/>
                </a:lnTo>
                <a:lnTo>
                  <a:pt x="1184" y="37"/>
                </a:lnTo>
                <a:lnTo>
                  <a:pt x="1180" y="31"/>
                </a:lnTo>
                <a:lnTo>
                  <a:pt x="1174" y="24"/>
                </a:lnTo>
                <a:lnTo>
                  <a:pt x="1170" y="20"/>
                </a:lnTo>
                <a:lnTo>
                  <a:pt x="1164" y="14"/>
                </a:lnTo>
                <a:lnTo>
                  <a:pt x="1161" y="11"/>
                </a:lnTo>
                <a:lnTo>
                  <a:pt x="1156" y="6"/>
                </a:lnTo>
                <a:lnTo>
                  <a:pt x="1152" y="4"/>
                </a:lnTo>
                <a:lnTo>
                  <a:pt x="1143" y="0"/>
                </a:lnTo>
                <a:lnTo>
                  <a:pt x="1136" y="0"/>
                </a:lnTo>
                <a:lnTo>
                  <a:pt x="1126" y="0"/>
                </a:lnTo>
                <a:lnTo>
                  <a:pt x="1117" y="5"/>
                </a:lnTo>
                <a:lnTo>
                  <a:pt x="1112" y="8"/>
                </a:lnTo>
                <a:lnTo>
                  <a:pt x="1108" y="12"/>
                </a:lnTo>
                <a:lnTo>
                  <a:pt x="1102" y="16"/>
                </a:lnTo>
                <a:lnTo>
                  <a:pt x="1098" y="22"/>
                </a:lnTo>
                <a:lnTo>
                  <a:pt x="1092" y="27"/>
                </a:lnTo>
                <a:lnTo>
                  <a:pt x="1087" y="34"/>
                </a:lnTo>
                <a:lnTo>
                  <a:pt x="1082" y="41"/>
                </a:lnTo>
                <a:lnTo>
                  <a:pt x="1077" y="49"/>
                </a:lnTo>
                <a:lnTo>
                  <a:pt x="1071" y="58"/>
                </a:lnTo>
                <a:lnTo>
                  <a:pt x="1065" y="68"/>
                </a:lnTo>
                <a:lnTo>
                  <a:pt x="1063" y="71"/>
                </a:lnTo>
                <a:lnTo>
                  <a:pt x="1059" y="77"/>
                </a:lnTo>
                <a:lnTo>
                  <a:pt x="1056" y="82"/>
                </a:lnTo>
                <a:lnTo>
                  <a:pt x="1054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Freeform 57"/>
          <p:cNvSpPr>
            <a:spLocks/>
          </p:cNvSpPr>
          <p:nvPr/>
        </p:nvSpPr>
        <p:spPr bwMode="auto">
          <a:xfrm>
            <a:off x="969963" y="5786438"/>
            <a:ext cx="71437" cy="250825"/>
          </a:xfrm>
          <a:custGeom>
            <a:avLst/>
            <a:gdLst>
              <a:gd name="T0" fmla="*/ 28997 w 271"/>
              <a:gd name="T1" fmla="*/ 247117 h 947"/>
              <a:gd name="T2" fmla="*/ 27679 w 271"/>
              <a:gd name="T3" fmla="*/ 237052 h 947"/>
              <a:gd name="T4" fmla="*/ 26097 w 271"/>
              <a:gd name="T5" fmla="*/ 226722 h 947"/>
              <a:gd name="T6" fmla="*/ 24779 w 271"/>
              <a:gd name="T7" fmla="*/ 216658 h 947"/>
              <a:gd name="T8" fmla="*/ 23461 w 271"/>
              <a:gd name="T9" fmla="*/ 206063 h 947"/>
              <a:gd name="T10" fmla="*/ 22143 w 271"/>
              <a:gd name="T11" fmla="*/ 196263 h 947"/>
              <a:gd name="T12" fmla="*/ 20298 w 271"/>
              <a:gd name="T13" fmla="*/ 185934 h 947"/>
              <a:gd name="T14" fmla="*/ 19243 w 271"/>
              <a:gd name="T15" fmla="*/ 175869 h 947"/>
              <a:gd name="T16" fmla="*/ 17662 w 271"/>
              <a:gd name="T17" fmla="*/ 165804 h 947"/>
              <a:gd name="T18" fmla="*/ 16607 w 271"/>
              <a:gd name="T19" fmla="*/ 155739 h 947"/>
              <a:gd name="T20" fmla="*/ 15025 w 271"/>
              <a:gd name="T21" fmla="*/ 145145 h 947"/>
              <a:gd name="T22" fmla="*/ 13707 w 271"/>
              <a:gd name="T23" fmla="*/ 135345 h 947"/>
              <a:gd name="T24" fmla="*/ 12126 w 271"/>
              <a:gd name="T25" fmla="*/ 125015 h 947"/>
              <a:gd name="T26" fmla="*/ 11335 w 271"/>
              <a:gd name="T27" fmla="*/ 114950 h 947"/>
              <a:gd name="T28" fmla="*/ 9490 w 271"/>
              <a:gd name="T29" fmla="*/ 104356 h 947"/>
              <a:gd name="T30" fmla="*/ 8172 w 271"/>
              <a:gd name="T31" fmla="*/ 94291 h 947"/>
              <a:gd name="T32" fmla="*/ 6854 w 271"/>
              <a:gd name="T33" fmla="*/ 84226 h 947"/>
              <a:gd name="T34" fmla="*/ 5536 w 271"/>
              <a:gd name="T35" fmla="*/ 74162 h 947"/>
              <a:gd name="T36" fmla="*/ 4218 w 271"/>
              <a:gd name="T37" fmla="*/ 63832 h 947"/>
              <a:gd name="T38" fmla="*/ 2900 w 271"/>
              <a:gd name="T39" fmla="*/ 54032 h 947"/>
              <a:gd name="T40" fmla="*/ 1318 w 271"/>
              <a:gd name="T41" fmla="*/ 43702 h 947"/>
              <a:gd name="T42" fmla="*/ 264 w 271"/>
              <a:gd name="T43" fmla="*/ 33902 h 947"/>
              <a:gd name="T44" fmla="*/ 0 w 271"/>
              <a:gd name="T45" fmla="*/ 28605 h 947"/>
              <a:gd name="T46" fmla="*/ 2109 w 271"/>
              <a:gd name="T47" fmla="*/ 21189 h 947"/>
              <a:gd name="T48" fmla="*/ 3690 w 271"/>
              <a:gd name="T49" fmla="*/ 16686 h 947"/>
              <a:gd name="T50" fmla="*/ 8963 w 271"/>
              <a:gd name="T51" fmla="*/ 10595 h 947"/>
              <a:gd name="T52" fmla="*/ 12126 w 271"/>
              <a:gd name="T53" fmla="*/ 6886 h 947"/>
              <a:gd name="T54" fmla="*/ 16607 w 271"/>
              <a:gd name="T55" fmla="*/ 4238 h 947"/>
              <a:gd name="T56" fmla="*/ 21616 w 271"/>
              <a:gd name="T57" fmla="*/ 1854 h 947"/>
              <a:gd name="T58" fmla="*/ 27151 w 271"/>
              <a:gd name="T59" fmla="*/ 530 h 947"/>
              <a:gd name="T60" fmla="*/ 33478 w 271"/>
              <a:gd name="T61" fmla="*/ 0 h 947"/>
              <a:gd name="T62" fmla="*/ 40595 w 271"/>
              <a:gd name="T63" fmla="*/ 0 h 947"/>
              <a:gd name="T64" fmla="*/ 46922 w 271"/>
              <a:gd name="T65" fmla="*/ 795 h 947"/>
              <a:gd name="T66" fmla="*/ 52721 w 271"/>
              <a:gd name="T67" fmla="*/ 3178 h 947"/>
              <a:gd name="T68" fmla="*/ 57466 w 271"/>
              <a:gd name="T69" fmla="*/ 5827 h 947"/>
              <a:gd name="T70" fmla="*/ 60893 w 271"/>
              <a:gd name="T71" fmla="*/ 9005 h 947"/>
              <a:gd name="T72" fmla="*/ 64847 w 271"/>
              <a:gd name="T73" fmla="*/ 14303 h 947"/>
              <a:gd name="T74" fmla="*/ 68010 w 271"/>
              <a:gd name="T75" fmla="*/ 20394 h 947"/>
              <a:gd name="T76" fmla="*/ 69592 w 271"/>
              <a:gd name="T77" fmla="*/ 25162 h 947"/>
              <a:gd name="T78" fmla="*/ 70646 w 271"/>
              <a:gd name="T79" fmla="*/ 30194 h 947"/>
              <a:gd name="T80" fmla="*/ 70910 w 271"/>
              <a:gd name="T81" fmla="*/ 34962 h 947"/>
              <a:gd name="T82" fmla="*/ 70119 w 271"/>
              <a:gd name="T83" fmla="*/ 43173 h 947"/>
              <a:gd name="T84" fmla="*/ 68274 w 271"/>
              <a:gd name="T85" fmla="*/ 52973 h 947"/>
              <a:gd name="T86" fmla="*/ 67219 w 271"/>
              <a:gd name="T87" fmla="*/ 63037 h 947"/>
              <a:gd name="T88" fmla="*/ 65638 w 271"/>
              <a:gd name="T89" fmla="*/ 73367 h 947"/>
              <a:gd name="T90" fmla="*/ 64583 w 271"/>
              <a:gd name="T91" fmla="*/ 83167 h 947"/>
              <a:gd name="T92" fmla="*/ 63002 w 271"/>
              <a:gd name="T93" fmla="*/ 93232 h 947"/>
              <a:gd name="T94" fmla="*/ 61947 w 271"/>
              <a:gd name="T95" fmla="*/ 103032 h 947"/>
              <a:gd name="T96" fmla="*/ 60102 w 271"/>
              <a:gd name="T97" fmla="*/ 113361 h 947"/>
              <a:gd name="T98" fmla="*/ 58784 w 271"/>
              <a:gd name="T99" fmla="*/ 123161 h 947"/>
              <a:gd name="T100" fmla="*/ 57730 w 271"/>
              <a:gd name="T101" fmla="*/ 133226 h 947"/>
              <a:gd name="T102" fmla="*/ 56412 w 271"/>
              <a:gd name="T103" fmla="*/ 143556 h 947"/>
              <a:gd name="T104" fmla="*/ 54830 w 271"/>
              <a:gd name="T105" fmla="*/ 153356 h 947"/>
              <a:gd name="T106" fmla="*/ 53248 w 271"/>
              <a:gd name="T107" fmla="*/ 163420 h 947"/>
              <a:gd name="T108" fmla="*/ 51667 w 271"/>
              <a:gd name="T109" fmla="*/ 173220 h 947"/>
              <a:gd name="T110" fmla="*/ 50876 w 271"/>
              <a:gd name="T111" fmla="*/ 183550 h 947"/>
              <a:gd name="T112" fmla="*/ 49294 w 271"/>
              <a:gd name="T113" fmla="*/ 193615 h 947"/>
              <a:gd name="T114" fmla="*/ 47976 w 271"/>
              <a:gd name="T115" fmla="*/ 203679 h 947"/>
              <a:gd name="T116" fmla="*/ 46131 w 271"/>
              <a:gd name="T117" fmla="*/ 213214 h 947"/>
              <a:gd name="T118" fmla="*/ 45076 w 271"/>
              <a:gd name="T119" fmla="*/ 223809 h 947"/>
              <a:gd name="T120" fmla="*/ 43758 w 271"/>
              <a:gd name="T121" fmla="*/ 233609 h 947"/>
              <a:gd name="T122" fmla="*/ 42704 w 271"/>
              <a:gd name="T123" fmla="*/ 243939 h 947"/>
              <a:gd name="T124" fmla="*/ 41650 w 271"/>
              <a:gd name="T125" fmla="*/ 250825 h 9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1" h="947">
                <a:moveTo>
                  <a:pt x="158" y="947"/>
                </a:moveTo>
                <a:lnTo>
                  <a:pt x="113" y="947"/>
                </a:lnTo>
                <a:lnTo>
                  <a:pt x="110" y="933"/>
                </a:lnTo>
                <a:lnTo>
                  <a:pt x="109" y="921"/>
                </a:lnTo>
                <a:lnTo>
                  <a:pt x="107" y="907"/>
                </a:lnTo>
                <a:lnTo>
                  <a:pt x="105" y="895"/>
                </a:lnTo>
                <a:lnTo>
                  <a:pt x="102" y="882"/>
                </a:lnTo>
                <a:lnTo>
                  <a:pt x="101" y="869"/>
                </a:lnTo>
                <a:lnTo>
                  <a:pt x="99" y="856"/>
                </a:lnTo>
                <a:lnTo>
                  <a:pt x="98" y="844"/>
                </a:lnTo>
                <a:lnTo>
                  <a:pt x="95" y="830"/>
                </a:lnTo>
                <a:lnTo>
                  <a:pt x="94" y="818"/>
                </a:lnTo>
                <a:lnTo>
                  <a:pt x="92" y="804"/>
                </a:lnTo>
                <a:lnTo>
                  <a:pt x="91" y="792"/>
                </a:lnTo>
                <a:lnTo>
                  <a:pt x="89" y="778"/>
                </a:lnTo>
                <a:lnTo>
                  <a:pt x="87" y="766"/>
                </a:lnTo>
                <a:lnTo>
                  <a:pt x="85" y="753"/>
                </a:lnTo>
                <a:lnTo>
                  <a:pt x="84" y="741"/>
                </a:lnTo>
                <a:lnTo>
                  <a:pt x="81" y="728"/>
                </a:lnTo>
                <a:lnTo>
                  <a:pt x="80" y="716"/>
                </a:lnTo>
                <a:lnTo>
                  <a:pt x="77" y="702"/>
                </a:lnTo>
                <a:lnTo>
                  <a:pt x="76" y="690"/>
                </a:lnTo>
                <a:lnTo>
                  <a:pt x="74" y="676"/>
                </a:lnTo>
                <a:lnTo>
                  <a:pt x="73" y="664"/>
                </a:lnTo>
                <a:lnTo>
                  <a:pt x="72" y="650"/>
                </a:lnTo>
                <a:lnTo>
                  <a:pt x="71" y="639"/>
                </a:lnTo>
                <a:lnTo>
                  <a:pt x="67" y="626"/>
                </a:lnTo>
                <a:lnTo>
                  <a:pt x="66" y="613"/>
                </a:lnTo>
                <a:lnTo>
                  <a:pt x="64" y="600"/>
                </a:lnTo>
                <a:lnTo>
                  <a:pt x="63" y="588"/>
                </a:lnTo>
                <a:lnTo>
                  <a:pt x="61" y="574"/>
                </a:lnTo>
                <a:lnTo>
                  <a:pt x="59" y="562"/>
                </a:lnTo>
                <a:lnTo>
                  <a:pt x="57" y="548"/>
                </a:lnTo>
                <a:lnTo>
                  <a:pt x="56" y="537"/>
                </a:lnTo>
                <a:lnTo>
                  <a:pt x="53" y="524"/>
                </a:lnTo>
                <a:lnTo>
                  <a:pt x="52" y="511"/>
                </a:lnTo>
                <a:lnTo>
                  <a:pt x="49" y="498"/>
                </a:lnTo>
                <a:lnTo>
                  <a:pt x="48" y="485"/>
                </a:lnTo>
                <a:lnTo>
                  <a:pt x="46" y="472"/>
                </a:lnTo>
                <a:lnTo>
                  <a:pt x="46" y="460"/>
                </a:lnTo>
                <a:lnTo>
                  <a:pt x="44" y="446"/>
                </a:lnTo>
                <a:lnTo>
                  <a:pt x="43" y="434"/>
                </a:lnTo>
                <a:lnTo>
                  <a:pt x="39" y="420"/>
                </a:lnTo>
                <a:lnTo>
                  <a:pt x="38" y="408"/>
                </a:lnTo>
                <a:lnTo>
                  <a:pt x="36" y="394"/>
                </a:lnTo>
                <a:lnTo>
                  <a:pt x="35" y="382"/>
                </a:lnTo>
                <a:lnTo>
                  <a:pt x="32" y="369"/>
                </a:lnTo>
                <a:lnTo>
                  <a:pt x="31" y="356"/>
                </a:lnTo>
                <a:lnTo>
                  <a:pt x="29" y="343"/>
                </a:lnTo>
                <a:lnTo>
                  <a:pt x="28" y="332"/>
                </a:lnTo>
                <a:lnTo>
                  <a:pt x="26" y="318"/>
                </a:lnTo>
                <a:lnTo>
                  <a:pt x="23" y="306"/>
                </a:lnTo>
                <a:lnTo>
                  <a:pt x="21" y="292"/>
                </a:lnTo>
                <a:lnTo>
                  <a:pt x="21" y="280"/>
                </a:lnTo>
                <a:lnTo>
                  <a:pt x="19" y="267"/>
                </a:lnTo>
                <a:lnTo>
                  <a:pt x="18" y="254"/>
                </a:lnTo>
                <a:lnTo>
                  <a:pt x="16" y="241"/>
                </a:lnTo>
                <a:lnTo>
                  <a:pt x="14" y="229"/>
                </a:lnTo>
                <a:lnTo>
                  <a:pt x="12" y="216"/>
                </a:lnTo>
                <a:lnTo>
                  <a:pt x="11" y="204"/>
                </a:lnTo>
                <a:lnTo>
                  <a:pt x="9" y="190"/>
                </a:lnTo>
                <a:lnTo>
                  <a:pt x="8" y="179"/>
                </a:lnTo>
                <a:lnTo>
                  <a:pt x="5" y="165"/>
                </a:lnTo>
                <a:lnTo>
                  <a:pt x="4" y="153"/>
                </a:lnTo>
                <a:lnTo>
                  <a:pt x="2" y="140"/>
                </a:lnTo>
                <a:lnTo>
                  <a:pt x="1" y="128"/>
                </a:lnTo>
                <a:lnTo>
                  <a:pt x="0" y="122"/>
                </a:lnTo>
                <a:lnTo>
                  <a:pt x="0" y="115"/>
                </a:lnTo>
                <a:lnTo>
                  <a:pt x="0" y="108"/>
                </a:lnTo>
                <a:lnTo>
                  <a:pt x="1" y="104"/>
                </a:lnTo>
                <a:lnTo>
                  <a:pt x="3" y="91"/>
                </a:lnTo>
                <a:lnTo>
                  <a:pt x="8" y="80"/>
                </a:lnTo>
                <a:lnTo>
                  <a:pt x="9" y="75"/>
                </a:lnTo>
                <a:lnTo>
                  <a:pt x="11" y="69"/>
                </a:lnTo>
                <a:lnTo>
                  <a:pt x="14" y="63"/>
                </a:lnTo>
                <a:lnTo>
                  <a:pt x="18" y="58"/>
                </a:lnTo>
                <a:lnTo>
                  <a:pt x="23" y="49"/>
                </a:lnTo>
                <a:lnTo>
                  <a:pt x="34" y="40"/>
                </a:lnTo>
                <a:lnTo>
                  <a:pt x="37" y="34"/>
                </a:lnTo>
                <a:lnTo>
                  <a:pt x="41" y="30"/>
                </a:lnTo>
                <a:lnTo>
                  <a:pt x="46" y="26"/>
                </a:lnTo>
                <a:lnTo>
                  <a:pt x="52" y="23"/>
                </a:lnTo>
                <a:lnTo>
                  <a:pt x="56" y="20"/>
                </a:lnTo>
                <a:lnTo>
                  <a:pt x="63" y="16"/>
                </a:lnTo>
                <a:lnTo>
                  <a:pt x="69" y="13"/>
                </a:lnTo>
                <a:lnTo>
                  <a:pt x="75" y="11"/>
                </a:lnTo>
                <a:lnTo>
                  <a:pt x="82" y="7"/>
                </a:lnTo>
                <a:lnTo>
                  <a:pt x="89" y="5"/>
                </a:lnTo>
                <a:lnTo>
                  <a:pt x="95" y="3"/>
                </a:lnTo>
                <a:lnTo>
                  <a:pt x="103" y="2"/>
                </a:lnTo>
                <a:lnTo>
                  <a:pt x="110" y="0"/>
                </a:lnTo>
                <a:lnTo>
                  <a:pt x="119" y="0"/>
                </a:lnTo>
                <a:lnTo>
                  <a:pt x="127" y="0"/>
                </a:lnTo>
                <a:lnTo>
                  <a:pt x="137" y="0"/>
                </a:lnTo>
                <a:lnTo>
                  <a:pt x="146" y="0"/>
                </a:lnTo>
                <a:lnTo>
                  <a:pt x="154" y="0"/>
                </a:lnTo>
                <a:lnTo>
                  <a:pt x="163" y="2"/>
                </a:lnTo>
                <a:lnTo>
                  <a:pt x="171" y="2"/>
                </a:lnTo>
                <a:lnTo>
                  <a:pt x="178" y="3"/>
                </a:lnTo>
                <a:lnTo>
                  <a:pt x="186" y="5"/>
                </a:lnTo>
                <a:lnTo>
                  <a:pt x="193" y="8"/>
                </a:lnTo>
                <a:lnTo>
                  <a:pt x="200" y="12"/>
                </a:lnTo>
                <a:lnTo>
                  <a:pt x="205" y="15"/>
                </a:lnTo>
                <a:lnTo>
                  <a:pt x="212" y="18"/>
                </a:lnTo>
                <a:lnTo>
                  <a:pt x="218" y="22"/>
                </a:lnTo>
                <a:lnTo>
                  <a:pt x="222" y="26"/>
                </a:lnTo>
                <a:lnTo>
                  <a:pt x="227" y="29"/>
                </a:lnTo>
                <a:lnTo>
                  <a:pt x="231" y="34"/>
                </a:lnTo>
                <a:lnTo>
                  <a:pt x="236" y="39"/>
                </a:lnTo>
                <a:lnTo>
                  <a:pt x="241" y="45"/>
                </a:lnTo>
                <a:lnTo>
                  <a:pt x="246" y="54"/>
                </a:lnTo>
                <a:lnTo>
                  <a:pt x="253" y="66"/>
                </a:lnTo>
                <a:lnTo>
                  <a:pt x="255" y="71"/>
                </a:lnTo>
                <a:lnTo>
                  <a:pt x="258" y="77"/>
                </a:lnTo>
                <a:lnTo>
                  <a:pt x="260" y="82"/>
                </a:lnTo>
                <a:lnTo>
                  <a:pt x="263" y="89"/>
                </a:lnTo>
                <a:lnTo>
                  <a:pt x="264" y="95"/>
                </a:lnTo>
                <a:lnTo>
                  <a:pt x="265" y="102"/>
                </a:lnTo>
                <a:lnTo>
                  <a:pt x="266" y="107"/>
                </a:lnTo>
                <a:lnTo>
                  <a:pt x="268" y="114"/>
                </a:lnTo>
                <a:lnTo>
                  <a:pt x="268" y="119"/>
                </a:lnTo>
                <a:lnTo>
                  <a:pt x="269" y="126"/>
                </a:lnTo>
                <a:lnTo>
                  <a:pt x="269" y="132"/>
                </a:lnTo>
                <a:lnTo>
                  <a:pt x="271" y="139"/>
                </a:lnTo>
                <a:lnTo>
                  <a:pt x="267" y="151"/>
                </a:lnTo>
                <a:lnTo>
                  <a:pt x="266" y="163"/>
                </a:lnTo>
                <a:lnTo>
                  <a:pt x="264" y="176"/>
                </a:lnTo>
                <a:lnTo>
                  <a:pt x="263" y="188"/>
                </a:lnTo>
                <a:lnTo>
                  <a:pt x="259" y="200"/>
                </a:lnTo>
                <a:lnTo>
                  <a:pt x="258" y="213"/>
                </a:lnTo>
                <a:lnTo>
                  <a:pt x="256" y="226"/>
                </a:lnTo>
                <a:lnTo>
                  <a:pt x="255" y="238"/>
                </a:lnTo>
                <a:lnTo>
                  <a:pt x="253" y="251"/>
                </a:lnTo>
                <a:lnTo>
                  <a:pt x="251" y="263"/>
                </a:lnTo>
                <a:lnTo>
                  <a:pt x="249" y="277"/>
                </a:lnTo>
                <a:lnTo>
                  <a:pt x="248" y="289"/>
                </a:lnTo>
                <a:lnTo>
                  <a:pt x="246" y="301"/>
                </a:lnTo>
                <a:lnTo>
                  <a:pt x="245" y="314"/>
                </a:lnTo>
                <a:lnTo>
                  <a:pt x="244" y="327"/>
                </a:lnTo>
                <a:lnTo>
                  <a:pt x="243" y="339"/>
                </a:lnTo>
                <a:lnTo>
                  <a:pt x="239" y="352"/>
                </a:lnTo>
                <a:lnTo>
                  <a:pt x="238" y="364"/>
                </a:lnTo>
                <a:lnTo>
                  <a:pt x="236" y="377"/>
                </a:lnTo>
                <a:lnTo>
                  <a:pt x="235" y="389"/>
                </a:lnTo>
                <a:lnTo>
                  <a:pt x="231" y="402"/>
                </a:lnTo>
                <a:lnTo>
                  <a:pt x="230" y="415"/>
                </a:lnTo>
                <a:lnTo>
                  <a:pt x="228" y="428"/>
                </a:lnTo>
                <a:lnTo>
                  <a:pt x="227" y="441"/>
                </a:lnTo>
                <a:lnTo>
                  <a:pt x="225" y="453"/>
                </a:lnTo>
                <a:lnTo>
                  <a:pt x="223" y="465"/>
                </a:lnTo>
                <a:lnTo>
                  <a:pt x="221" y="478"/>
                </a:lnTo>
                <a:lnTo>
                  <a:pt x="221" y="490"/>
                </a:lnTo>
                <a:lnTo>
                  <a:pt x="219" y="503"/>
                </a:lnTo>
                <a:lnTo>
                  <a:pt x="218" y="516"/>
                </a:lnTo>
                <a:lnTo>
                  <a:pt x="216" y="529"/>
                </a:lnTo>
                <a:lnTo>
                  <a:pt x="214" y="542"/>
                </a:lnTo>
                <a:lnTo>
                  <a:pt x="211" y="554"/>
                </a:lnTo>
                <a:lnTo>
                  <a:pt x="210" y="567"/>
                </a:lnTo>
                <a:lnTo>
                  <a:pt x="208" y="579"/>
                </a:lnTo>
                <a:lnTo>
                  <a:pt x="207" y="592"/>
                </a:lnTo>
                <a:lnTo>
                  <a:pt x="203" y="603"/>
                </a:lnTo>
                <a:lnTo>
                  <a:pt x="202" y="617"/>
                </a:lnTo>
                <a:lnTo>
                  <a:pt x="200" y="629"/>
                </a:lnTo>
                <a:lnTo>
                  <a:pt x="199" y="643"/>
                </a:lnTo>
                <a:lnTo>
                  <a:pt x="196" y="654"/>
                </a:lnTo>
                <a:lnTo>
                  <a:pt x="195" y="667"/>
                </a:lnTo>
                <a:lnTo>
                  <a:pt x="194" y="680"/>
                </a:lnTo>
                <a:lnTo>
                  <a:pt x="193" y="693"/>
                </a:lnTo>
                <a:lnTo>
                  <a:pt x="191" y="705"/>
                </a:lnTo>
                <a:lnTo>
                  <a:pt x="190" y="719"/>
                </a:lnTo>
                <a:lnTo>
                  <a:pt x="187" y="731"/>
                </a:lnTo>
                <a:lnTo>
                  <a:pt x="186" y="745"/>
                </a:lnTo>
                <a:lnTo>
                  <a:pt x="183" y="756"/>
                </a:lnTo>
                <a:lnTo>
                  <a:pt x="182" y="769"/>
                </a:lnTo>
                <a:lnTo>
                  <a:pt x="180" y="781"/>
                </a:lnTo>
                <a:lnTo>
                  <a:pt x="178" y="794"/>
                </a:lnTo>
                <a:lnTo>
                  <a:pt x="175" y="805"/>
                </a:lnTo>
                <a:lnTo>
                  <a:pt x="174" y="819"/>
                </a:lnTo>
                <a:lnTo>
                  <a:pt x="172" y="831"/>
                </a:lnTo>
                <a:lnTo>
                  <a:pt x="171" y="845"/>
                </a:lnTo>
                <a:lnTo>
                  <a:pt x="169" y="856"/>
                </a:lnTo>
                <a:lnTo>
                  <a:pt x="168" y="869"/>
                </a:lnTo>
                <a:lnTo>
                  <a:pt x="166" y="882"/>
                </a:lnTo>
                <a:lnTo>
                  <a:pt x="165" y="895"/>
                </a:lnTo>
                <a:lnTo>
                  <a:pt x="163" y="907"/>
                </a:lnTo>
                <a:lnTo>
                  <a:pt x="162" y="921"/>
                </a:lnTo>
                <a:lnTo>
                  <a:pt x="159" y="933"/>
                </a:lnTo>
                <a:lnTo>
                  <a:pt x="158" y="9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Freeform 58"/>
          <p:cNvSpPr>
            <a:spLocks/>
          </p:cNvSpPr>
          <p:nvPr/>
        </p:nvSpPr>
        <p:spPr bwMode="auto">
          <a:xfrm>
            <a:off x="973138" y="6070600"/>
            <a:ext cx="69850" cy="73025"/>
          </a:xfrm>
          <a:custGeom>
            <a:avLst/>
            <a:gdLst>
              <a:gd name="T0" fmla="*/ 38100 w 264"/>
              <a:gd name="T1" fmla="*/ 0 h 275"/>
              <a:gd name="T2" fmla="*/ 42863 w 264"/>
              <a:gd name="T3" fmla="*/ 531 h 275"/>
              <a:gd name="T4" fmla="*/ 47890 w 264"/>
              <a:gd name="T5" fmla="*/ 2390 h 275"/>
              <a:gd name="T6" fmla="*/ 52387 w 264"/>
              <a:gd name="T7" fmla="*/ 4780 h 275"/>
              <a:gd name="T8" fmla="*/ 56356 w 264"/>
              <a:gd name="T9" fmla="*/ 7701 h 275"/>
              <a:gd name="T10" fmla="*/ 60060 w 264"/>
              <a:gd name="T11" fmla="*/ 10887 h 275"/>
              <a:gd name="T12" fmla="*/ 63500 w 264"/>
              <a:gd name="T13" fmla="*/ 15136 h 275"/>
              <a:gd name="T14" fmla="*/ 66146 w 264"/>
              <a:gd name="T15" fmla="*/ 19916 h 275"/>
              <a:gd name="T16" fmla="*/ 67998 w 264"/>
              <a:gd name="T17" fmla="*/ 24961 h 275"/>
              <a:gd name="T18" fmla="*/ 69321 w 264"/>
              <a:gd name="T19" fmla="*/ 30007 h 275"/>
              <a:gd name="T20" fmla="*/ 69850 w 264"/>
              <a:gd name="T21" fmla="*/ 36380 h 275"/>
              <a:gd name="T22" fmla="*/ 69321 w 264"/>
              <a:gd name="T23" fmla="*/ 41691 h 275"/>
              <a:gd name="T24" fmla="*/ 67998 w 264"/>
              <a:gd name="T25" fmla="*/ 46736 h 275"/>
              <a:gd name="T26" fmla="*/ 66410 w 264"/>
              <a:gd name="T27" fmla="*/ 51516 h 275"/>
              <a:gd name="T28" fmla="*/ 63765 w 264"/>
              <a:gd name="T29" fmla="*/ 56296 h 275"/>
              <a:gd name="T30" fmla="*/ 60854 w 264"/>
              <a:gd name="T31" fmla="*/ 60544 h 275"/>
              <a:gd name="T32" fmla="*/ 56885 w 264"/>
              <a:gd name="T33" fmla="*/ 63996 h 275"/>
              <a:gd name="T34" fmla="*/ 52652 w 264"/>
              <a:gd name="T35" fmla="*/ 66917 h 275"/>
              <a:gd name="T36" fmla="*/ 48154 w 264"/>
              <a:gd name="T37" fmla="*/ 70104 h 275"/>
              <a:gd name="T38" fmla="*/ 43127 w 264"/>
              <a:gd name="T39" fmla="*/ 71432 h 275"/>
              <a:gd name="T40" fmla="*/ 38100 w 264"/>
              <a:gd name="T41" fmla="*/ 72759 h 275"/>
              <a:gd name="T42" fmla="*/ 33073 w 264"/>
              <a:gd name="T43" fmla="*/ 72759 h 275"/>
              <a:gd name="T44" fmla="*/ 27781 w 264"/>
              <a:gd name="T45" fmla="*/ 71963 h 275"/>
              <a:gd name="T46" fmla="*/ 22490 w 264"/>
              <a:gd name="T47" fmla="*/ 70370 h 275"/>
              <a:gd name="T48" fmla="*/ 17727 w 264"/>
              <a:gd name="T49" fmla="*/ 67980 h 275"/>
              <a:gd name="T50" fmla="*/ 13494 w 264"/>
              <a:gd name="T51" fmla="*/ 64793 h 275"/>
              <a:gd name="T52" fmla="*/ 10054 w 264"/>
              <a:gd name="T53" fmla="*/ 61872 h 275"/>
              <a:gd name="T54" fmla="*/ 6615 w 264"/>
              <a:gd name="T55" fmla="*/ 57358 h 275"/>
              <a:gd name="T56" fmla="*/ 3704 w 264"/>
              <a:gd name="T57" fmla="*/ 53109 h 275"/>
              <a:gd name="T58" fmla="*/ 1852 w 264"/>
              <a:gd name="T59" fmla="*/ 48595 h 275"/>
              <a:gd name="T60" fmla="*/ 794 w 264"/>
              <a:gd name="T61" fmla="*/ 43284 h 275"/>
              <a:gd name="T62" fmla="*/ 0 w 264"/>
              <a:gd name="T63" fmla="*/ 37973 h 275"/>
              <a:gd name="T64" fmla="*/ 0 w 264"/>
              <a:gd name="T65" fmla="*/ 32131 h 275"/>
              <a:gd name="T66" fmla="*/ 794 w 264"/>
              <a:gd name="T67" fmla="*/ 26820 h 275"/>
              <a:gd name="T68" fmla="*/ 2381 w 264"/>
              <a:gd name="T69" fmla="*/ 21775 h 275"/>
              <a:gd name="T70" fmla="*/ 4763 w 264"/>
              <a:gd name="T71" fmla="*/ 16729 h 275"/>
              <a:gd name="T72" fmla="*/ 7937 w 264"/>
              <a:gd name="T73" fmla="*/ 12481 h 275"/>
              <a:gd name="T74" fmla="*/ 11113 w 264"/>
              <a:gd name="T75" fmla="*/ 8763 h 275"/>
              <a:gd name="T76" fmla="*/ 15346 w 264"/>
              <a:gd name="T77" fmla="*/ 5842 h 275"/>
              <a:gd name="T78" fmla="*/ 19844 w 264"/>
              <a:gd name="T79" fmla="*/ 2921 h 275"/>
              <a:gd name="T80" fmla="*/ 24077 w 264"/>
              <a:gd name="T81" fmla="*/ 1062 h 275"/>
              <a:gd name="T82" fmla="*/ 29369 w 264"/>
              <a:gd name="T83" fmla="*/ 266 h 275"/>
              <a:gd name="T84" fmla="*/ 34925 w 264"/>
              <a:gd name="T85" fmla="*/ 266 h 27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4" h="275">
                <a:moveTo>
                  <a:pt x="132" y="1"/>
                </a:moveTo>
                <a:lnTo>
                  <a:pt x="138" y="0"/>
                </a:lnTo>
                <a:lnTo>
                  <a:pt x="144" y="0"/>
                </a:lnTo>
                <a:lnTo>
                  <a:pt x="151" y="1"/>
                </a:lnTo>
                <a:lnTo>
                  <a:pt x="157" y="2"/>
                </a:lnTo>
                <a:lnTo>
                  <a:pt x="162" y="2"/>
                </a:lnTo>
                <a:lnTo>
                  <a:pt x="169" y="4"/>
                </a:lnTo>
                <a:lnTo>
                  <a:pt x="176" y="5"/>
                </a:lnTo>
                <a:lnTo>
                  <a:pt x="181" y="9"/>
                </a:lnTo>
                <a:lnTo>
                  <a:pt x="187" y="11"/>
                </a:lnTo>
                <a:lnTo>
                  <a:pt x="193" y="14"/>
                </a:lnTo>
                <a:lnTo>
                  <a:pt x="198" y="18"/>
                </a:lnTo>
                <a:lnTo>
                  <a:pt x="204" y="22"/>
                </a:lnTo>
                <a:lnTo>
                  <a:pt x="207" y="26"/>
                </a:lnTo>
                <a:lnTo>
                  <a:pt x="213" y="29"/>
                </a:lnTo>
                <a:lnTo>
                  <a:pt x="218" y="33"/>
                </a:lnTo>
                <a:lnTo>
                  <a:pt x="224" y="38"/>
                </a:lnTo>
                <a:lnTo>
                  <a:pt x="227" y="41"/>
                </a:lnTo>
                <a:lnTo>
                  <a:pt x="231" y="47"/>
                </a:lnTo>
                <a:lnTo>
                  <a:pt x="235" y="51"/>
                </a:lnTo>
                <a:lnTo>
                  <a:pt x="240" y="57"/>
                </a:lnTo>
                <a:lnTo>
                  <a:pt x="243" y="63"/>
                </a:lnTo>
                <a:lnTo>
                  <a:pt x="246" y="68"/>
                </a:lnTo>
                <a:lnTo>
                  <a:pt x="250" y="75"/>
                </a:lnTo>
                <a:lnTo>
                  <a:pt x="253" y="82"/>
                </a:lnTo>
                <a:lnTo>
                  <a:pt x="255" y="87"/>
                </a:lnTo>
                <a:lnTo>
                  <a:pt x="257" y="94"/>
                </a:lnTo>
                <a:lnTo>
                  <a:pt x="259" y="101"/>
                </a:lnTo>
                <a:lnTo>
                  <a:pt x="261" y="108"/>
                </a:lnTo>
                <a:lnTo>
                  <a:pt x="262" y="113"/>
                </a:lnTo>
                <a:lnTo>
                  <a:pt x="263" y="121"/>
                </a:lnTo>
                <a:lnTo>
                  <a:pt x="263" y="129"/>
                </a:lnTo>
                <a:lnTo>
                  <a:pt x="264" y="137"/>
                </a:lnTo>
                <a:lnTo>
                  <a:pt x="263" y="143"/>
                </a:lnTo>
                <a:lnTo>
                  <a:pt x="263" y="150"/>
                </a:lnTo>
                <a:lnTo>
                  <a:pt x="262" y="157"/>
                </a:lnTo>
                <a:lnTo>
                  <a:pt x="261" y="163"/>
                </a:lnTo>
                <a:lnTo>
                  <a:pt x="259" y="169"/>
                </a:lnTo>
                <a:lnTo>
                  <a:pt x="257" y="176"/>
                </a:lnTo>
                <a:lnTo>
                  <a:pt x="255" y="183"/>
                </a:lnTo>
                <a:lnTo>
                  <a:pt x="254" y="188"/>
                </a:lnTo>
                <a:lnTo>
                  <a:pt x="251" y="194"/>
                </a:lnTo>
                <a:lnTo>
                  <a:pt x="248" y="200"/>
                </a:lnTo>
                <a:lnTo>
                  <a:pt x="244" y="205"/>
                </a:lnTo>
                <a:lnTo>
                  <a:pt x="241" y="212"/>
                </a:lnTo>
                <a:lnTo>
                  <a:pt x="236" y="216"/>
                </a:lnTo>
                <a:lnTo>
                  <a:pt x="233" y="222"/>
                </a:lnTo>
                <a:lnTo>
                  <a:pt x="230" y="228"/>
                </a:lnTo>
                <a:lnTo>
                  <a:pt x="226" y="233"/>
                </a:lnTo>
                <a:lnTo>
                  <a:pt x="221" y="238"/>
                </a:lnTo>
                <a:lnTo>
                  <a:pt x="215" y="241"/>
                </a:lnTo>
                <a:lnTo>
                  <a:pt x="209" y="244"/>
                </a:lnTo>
                <a:lnTo>
                  <a:pt x="206" y="249"/>
                </a:lnTo>
                <a:lnTo>
                  <a:pt x="199" y="252"/>
                </a:lnTo>
                <a:lnTo>
                  <a:pt x="194" y="256"/>
                </a:lnTo>
                <a:lnTo>
                  <a:pt x="188" y="259"/>
                </a:lnTo>
                <a:lnTo>
                  <a:pt x="182" y="264"/>
                </a:lnTo>
                <a:lnTo>
                  <a:pt x="177" y="265"/>
                </a:lnTo>
                <a:lnTo>
                  <a:pt x="170" y="267"/>
                </a:lnTo>
                <a:lnTo>
                  <a:pt x="163" y="269"/>
                </a:lnTo>
                <a:lnTo>
                  <a:pt x="157" y="271"/>
                </a:lnTo>
                <a:lnTo>
                  <a:pt x="151" y="273"/>
                </a:lnTo>
                <a:lnTo>
                  <a:pt x="144" y="274"/>
                </a:lnTo>
                <a:lnTo>
                  <a:pt x="138" y="274"/>
                </a:lnTo>
                <a:lnTo>
                  <a:pt x="132" y="275"/>
                </a:lnTo>
                <a:lnTo>
                  <a:pt x="125" y="274"/>
                </a:lnTo>
                <a:lnTo>
                  <a:pt x="117" y="274"/>
                </a:lnTo>
                <a:lnTo>
                  <a:pt x="111" y="273"/>
                </a:lnTo>
                <a:lnTo>
                  <a:pt x="105" y="271"/>
                </a:lnTo>
                <a:lnTo>
                  <a:pt x="98" y="269"/>
                </a:lnTo>
                <a:lnTo>
                  <a:pt x="91" y="267"/>
                </a:lnTo>
                <a:lnTo>
                  <a:pt x="85" y="265"/>
                </a:lnTo>
                <a:lnTo>
                  <a:pt x="80" y="264"/>
                </a:lnTo>
                <a:lnTo>
                  <a:pt x="73" y="259"/>
                </a:lnTo>
                <a:lnTo>
                  <a:pt x="67" y="256"/>
                </a:lnTo>
                <a:lnTo>
                  <a:pt x="61" y="252"/>
                </a:lnTo>
                <a:lnTo>
                  <a:pt x="58" y="249"/>
                </a:lnTo>
                <a:lnTo>
                  <a:pt x="51" y="244"/>
                </a:lnTo>
                <a:lnTo>
                  <a:pt x="47" y="241"/>
                </a:lnTo>
                <a:lnTo>
                  <a:pt x="41" y="238"/>
                </a:lnTo>
                <a:lnTo>
                  <a:pt x="38" y="233"/>
                </a:lnTo>
                <a:lnTo>
                  <a:pt x="32" y="228"/>
                </a:lnTo>
                <a:lnTo>
                  <a:pt x="29" y="222"/>
                </a:lnTo>
                <a:lnTo>
                  <a:pt x="25" y="216"/>
                </a:lnTo>
                <a:lnTo>
                  <a:pt x="22" y="212"/>
                </a:lnTo>
                <a:lnTo>
                  <a:pt x="17" y="205"/>
                </a:lnTo>
                <a:lnTo>
                  <a:pt x="14" y="200"/>
                </a:lnTo>
                <a:lnTo>
                  <a:pt x="12" y="194"/>
                </a:lnTo>
                <a:lnTo>
                  <a:pt x="9" y="188"/>
                </a:lnTo>
                <a:lnTo>
                  <a:pt x="7" y="183"/>
                </a:lnTo>
                <a:lnTo>
                  <a:pt x="5" y="176"/>
                </a:lnTo>
                <a:lnTo>
                  <a:pt x="3" y="169"/>
                </a:lnTo>
                <a:lnTo>
                  <a:pt x="3" y="163"/>
                </a:lnTo>
                <a:lnTo>
                  <a:pt x="0" y="157"/>
                </a:lnTo>
                <a:lnTo>
                  <a:pt x="0" y="150"/>
                </a:lnTo>
                <a:lnTo>
                  <a:pt x="0" y="143"/>
                </a:lnTo>
                <a:lnTo>
                  <a:pt x="0" y="137"/>
                </a:lnTo>
                <a:lnTo>
                  <a:pt x="0" y="129"/>
                </a:lnTo>
                <a:lnTo>
                  <a:pt x="0" y="121"/>
                </a:lnTo>
                <a:lnTo>
                  <a:pt x="0" y="113"/>
                </a:lnTo>
                <a:lnTo>
                  <a:pt x="3" y="108"/>
                </a:lnTo>
                <a:lnTo>
                  <a:pt x="3" y="101"/>
                </a:lnTo>
                <a:lnTo>
                  <a:pt x="5" y="94"/>
                </a:lnTo>
                <a:lnTo>
                  <a:pt x="7" y="87"/>
                </a:lnTo>
                <a:lnTo>
                  <a:pt x="9" y="82"/>
                </a:lnTo>
                <a:lnTo>
                  <a:pt x="12" y="75"/>
                </a:lnTo>
                <a:lnTo>
                  <a:pt x="15" y="68"/>
                </a:lnTo>
                <a:lnTo>
                  <a:pt x="18" y="63"/>
                </a:lnTo>
                <a:lnTo>
                  <a:pt x="23" y="57"/>
                </a:lnTo>
                <a:lnTo>
                  <a:pt x="26" y="51"/>
                </a:lnTo>
                <a:lnTo>
                  <a:pt x="30" y="47"/>
                </a:lnTo>
                <a:lnTo>
                  <a:pt x="33" y="41"/>
                </a:lnTo>
                <a:lnTo>
                  <a:pt x="39" y="38"/>
                </a:lnTo>
                <a:lnTo>
                  <a:pt x="42" y="33"/>
                </a:lnTo>
                <a:lnTo>
                  <a:pt x="48" y="29"/>
                </a:lnTo>
                <a:lnTo>
                  <a:pt x="52" y="26"/>
                </a:lnTo>
                <a:lnTo>
                  <a:pt x="58" y="22"/>
                </a:lnTo>
                <a:lnTo>
                  <a:pt x="62" y="18"/>
                </a:lnTo>
                <a:lnTo>
                  <a:pt x="68" y="14"/>
                </a:lnTo>
                <a:lnTo>
                  <a:pt x="75" y="11"/>
                </a:lnTo>
                <a:lnTo>
                  <a:pt x="81" y="9"/>
                </a:lnTo>
                <a:lnTo>
                  <a:pt x="86" y="5"/>
                </a:lnTo>
                <a:lnTo>
                  <a:pt x="91" y="4"/>
                </a:lnTo>
                <a:lnTo>
                  <a:pt x="98" y="2"/>
                </a:lnTo>
                <a:lnTo>
                  <a:pt x="105" y="2"/>
                </a:lnTo>
                <a:lnTo>
                  <a:pt x="111" y="1"/>
                </a:lnTo>
                <a:lnTo>
                  <a:pt x="118" y="0"/>
                </a:lnTo>
                <a:lnTo>
                  <a:pt x="125" y="0"/>
                </a:lnTo>
                <a:lnTo>
                  <a:pt x="13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38" name="AutoShape 2"/>
          <p:cNvSpPr>
            <a:spLocks noChangeArrowheads="1"/>
          </p:cNvSpPr>
          <p:nvPr/>
        </p:nvSpPr>
        <p:spPr bwMode="auto">
          <a:xfrm>
            <a:off x="0" y="1557338"/>
            <a:ext cx="8748713" cy="4535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77541" name="Oval 5"/>
          <p:cNvSpPr>
            <a:spLocks noChangeArrowheads="1"/>
          </p:cNvSpPr>
          <p:nvPr/>
        </p:nvSpPr>
        <p:spPr bwMode="auto">
          <a:xfrm>
            <a:off x="539750" y="1125538"/>
            <a:ext cx="4392613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Critérios de Qualidade</a:t>
            </a:r>
            <a:endParaRPr lang="pt-BR" sz="1800" b="0" i="1">
              <a:cs typeface="Arial" charset="0"/>
            </a:endParaRPr>
          </a:p>
        </p:txBody>
      </p:sp>
      <p:sp>
        <p:nvSpPr>
          <p:cNvPr id="577542" name="Rectangle 6"/>
          <p:cNvSpPr>
            <a:spLocks noChangeArrowheads="1"/>
          </p:cNvSpPr>
          <p:nvPr/>
        </p:nvSpPr>
        <p:spPr bwMode="auto">
          <a:xfrm>
            <a:off x="6300788" y="5734050"/>
            <a:ext cx="1987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cs typeface="Arial" charset="0"/>
              </a:rPr>
              <a:t>Fonte: Kitchenham, 2007</a:t>
            </a:r>
            <a:endParaRPr lang="pt-BR" sz="1200">
              <a:cs typeface="Arial" charset="0"/>
            </a:endParaRPr>
          </a:p>
        </p:txBody>
      </p:sp>
      <p:sp>
        <p:nvSpPr>
          <p:cNvPr id="577543" name="Rectangle 7"/>
          <p:cNvSpPr>
            <a:spLocks noChangeArrowheads="1"/>
          </p:cNvSpPr>
          <p:nvPr/>
        </p:nvSpPr>
        <p:spPr bwMode="auto">
          <a:xfrm>
            <a:off x="5553075" y="1265238"/>
            <a:ext cx="2100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200" i="1">
                <a:cs typeface="Arial" charset="0"/>
              </a:rPr>
              <a:t>Checklist </a:t>
            </a:r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>
            <a:off x="5148263" y="1628775"/>
            <a:ext cx="43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0425" name="Picture 9" descr="MCj043266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49545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942975" y="2124075"/>
            <a:ext cx="196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>
                <a:cs typeface="Arial" charset="0"/>
              </a:rPr>
              <a:t>Exemplo Geral</a:t>
            </a:r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927100" y="2535238"/>
            <a:ext cx="66436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Há uma declaração clara dos objetivos da pesquisa?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Existe uma descrição do contexto em que a pesquisa foi realizada?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A documentação do processo de pesquisa foi adequada?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Os resultados foram avaliados de forma imparcial? 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Os resultados estão reportados de forma clara?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Existe uma ligação entre os dados, a interpretação e as conclusões?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► Os resultados agregaram valor à área de pesquisa?</a:t>
            </a:r>
          </a:p>
          <a:p>
            <a:pPr algn="l">
              <a:lnSpc>
                <a:spcPct val="150000"/>
              </a:lnSpc>
              <a:defRPr/>
            </a:pPr>
            <a:r>
              <a:rPr lang="pt-BR" sz="1600" b="0">
                <a:cs typeface="Arial" charset="0"/>
              </a:rPr>
              <a:t> </a:t>
            </a:r>
          </a:p>
        </p:txBody>
      </p: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5292725" y="5337175"/>
            <a:ext cx="39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>
                <a:cs typeface="Arial" charset="0"/>
              </a:rPr>
              <a:t>...</a:t>
            </a:r>
          </a:p>
        </p:txBody>
      </p:sp>
      <p:sp>
        <p:nvSpPr>
          <p:cNvPr id="577549" name="Text Box 13"/>
          <p:cNvSpPr txBox="1">
            <a:spLocks noChangeArrowheads="1"/>
          </p:cNvSpPr>
          <p:nvPr/>
        </p:nvSpPr>
        <p:spPr bwMode="auto">
          <a:xfrm>
            <a:off x="7308850" y="6524625"/>
            <a:ext cx="1487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Outros Checklists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1095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10953" name="Rectangle 9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10956" name="AutoShape 12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Processo de Seleção Preliminar</a:t>
            </a:r>
            <a:endParaRPr lang="pt-BR" sz="2400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755650" y="1643063"/>
            <a:ext cx="78486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 dirty="0">
              <a:cs typeface="Arial" charset="0"/>
            </a:endParaRPr>
          </a:p>
          <a:p>
            <a:pPr algn="just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Serão construídas </a:t>
            </a:r>
            <a:r>
              <a:rPr lang="pt-BR" sz="1800" b="0" dirty="0" err="1"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de busca formadas pela combinação dos sinônimos das palavras-chave identificados. Essas </a:t>
            </a:r>
            <a:r>
              <a:rPr lang="pt-BR" sz="1800" b="0" dirty="0" err="1"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serão submetidas às máquinas de busca relacionadas. Em seguida, será realizada a leitura dos resumos dos trabalhos recuperados por ambos os revisores. Constatando-se a relevância de um trabalho, já destacada no resumo, e havendo um consenso entre os revisores, ele será pré-selecionado para ser lido na íntegra. Ocorrendo falta de consenso, esse trabalho será colocado em espera, e sua inclusão ou exclusão será definida em reuniões entre os revisores.</a:t>
            </a:r>
          </a:p>
        </p:txBody>
      </p:sp>
      <p:pic>
        <p:nvPicPr>
          <p:cNvPr id="61453" name="Picture 2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5223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5227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Processo de Seleção Preliminar </a:t>
            </a:r>
            <a:endParaRPr lang="pt-BR" sz="2400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755650" y="1643063"/>
            <a:ext cx="78486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 dirty="0">
              <a:cs typeface="Arial" charset="0"/>
            </a:endParaRPr>
          </a:p>
          <a:p>
            <a:pPr algn="just">
              <a:defRPr/>
            </a:pP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Serão construídas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 err="1"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 de busca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formadas pela combinação dos sinônimos das palavras-chave identificados. Essas </a:t>
            </a:r>
            <a:r>
              <a:rPr lang="pt-BR" sz="1800" b="0" dirty="0" err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strings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serão submetidas às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máquinas de busca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relacionadas. Em seguida, será realizada 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leitura dos resumos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dos trabalhos recuperados por ambos os revisores. Constatando-se 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 dirty="0">
                <a:latin typeface="Tw Cen MT" charset="0"/>
                <a:ea typeface="MS Mincho" charset="0"/>
                <a:cs typeface="Arial" charset="0"/>
              </a:rPr>
              <a:t>relevância de um trabalho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já destacada no resumo,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w Cen MT" charset="0"/>
                <a:ea typeface="MS Mincho" charset="0"/>
                <a:cs typeface="Arial" charset="0"/>
              </a:rPr>
              <a:t>e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havendo um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consenso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entre os revisores, ele será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pré-selecionado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para ser lido na íntegra. Ocorrendo falta de consenso, esse trabalho será colocado em espera, e sua inclusão ou exclusão será definida em reuniões entre os revisores.</a:t>
            </a:r>
          </a:p>
        </p:txBody>
      </p:sp>
      <p:pic>
        <p:nvPicPr>
          <p:cNvPr id="62477" name="Picture 1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31" name="Oval 15"/>
          <p:cNvSpPr>
            <a:spLocks noChangeArrowheads="1"/>
          </p:cNvSpPr>
          <p:nvPr/>
        </p:nvSpPr>
        <p:spPr bwMode="auto">
          <a:xfrm>
            <a:off x="3160713" y="3127375"/>
            <a:ext cx="215900" cy="215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8101013" y="3125788"/>
            <a:ext cx="4318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827088" y="3386138"/>
            <a:ext cx="118745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6244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6245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6247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6251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Processo de Seleção Preliminar</a:t>
            </a:r>
            <a:endParaRPr lang="pt-BR" sz="2400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6253" name="Rectangle 13"/>
          <p:cNvSpPr>
            <a:spLocks noChangeArrowheads="1"/>
          </p:cNvSpPr>
          <p:nvPr/>
        </p:nvSpPr>
        <p:spPr bwMode="auto">
          <a:xfrm>
            <a:off x="755650" y="1643063"/>
            <a:ext cx="78486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Serão construídas strings de busca formadas pela combinação dos sinônimos das palavras-chave identificados. Essas strings serão submetidas às máquinas de busca relacionadas. Em seguida, será realizada a leitura dos resumos dos trabalhos recuperados por ambos os revisores. Constatando-se a relevância de um trabalho, já destacada no resumo, e havendo um consenso entre os revisores, ele será pré-selecionado para ser lido na íntegra. Ocorrendo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falta de consenso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esse trabalho será colocado em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espera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 sua inclusão ou exclusão será definida em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reuniões entre os revisores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.</a:t>
            </a:r>
          </a:p>
        </p:txBody>
      </p:sp>
      <p:pic>
        <p:nvPicPr>
          <p:cNvPr id="63501" name="Picture 1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2613025" y="3673475"/>
            <a:ext cx="6477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23850" y="1562100"/>
            <a:ext cx="8478838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cs typeface="Arial" charset="0"/>
              </a:rPr>
              <a:t>Visam a produzir uma síntese que é</a:t>
            </a:r>
          </a:p>
          <a:p>
            <a:pPr>
              <a:defRPr/>
            </a:pPr>
            <a:endParaRPr lang="pt-BR" sz="3200">
              <a:cs typeface="Arial" charset="0"/>
            </a:endParaRPr>
          </a:p>
          <a:p>
            <a:pPr>
              <a:defRPr/>
            </a:pPr>
            <a:r>
              <a:rPr lang="pt-BR" sz="3200">
                <a:cs typeface="Arial" charset="0"/>
              </a:rPr>
              <a:t> completa (em relação ao critério definido) </a:t>
            </a:r>
          </a:p>
          <a:p>
            <a:pPr>
              <a:defRPr/>
            </a:pPr>
            <a:endParaRPr lang="pt-BR" sz="3200">
              <a:cs typeface="Arial" charset="0"/>
            </a:endParaRPr>
          </a:p>
          <a:p>
            <a:pPr>
              <a:defRPr/>
            </a:pPr>
            <a:r>
              <a:rPr lang="pt-BR" sz="3200">
                <a:cs typeface="Arial" charset="0"/>
              </a:rPr>
              <a:t>e imparcial   , seguindo um  processo </a:t>
            </a:r>
          </a:p>
          <a:p>
            <a:pPr>
              <a:defRPr/>
            </a:pPr>
            <a:endParaRPr lang="pt-BR" sz="3200">
              <a:cs typeface="Arial" charset="0"/>
            </a:endParaRPr>
          </a:p>
          <a:p>
            <a:pPr>
              <a:defRPr/>
            </a:pPr>
            <a:r>
              <a:rPr lang="pt-BR" sz="3200">
                <a:cs typeface="Arial" charset="0"/>
              </a:rPr>
              <a:t>bem definido e aberto</a:t>
            </a:r>
          </a:p>
          <a:p>
            <a:pPr>
              <a:defRPr/>
            </a:pPr>
            <a:endParaRPr lang="pt-BR" sz="1800">
              <a:cs typeface="Arial" charset="0"/>
            </a:endParaRPr>
          </a:p>
          <a:p>
            <a:pPr>
              <a:defRPr/>
            </a:pPr>
            <a:endParaRPr lang="pt-BR" sz="1800">
              <a:cs typeface="Arial" charset="0"/>
            </a:endParaRPr>
          </a:p>
          <a:p>
            <a:pPr>
              <a:defRPr/>
            </a:pPr>
            <a:endParaRPr lang="pt-BR" sz="1800">
              <a:cs typeface="Arial" charset="0"/>
            </a:endParaRPr>
          </a:p>
          <a:p>
            <a:pPr>
              <a:defRPr/>
            </a:pPr>
            <a:r>
              <a:rPr lang="pt-BR" sz="1800">
                <a:cs typeface="Arial" charset="0"/>
              </a:rPr>
              <a:t>(Pai </a:t>
            </a:r>
            <a:r>
              <a:rPr lang="pt-BR" sz="1800" i="1">
                <a:cs typeface="Arial" charset="0"/>
              </a:rPr>
              <a:t>et al.</a:t>
            </a:r>
            <a:r>
              <a:rPr lang="pt-BR" sz="1800">
                <a:cs typeface="Arial" charset="0"/>
              </a:rPr>
              <a:t>, 2004)</a:t>
            </a:r>
            <a:endParaRPr lang="pt-BR" sz="3200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Conceitos Básicos</a:t>
            </a:r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>
            <a:off x="323850" y="2330450"/>
            <a:ext cx="2087563" cy="922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cs typeface="Arial" charset="0"/>
              </a:rPr>
              <a:t>completa</a:t>
            </a:r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378450" y="1609725"/>
            <a:ext cx="1511300" cy="531813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síntese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6300788" y="3525838"/>
            <a:ext cx="2016125" cy="531812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6600"/>
              </a:buClr>
              <a:defRPr/>
            </a:pPr>
            <a:r>
              <a:rPr lang="pt-BR" sz="2000">
                <a:solidFill>
                  <a:schemeClr val="bg1"/>
                </a:solidFill>
                <a:cs typeface="Arial" charset="0"/>
              </a:rPr>
              <a:t> </a:t>
            </a:r>
            <a:r>
              <a:rPr lang="pt-BR" sz="3200">
                <a:solidFill>
                  <a:schemeClr val="bg1"/>
                </a:solidFill>
                <a:cs typeface="Arial" charset="0"/>
              </a:rPr>
              <a:t>processo</a:t>
            </a:r>
            <a:endParaRPr lang="pt-BR" sz="3200" b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1246188" y="3338513"/>
            <a:ext cx="2087562" cy="922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blurRad="63500" dist="38099" dir="2700000" algn="ctr" rotWithShape="0">
              <a:srgbClr val="C0C0C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cs typeface="Arial" charset="0"/>
              </a:rPr>
              <a:t>imparcial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55091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50917" name="AutoShape 5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Estratégia Sugerida por Dybå et al., 2007</a:t>
            </a:r>
          </a:p>
        </p:txBody>
      </p:sp>
      <p:pic>
        <p:nvPicPr>
          <p:cNvPr id="64519" name="Picture 8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21" name="Rectangle 9"/>
          <p:cNvSpPr>
            <a:spLocks noChangeArrowheads="1"/>
          </p:cNvSpPr>
          <p:nvPr/>
        </p:nvSpPr>
        <p:spPr bwMode="auto">
          <a:xfrm>
            <a:off x="900113" y="1989138"/>
            <a:ext cx="122396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Estágio 1</a:t>
            </a:r>
          </a:p>
        </p:txBody>
      </p:sp>
      <p:sp>
        <p:nvSpPr>
          <p:cNvPr id="550922" name="Rectangle 10"/>
          <p:cNvSpPr>
            <a:spLocks noChangeArrowheads="1"/>
          </p:cNvSpPr>
          <p:nvPr/>
        </p:nvSpPr>
        <p:spPr bwMode="auto">
          <a:xfrm>
            <a:off x="2989263" y="1916113"/>
            <a:ext cx="5399087" cy="6778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>
                <a:cs typeface="Arial" charset="0"/>
              </a:rPr>
              <a:t>Identificar estudos relevantes, busca em bases de dados</a:t>
            </a:r>
          </a:p>
          <a:p>
            <a:pPr>
              <a:defRPr/>
            </a:pPr>
            <a:r>
              <a:rPr lang="pt-BR">
                <a:cs typeface="Arial" charset="0"/>
              </a:rPr>
              <a:t>eletrônicas e </a:t>
            </a:r>
            <a:r>
              <a:rPr lang="pt-BR" i="1">
                <a:cs typeface="Arial" charset="0"/>
              </a:rPr>
              <a:t>proceedings</a:t>
            </a:r>
            <a:r>
              <a:rPr lang="pt-BR">
                <a:cs typeface="Arial" charset="0"/>
              </a:rPr>
              <a:t> de conferências</a:t>
            </a:r>
          </a:p>
        </p:txBody>
      </p:sp>
      <p:sp>
        <p:nvSpPr>
          <p:cNvPr id="550923" name="Rectangle 11"/>
          <p:cNvSpPr>
            <a:spLocks noChangeArrowheads="1"/>
          </p:cNvSpPr>
          <p:nvPr/>
        </p:nvSpPr>
        <p:spPr bwMode="auto">
          <a:xfrm>
            <a:off x="900113" y="2638425"/>
            <a:ext cx="12239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Estágio 2</a:t>
            </a:r>
          </a:p>
        </p:txBody>
      </p:sp>
      <p:sp>
        <p:nvSpPr>
          <p:cNvPr id="550924" name="Rectangle 12"/>
          <p:cNvSpPr>
            <a:spLocks noChangeArrowheads="1"/>
          </p:cNvSpPr>
          <p:nvPr/>
        </p:nvSpPr>
        <p:spPr bwMode="auto">
          <a:xfrm>
            <a:off x="2989263" y="2782888"/>
            <a:ext cx="53990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>
                <a:cs typeface="Arial" charset="0"/>
              </a:rPr>
              <a:t>Excluir os estudos com base no título</a:t>
            </a:r>
          </a:p>
        </p:txBody>
      </p:sp>
      <p:sp>
        <p:nvSpPr>
          <p:cNvPr id="550925" name="Rectangle 13"/>
          <p:cNvSpPr>
            <a:spLocks noChangeArrowheads="1"/>
          </p:cNvSpPr>
          <p:nvPr/>
        </p:nvSpPr>
        <p:spPr bwMode="auto">
          <a:xfrm>
            <a:off x="914400" y="3214688"/>
            <a:ext cx="1223963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Estágio 3</a:t>
            </a:r>
          </a:p>
        </p:txBody>
      </p:sp>
      <p:sp>
        <p:nvSpPr>
          <p:cNvPr id="550926" name="Rectangle 14"/>
          <p:cNvSpPr>
            <a:spLocks noChangeArrowheads="1"/>
          </p:cNvSpPr>
          <p:nvPr/>
        </p:nvSpPr>
        <p:spPr bwMode="auto">
          <a:xfrm>
            <a:off x="3032125" y="3387725"/>
            <a:ext cx="53990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>
                <a:cs typeface="Arial" charset="0"/>
              </a:rPr>
              <a:t>Excluir os estudos com base no resumo</a:t>
            </a:r>
          </a:p>
        </p:txBody>
      </p:sp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928688" y="3933825"/>
            <a:ext cx="1223962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800">
                <a:cs typeface="Arial" charset="0"/>
              </a:rPr>
              <a:t>Estágio 4</a:t>
            </a:r>
          </a:p>
        </p:txBody>
      </p:sp>
      <p:sp>
        <p:nvSpPr>
          <p:cNvPr id="550928" name="Rectangle 16"/>
          <p:cNvSpPr>
            <a:spLocks noChangeArrowheads="1"/>
          </p:cNvSpPr>
          <p:nvPr/>
        </p:nvSpPr>
        <p:spPr bwMode="auto">
          <a:xfrm>
            <a:off x="3032125" y="3933825"/>
            <a:ext cx="5399088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>
                <a:cs typeface="Arial" charset="0"/>
              </a:rPr>
              <a:t>Obter os estudos primários e avaliá-los criticamente</a:t>
            </a:r>
          </a:p>
        </p:txBody>
      </p:sp>
      <p:sp>
        <p:nvSpPr>
          <p:cNvPr id="550929" name="Line 17"/>
          <p:cNvSpPr>
            <a:spLocks noChangeShapeType="1"/>
          </p:cNvSpPr>
          <p:nvPr/>
        </p:nvSpPr>
        <p:spPr bwMode="auto">
          <a:xfrm>
            <a:off x="2339975" y="2349500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0" name="Line 18"/>
          <p:cNvSpPr>
            <a:spLocks noChangeShapeType="1"/>
          </p:cNvSpPr>
          <p:nvPr/>
        </p:nvSpPr>
        <p:spPr bwMode="auto">
          <a:xfrm>
            <a:off x="2339975" y="2925763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1" name="Line 19"/>
          <p:cNvSpPr>
            <a:spLocks noChangeShapeType="1"/>
          </p:cNvSpPr>
          <p:nvPr/>
        </p:nvSpPr>
        <p:spPr bwMode="auto">
          <a:xfrm>
            <a:off x="2339975" y="3573463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2" name="Line 20"/>
          <p:cNvSpPr>
            <a:spLocks noChangeShapeType="1"/>
          </p:cNvSpPr>
          <p:nvPr/>
        </p:nvSpPr>
        <p:spPr bwMode="auto">
          <a:xfrm>
            <a:off x="2354263" y="4222750"/>
            <a:ext cx="7207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3" name="Line 21"/>
          <p:cNvSpPr>
            <a:spLocks noChangeShapeType="1"/>
          </p:cNvSpPr>
          <p:nvPr/>
        </p:nvSpPr>
        <p:spPr bwMode="auto">
          <a:xfrm>
            <a:off x="5653088" y="255111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4" name="Line 22"/>
          <p:cNvSpPr>
            <a:spLocks noChangeShapeType="1"/>
          </p:cNvSpPr>
          <p:nvPr/>
        </p:nvSpPr>
        <p:spPr bwMode="auto">
          <a:xfrm>
            <a:off x="5653088" y="3141663"/>
            <a:ext cx="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5" name="Line 23"/>
          <p:cNvSpPr>
            <a:spLocks noChangeShapeType="1"/>
          </p:cNvSpPr>
          <p:nvPr/>
        </p:nvSpPr>
        <p:spPr bwMode="auto">
          <a:xfrm>
            <a:off x="5653088" y="3717925"/>
            <a:ext cx="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50936" name="Text Box 24"/>
          <p:cNvSpPr txBox="1">
            <a:spLocks noChangeArrowheads="1"/>
          </p:cNvSpPr>
          <p:nvPr/>
        </p:nvSpPr>
        <p:spPr bwMode="auto">
          <a:xfrm>
            <a:off x="6877050" y="6524625"/>
            <a:ext cx="1920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Importância do Resumo</a:t>
            </a:r>
          </a:p>
        </p:txBody>
      </p:sp>
      <p:pic>
        <p:nvPicPr>
          <p:cNvPr id="64536" name="Picture 2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829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829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8299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Processo de Seleção Final</a:t>
            </a:r>
          </a:p>
        </p:txBody>
      </p:sp>
      <p:sp>
        <p:nvSpPr>
          <p:cNvPr id="268301" name="Rectangle 13"/>
          <p:cNvSpPr>
            <a:spLocks noChangeArrowheads="1"/>
          </p:cNvSpPr>
          <p:nvPr/>
        </p:nvSpPr>
        <p:spPr bwMode="auto">
          <a:xfrm>
            <a:off x="755650" y="1643063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A leitura completa dos trabalhos selecionados na etapa de seleção preliminar será realizada por pelo menos um dos revisores, que se encarregará de fazer um resumo, destacando a abordagem de teste apresentada no trabalho e os conceitos subjacentes envolvidos</a:t>
            </a:r>
          </a:p>
        </p:txBody>
      </p:sp>
      <p:pic>
        <p:nvPicPr>
          <p:cNvPr id="65549" name="Picture 1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726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7273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7274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7275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Processo de Seleção Final</a:t>
            </a:r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755650" y="1643063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leitura completa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dos trabalhos selecionados na etapa de seleção preliminar será realizada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por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pelo menos um dos revisores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que se encarregará de fazer um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resumo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destacando a abordagem de teste apresentada no trabalho e os conceitos subjacentes envolvidos</a:t>
            </a:r>
          </a:p>
        </p:txBody>
      </p:sp>
      <p:pic>
        <p:nvPicPr>
          <p:cNvPr id="66573" name="Picture 1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9" name="Oval 15"/>
          <p:cNvSpPr>
            <a:spLocks noChangeArrowheads="1"/>
          </p:cNvSpPr>
          <p:nvPr/>
        </p:nvSpPr>
        <p:spPr bwMode="auto">
          <a:xfrm>
            <a:off x="3478213" y="2492375"/>
            <a:ext cx="358775" cy="360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41668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41669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41671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1673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41675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dos Resultados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755650" y="1801813"/>
            <a:ext cx="78486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Após a leitura completa dos trabalhos selecionados, será elaborado um relatório de forma a sintetizar as análises críticas elaboradas pelos revisores. O relatório poderá conter tanto sínteses discursivas quanto tabuladas, de forma a comparar as diferentes técnicas e critérios aplicados no contexto de teste de software OA. Para apoiar a comparação entre os trabalhos, a síntese poderá incluir uma lista de verificação,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checklist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 itens que devem ser observados em relação às técnicas e critérios identificados.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pic>
        <p:nvPicPr>
          <p:cNvPr id="67597" name="Picture 16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I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solidFill>
                  <a:srgbClr val="DDDDDD"/>
                </a:solidFill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Definição do tipo dos estudos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Procedimentos para selecionar os estudos</a:t>
            </a: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3708400" y="1196975"/>
            <a:ext cx="4679950" cy="3311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9322" name="Text Box 10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cs typeface="Arial" charset="0"/>
              </a:rPr>
              <a:t>▼</a:t>
            </a:r>
          </a:p>
        </p:txBody>
      </p:sp>
      <p:sp>
        <p:nvSpPr>
          <p:cNvPr id="269323" name="AutoShape 11"/>
          <p:cNvSpPr>
            <a:spLocks noChangeArrowheads="1"/>
          </p:cNvSpPr>
          <p:nvPr/>
        </p:nvSpPr>
        <p:spPr bwMode="auto">
          <a:xfrm>
            <a:off x="395288" y="13414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1763713" y="1270000"/>
            <a:ext cx="6767512" cy="4524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dos Resultados</a:t>
            </a:r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755650" y="1801813"/>
            <a:ext cx="78486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Após a leitura completa dos trabalhos selecionados, será elaborado um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relatório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forma 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sintetizar as análises críticas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elaboradas pelos revisores. O relatório poderá conter tanto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sínteses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discursivas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quanto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tabuladas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forma a comparar as diferentes técnicas e critérios aplicados no contexto de teste de software OA. Para apoiar 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comparação entre os trabalhos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 síntese poderá incluir uma lista de verificação,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i="1">
                <a:latin typeface="Tw Cen MT" charset="0"/>
                <a:ea typeface="MS Mincho" charset="0"/>
                <a:cs typeface="Arial" charset="0"/>
              </a:rPr>
              <a:t>checklist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 de itens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que devem ser observados em relação às técnicas e critérios identificados.</a:t>
            </a: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pic>
        <p:nvPicPr>
          <p:cNvPr id="68621" name="Picture 14" descr="j0426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1875"/>
            <a:ext cx="6873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7" name="Oval 15"/>
          <p:cNvSpPr>
            <a:spLocks noChangeArrowheads="1"/>
          </p:cNvSpPr>
          <p:nvPr/>
        </p:nvSpPr>
        <p:spPr bwMode="auto">
          <a:xfrm>
            <a:off x="3492500" y="3213100"/>
            <a:ext cx="574675" cy="360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8" name="AutoShape 10"/>
          <p:cNvSpPr>
            <a:spLocks noChangeArrowheads="1"/>
          </p:cNvSpPr>
          <p:nvPr/>
        </p:nvSpPr>
        <p:spPr bwMode="auto">
          <a:xfrm>
            <a:off x="179388" y="5589588"/>
            <a:ext cx="8713787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Planejamento</a:t>
            </a:r>
          </a:p>
        </p:txBody>
      </p:sp>
      <p:sp>
        <p:nvSpPr>
          <p:cNvPr id="324612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I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dentificação da necessidade de uma revisão</a:t>
            </a:r>
          </a:p>
          <a:p>
            <a:pPr algn="l" eaLnBrk="0" hangingPunct="0">
              <a:defRPr/>
            </a:pPr>
            <a:r>
              <a:rPr lang="pt-BR" sz="1800"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Criação do protocolo da revisão</a:t>
            </a: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5076825" y="1770063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4614" name="Text Box 6"/>
          <p:cNvSpPr txBox="1">
            <a:spLocks noChangeArrowheads="1"/>
          </p:cNvSpPr>
          <p:nvPr/>
        </p:nvSpPr>
        <p:spPr bwMode="auto">
          <a:xfrm>
            <a:off x="5665788" y="1698625"/>
            <a:ext cx="41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 b="0">
                <a:cs typeface="Arial" charset="0"/>
              </a:rPr>
              <a:t>▼</a:t>
            </a:r>
          </a:p>
        </p:txBody>
      </p:sp>
      <p:sp>
        <p:nvSpPr>
          <p:cNvPr id="324615" name="AutoShape 7"/>
          <p:cNvSpPr>
            <a:spLocks noChangeArrowheads="1"/>
          </p:cNvSpPr>
          <p:nvPr/>
        </p:nvSpPr>
        <p:spPr bwMode="auto">
          <a:xfrm>
            <a:off x="3924300" y="19161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Formulação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Foco da questão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Qualidade e amplitude da questão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Seleção das Fontes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 de definição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Língua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Identificação das fontes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Seleção das fontes após avaliação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► Seleção dos Estudos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 e Exclusão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Definição do tipo dos estudos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Procedimentos para selecionar os estudos</a:t>
            </a:r>
          </a:p>
        </p:txBody>
      </p:sp>
      <p:sp>
        <p:nvSpPr>
          <p:cNvPr id="324616" name="Oval 8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Planejamento</a:t>
            </a:r>
            <a:endParaRPr lang="pt-BR" sz="1800" b="0" i="1">
              <a:cs typeface="Arial" charset="0"/>
            </a:endParaRP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-252413" y="5661025"/>
            <a:ext cx="99012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Antes de iniciar a execução da revisão sistemática é necessário </a:t>
            </a:r>
            <a:r>
              <a:rPr lang="pt-BR" sz="1800" u="sng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avaliar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o protocolo: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 </a:t>
            </a:r>
          </a:p>
          <a:p>
            <a:pPr lvl="1" algn="l">
              <a:defRPr/>
            </a:pPr>
            <a:r>
              <a:rPr lang="pt-BR" b="0">
                <a:ea typeface="MS Mincho" charset="0"/>
                <a:cs typeface="Arial" charset="0"/>
              </a:rPr>
              <a:t>              	   </a:t>
            </a: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 Conversa com especialistas</a:t>
            </a:r>
          </a:p>
          <a:p>
            <a:pPr lvl="1" algn="l">
              <a:defRPr/>
            </a:pPr>
            <a:r>
              <a:rPr lang="pt-BR" sz="1200" b="0">
                <a:cs typeface="Arial" charset="0"/>
              </a:rPr>
              <a:t>	 	 </a:t>
            </a:r>
            <a:r>
              <a:rPr lang="pt-BR" b="0">
                <a:cs typeface="Arial" charset="0"/>
              </a:rPr>
              <a:t>  </a:t>
            </a:r>
            <a:r>
              <a:rPr lang="pt-BR" sz="1600" b="0">
                <a:latin typeface="Tw Cen MT" charset="0"/>
                <a:ea typeface="MS Mincho" charset="0"/>
                <a:cs typeface="MS Mincho" charset="0"/>
              </a:rPr>
              <a:t>► Execução com um número reduzido de fontes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59209" r="-59209"/>
          <a:stretch>
            <a:fillRect/>
          </a:stretch>
        </p:blipFill>
        <p:spPr>
          <a:xfrm>
            <a:off x="0" y="-11832"/>
            <a:ext cx="9645109" cy="6858000"/>
          </a:xfrm>
        </p:spPr>
      </p:pic>
    </p:spTree>
    <p:extLst>
      <p:ext uri="{BB962C8B-B14F-4D97-AF65-F5344CB8AC3E}">
        <p14:creationId xmlns:p14="http://schemas.microsoft.com/office/powerpoint/2010/main" val="2722575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ProcessoRSBiolch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71875"/>
            <a:ext cx="8675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77771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cs typeface="Arial" charset="0"/>
              </a:rPr>
              <a:t> Processo Sistemático </a:t>
            </a:r>
            <a:r>
              <a:rPr lang="pt-BR" sz="1600">
                <a:cs typeface="Arial" charset="0"/>
              </a:rPr>
              <a:t>(Biolchini </a:t>
            </a:r>
            <a:r>
              <a:rPr lang="pt-BR" sz="1600" i="1">
                <a:cs typeface="Arial" charset="0"/>
              </a:rPr>
              <a:t>et al.</a:t>
            </a:r>
            <a:r>
              <a:rPr lang="pt-BR" sz="1600">
                <a:cs typeface="Arial" charset="0"/>
              </a:rPr>
              <a:t>, 2005)</a:t>
            </a:r>
          </a:p>
          <a:p>
            <a:pPr lvl="1" algn="just">
              <a:buClr>
                <a:schemeClr val="tx2"/>
              </a:buClr>
              <a:buFontTx/>
              <a:buChar char="o"/>
              <a:defRPr/>
            </a:pPr>
            <a:r>
              <a:rPr lang="pt-BR" sz="2400"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Conjunto de passos bem definidos e </a:t>
            </a:r>
            <a:r>
              <a:rPr lang="pt-BR" sz="2800" b="0">
                <a:cs typeface="Arial" charset="0"/>
                <a:sym typeface="Symbol" charset="0"/>
              </a:rPr>
              <a:t>planejados de acordo com um protocolo previamente estabelecido</a:t>
            </a:r>
            <a:endParaRPr lang="pt-BR" sz="2800" b="0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Processo de Revisão Sistemática</a:t>
            </a: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300038" y="1628775"/>
            <a:ext cx="51435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9671" name="Line 7"/>
          <p:cNvSpPr>
            <a:spLocks noChangeShapeType="1"/>
          </p:cNvSpPr>
          <p:nvPr/>
        </p:nvSpPr>
        <p:spPr bwMode="auto">
          <a:xfrm>
            <a:off x="3289300" y="170021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9672" name="AutoShape 8"/>
          <p:cNvSpPr>
            <a:spLocks noChangeArrowheads="1"/>
          </p:cNvSpPr>
          <p:nvPr/>
        </p:nvSpPr>
        <p:spPr bwMode="auto">
          <a:xfrm>
            <a:off x="3922713" y="4508500"/>
            <a:ext cx="1441450" cy="574675"/>
          </a:xfrm>
          <a:prstGeom prst="flowChartTerminator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3107" name="AutoShape 3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20515" name="Oval 3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20518" name="AutoShape 6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CC3300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CC3300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Conceitos Básicos</a:t>
            </a: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539750" y="996950"/>
            <a:ext cx="3835400" cy="5600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pt-BR" sz="3300" u="sng"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Arial" charset="0"/>
              </a:rPr>
              <a:t>Rev. Sistemática</a:t>
            </a: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>
            <a:off x="4572000" y="1069975"/>
            <a:ext cx="3835400" cy="5527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</p:txBody>
      </p:sp>
      <p:sp>
        <p:nvSpPr>
          <p:cNvPr id="64536" name="Rectangle 24"/>
          <p:cNvSpPr>
            <a:spLocks noChangeArrowheads="1"/>
          </p:cNvSpPr>
          <p:nvPr/>
        </p:nvSpPr>
        <p:spPr bwMode="auto">
          <a:xfrm>
            <a:off x="4572000" y="2060575"/>
            <a:ext cx="3830638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►Fundamentação teórica sobre um tema;</a:t>
            </a:r>
          </a:p>
          <a:p>
            <a:pPr algn="just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►Escrita dos artigos sobre um tema por especialistas;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►Resumos qualitativos de evidências de um dado tópico;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►Métodos de coleta e interpretação dos estudos: informais e subjetivos;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►Tendência a citar seletivamente literatura que reforça noções preconcebidas;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►Não descrevem a pesquisa, seleção e avaliação da qualidade dos estudos.</a:t>
            </a:r>
          </a:p>
          <a:p>
            <a:pPr algn="just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>
              <a:defRPr/>
            </a:pPr>
            <a:r>
              <a:rPr lang="pt-BR" sz="1600" i="1">
                <a:latin typeface="Tw Cen MT" charset="0"/>
                <a:ea typeface="MS Mincho" charset="0"/>
                <a:cs typeface="Arial" charset="0"/>
              </a:rPr>
              <a:t>(Pai et al., 2004)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4859338" y="1365250"/>
            <a:ext cx="311943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pt-BR" sz="3300" u="sng"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Arial" charset="0"/>
              </a:rPr>
              <a:t>Rev. Literatura</a:t>
            </a: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>
            <a:off x="611188" y="1989138"/>
            <a:ext cx="37893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►Abordagem sist. de rev. da lit.;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►Toda estratégia é pré-definida;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►Avaliação crítica dos estudos </a:t>
            </a: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   (métodos pré-definidos);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►Toda estratégia é documentada;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►Analisa dados </a:t>
            </a:r>
            <a:r>
              <a:rPr lang="pt-BR" sz="1600" b="0">
                <a:latin typeface="Tw Cen MT" charset="0"/>
                <a:ea typeface="MS Mincho" charset="0"/>
                <a:cs typeface="Arial" charset="0"/>
                <a:sym typeface="Symbol" charset="0"/>
              </a:rPr>
              <a:t> G</a:t>
            </a: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era evidências;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►Sumariza resultados dos est. primários;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►Busca abrangente e exaustiva por est. pr.;</a:t>
            </a:r>
          </a:p>
          <a:p>
            <a:pPr algn="l" eaLnBrk="0" hangingPunct="0">
              <a:defRPr/>
            </a:pPr>
            <a:endParaRPr lang="pt-BR" sz="16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►Critérios de qualificação reproduzíveis e </a:t>
            </a:r>
          </a:p>
          <a:p>
            <a:pPr algn="l" eaLnBrk="0" hangingPunct="0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claros para a seleção de estudos primários.</a:t>
            </a:r>
          </a:p>
          <a:p>
            <a:pPr>
              <a:spcBef>
                <a:spcPct val="30000"/>
              </a:spcBef>
              <a:defRPr/>
            </a:pPr>
            <a:r>
              <a:rPr lang="pt-BR" sz="1600" i="1">
                <a:latin typeface="Tw Cen MT" charset="0"/>
                <a:ea typeface="MS Mincho" charset="0"/>
                <a:cs typeface="Arial" charset="0"/>
              </a:rPr>
              <a:t>(Kitchenham, 2004)</a:t>
            </a:r>
            <a:endParaRPr lang="pt-BR" sz="1600" b="0"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42695" name="AutoShape 7"/>
          <p:cNvSpPr>
            <a:spLocks noChangeArrowheads="1"/>
          </p:cNvSpPr>
          <p:nvPr/>
        </p:nvSpPr>
        <p:spPr bwMode="auto">
          <a:xfrm>
            <a:off x="323850" y="2636838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H="1">
            <a:off x="1404938" y="29416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1404938" y="29162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2702" name="Oval 14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42703" name="AutoShape 15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  Realização das Buscas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684213" y="3068638"/>
            <a:ext cx="78486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 dirty="0">
              <a:cs typeface="Arial" charset="0"/>
            </a:endParaRPr>
          </a:p>
          <a:p>
            <a:pPr algn="just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A </a:t>
            </a:r>
            <a:r>
              <a:rPr lang="pt-BR" sz="1800" b="0" dirty="0" err="1">
                <a:latin typeface="Tw Cen MT" charset="0"/>
                <a:ea typeface="MS Mincho" charset="0"/>
                <a:cs typeface="Arial" charset="0"/>
              </a:rPr>
              <a:t>string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de busca foi ligeiramente modificada para se adaptar ao padrão de buscas avançadas, assim foram substituídos os operadores lógicos (OR) e (AND) pelos operados &lt;</a:t>
            </a:r>
            <a:r>
              <a:rPr lang="pt-BR" sz="1800" b="0" dirty="0" err="1">
                <a:latin typeface="Tw Cen MT" charset="0"/>
                <a:ea typeface="MS Mincho" charset="0"/>
                <a:cs typeface="Arial" charset="0"/>
              </a:rPr>
              <a:t>or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&gt; e &lt;</a:t>
            </a:r>
            <a:r>
              <a:rPr lang="pt-BR" sz="1800" b="0" dirty="0" err="1">
                <a:latin typeface="Tw Cen MT" charset="0"/>
                <a:ea typeface="MS Mincho" charset="0"/>
                <a:cs typeface="Arial" charset="0"/>
              </a:rPr>
              <a:t>and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&gt;. A busca foi restringida aos títulos e resumos das publicações, conforme planejado para a atividade de seleção preliminar.  A busca foi inicialmente realizada em 17/05/2006 e replicada em 31/07/2006. Foram retornados  36  trabalhos.</a:t>
            </a:r>
          </a:p>
          <a:p>
            <a:pPr algn="just"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lnSpc>
                <a:spcPct val="105000"/>
              </a:lnSpc>
              <a:buFont typeface="Symbol" charset="0"/>
              <a:buNone/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42704" name="Freeform 16"/>
          <p:cNvSpPr>
            <a:spLocks/>
          </p:cNvSpPr>
          <p:nvPr/>
        </p:nvSpPr>
        <p:spPr bwMode="auto">
          <a:xfrm>
            <a:off x="7812088" y="2538413"/>
            <a:ext cx="863600" cy="792162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73740" name="Picture 48" descr="j0433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368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auto">
          <a:xfrm>
            <a:off x="323850" y="2636838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1404938" y="29416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>
            <a:off x="1404938" y="29162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44" name="Oval 8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70345" name="AutoShape 9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   Realização das Buscas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684213" y="3068638"/>
            <a:ext cx="78486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 dirty="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 dirty="0">
              <a:cs typeface="Arial" charset="0"/>
            </a:endParaRPr>
          </a:p>
          <a:p>
            <a:pPr algn="just">
              <a:defRPr/>
            </a:pP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 err="1">
                <a:latin typeface="Tw Cen MT" charset="0"/>
                <a:ea typeface="MS Mincho" charset="0"/>
                <a:cs typeface="Arial" charset="0"/>
              </a:rPr>
              <a:t>string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 de busca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foi ligeiramente </a:t>
            </a:r>
            <a:r>
              <a:rPr lang="pt-BR" sz="1800" dirty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modificada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para se adaptar ao padrão de buscas avançadas, assim foram substituídos os operadores lógicos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(OR)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(AND)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pelos operados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&lt;</a:t>
            </a:r>
            <a:r>
              <a:rPr lang="pt-BR" sz="1800" dirty="0" err="1">
                <a:latin typeface="Tw Cen MT" charset="0"/>
                <a:ea typeface="MS Mincho" charset="0"/>
                <a:cs typeface="Arial" charset="0"/>
              </a:rPr>
              <a:t>or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&gt;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&lt;</a:t>
            </a:r>
            <a:r>
              <a:rPr lang="pt-BR" sz="1800" dirty="0" err="1">
                <a:latin typeface="Tw Cen MT" charset="0"/>
                <a:ea typeface="MS Mincho" charset="0"/>
                <a:cs typeface="Arial" charset="0"/>
              </a:rPr>
              <a:t>and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&gt;</a:t>
            </a:r>
            <a:r>
              <a:rPr lang="pt-BR" sz="180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.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 busca foi restringida aos títulos e resumos das publicações, conforme planejado para a atividade de seleção preliminar.  A busca foi inicialmente realizada em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17/05/2006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 replicada em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31/07/2006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.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Foram retornados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36</a:t>
            </a: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 </a:t>
            </a:r>
            <a:r>
              <a:rPr lang="pt-BR" sz="1800" b="0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trabalhos.</a:t>
            </a:r>
          </a:p>
          <a:p>
            <a:pPr algn="just"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lnSpc>
                <a:spcPct val="105000"/>
              </a:lnSpc>
              <a:buFont typeface="Symbol" charset="0"/>
              <a:buNone/>
              <a:defRPr/>
            </a:pPr>
            <a:endParaRPr lang="pt-BR" sz="1800" b="0" dirty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70348" name="Freeform 12"/>
          <p:cNvSpPr>
            <a:spLocks/>
          </p:cNvSpPr>
          <p:nvPr/>
        </p:nvSpPr>
        <p:spPr bwMode="auto">
          <a:xfrm>
            <a:off x="7812088" y="2538413"/>
            <a:ext cx="863600" cy="792162"/>
          </a:xfrm>
          <a:custGeom>
            <a:avLst/>
            <a:gdLst>
              <a:gd name="T0" fmla="*/ 1072 w 1949"/>
              <a:gd name="T1" fmla="*/ 4 h 1916"/>
              <a:gd name="T2" fmla="*/ 1261 w 1949"/>
              <a:gd name="T3" fmla="*/ 44 h 1916"/>
              <a:gd name="T4" fmla="*/ 1435 w 1949"/>
              <a:gd name="T5" fmla="*/ 116 h 1916"/>
              <a:gd name="T6" fmla="*/ 1592 w 1949"/>
              <a:gd name="T7" fmla="*/ 218 h 1916"/>
              <a:gd name="T8" fmla="*/ 1725 w 1949"/>
              <a:gd name="T9" fmla="*/ 348 h 1916"/>
              <a:gd name="T10" fmla="*/ 1829 w 1949"/>
              <a:gd name="T11" fmla="*/ 500 h 1916"/>
              <a:gd name="T12" fmla="*/ 1903 w 1949"/>
              <a:gd name="T13" fmla="*/ 672 h 1916"/>
              <a:gd name="T14" fmla="*/ 1943 w 1949"/>
              <a:gd name="T15" fmla="*/ 861 h 1916"/>
              <a:gd name="T16" fmla="*/ 1943 w 1949"/>
              <a:gd name="T17" fmla="*/ 1054 h 1916"/>
              <a:gd name="T18" fmla="*/ 1903 w 1949"/>
              <a:gd name="T19" fmla="*/ 1241 h 1916"/>
              <a:gd name="T20" fmla="*/ 1829 w 1949"/>
              <a:gd name="T21" fmla="*/ 1413 h 1916"/>
              <a:gd name="T22" fmla="*/ 1725 w 1949"/>
              <a:gd name="T23" fmla="*/ 1568 h 1916"/>
              <a:gd name="T24" fmla="*/ 1592 w 1949"/>
              <a:gd name="T25" fmla="*/ 1698 h 1916"/>
              <a:gd name="T26" fmla="*/ 1435 w 1949"/>
              <a:gd name="T27" fmla="*/ 1799 h 1916"/>
              <a:gd name="T28" fmla="*/ 1261 w 1949"/>
              <a:gd name="T29" fmla="*/ 1872 h 1916"/>
              <a:gd name="T30" fmla="*/ 1072 w 1949"/>
              <a:gd name="T31" fmla="*/ 1912 h 1916"/>
              <a:gd name="T32" fmla="*/ 873 w 1949"/>
              <a:gd name="T33" fmla="*/ 1912 h 1916"/>
              <a:gd name="T34" fmla="*/ 683 w 1949"/>
              <a:gd name="T35" fmla="*/ 1872 h 1916"/>
              <a:gd name="T36" fmla="*/ 510 w 1949"/>
              <a:gd name="T37" fmla="*/ 1799 h 1916"/>
              <a:gd name="T38" fmla="*/ 355 w 1949"/>
              <a:gd name="T39" fmla="*/ 1698 h 1916"/>
              <a:gd name="T40" fmla="*/ 223 w 1949"/>
              <a:gd name="T41" fmla="*/ 1568 h 1916"/>
              <a:gd name="T42" fmla="*/ 116 w 1949"/>
              <a:gd name="T43" fmla="*/ 1413 h 1916"/>
              <a:gd name="T44" fmla="*/ 44 w 1949"/>
              <a:gd name="T45" fmla="*/ 1241 h 1916"/>
              <a:gd name="T46" fmla="*/ 4 w 1949"/>
              <a:gd name="T47" fmla="*/ 1054 h 1916"/>
              <a:gd name="T48" fmla="*/ 4 w 1949"/>
              <a:gd name="T49" fmla="*/ 861 h 1916"/>
              <a:gd name="T50" fmla="*/ 44 w 1949"/>
              <a:gd name="T51" fmla="*/ 672 h 1916"/>
              <a:gd name="T52" fmla="*/ 116 w 1949"/>
              <a:gd name="T53" fmla="*/ 500 h 1916"/>
              <a:gd name="T54" fmla="*/ 223 w 1949"/>
              <a:gd name="T55" fmla="*/ 348 h 1916"/>
              <a:gd name="T56" fmla="*/ 355 w 1949"/>
              <a:gd name="T57" fmla="*/ 218 h 1916"/>
              <a:gd name="T58" fmla="*/ 510 w 1949"/>
              <a:gd name="T59" fmla="*/ 116 h 1916"/>
              <a:gd name="T60" fmla="*/ 683 w 1949"/>
              <a:gd name="T61" fmla="*/ 44 h 1916"/>
              <a:gd name="T62" fmla="*/ 873 w 1949"/>
              <a:gd name="T63" fmla="*/ 4 h 1916"/>
              <a:gd name="T64" fmla="*/ 973 w 1949"/>
              <a:gd name="T65" fmla="*/ 0 h 1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9" h="1916">
                <a:moveTo>
                  <a:pt x="973" y="0"/>
                </a:moveTo>
                <a:lnTo>
                  <a:pt x="1072" y="4"/>
                </a:lnTo>
                <a:lnTo>
                  <a:pt x="1169" y="19"/>
                </a:lnTo>
                <a:lnTo>
                  <a:pt x="1261" y="44"/>
                </a:lnTo>
                <a:lnTo>
                  <a:pt x="1351" y="74"/>
                </a:lnTo>
                <a:lnTo>
                  <a:pt x="1435" y="116"/>
                </a:lnTo>
                <a:lnTo>
                  <a:pt x="1517" y="162"/>
                </a:lnTo>
                <a:lnTo>
                  <a:pt x="1592" y="218"/>
                </a:lnTo>
                <a:lnTo>
                  <a:pt x="1661" y="279"/>
                </a:lnTo>
                <a:lnTo>
                  <a:pt x="1725" y="348"/>
                </a:lnTo>
                <a:lnTo>
                  <a:pt x="1781" y="423"/>
                </a:lnTo>
                <a:lnTo>
                  <a:pt x="1829" y="500"/>
                </a:lnTo>
                <a:lnTo>
                  <a:pt x="1871" y="584"/>
                </a:lnTo>
                <a:lnTo>
                  <a:pt x="1903" y="672"/>
                </a:lnTo>
                <a:lnTo>
                  <a:pt x="1928" y="765"/>
                </a:lnTo>
                <a:lnTo>
                  <a:pt x="1943" y="861"/>
                </a:lnTo>
                <a:lnTo>
                  <a:pt x="1949" y="957"/>
                </a:lnTo>
                <a:lnTo>
                  <a:pt x="1943" y="1054"/>
                </a:lnTo>
                <a:lnTo>
                  <a:pt x="1928" y="1150"/>
                </a:lnTo>
                <a:lnTo>
                  <a:pt x="1903" y="1241"/>
                </a:lnTo>
                <a:lnTo>
                  <a:pt x="1871" y="1329"/>
                </a:lnTo>
                <a:lnTo>
                  <a:pt x="1829" y="1413"/>
                </a:lnTo>
                <a:lnTo>
                  <a:pt x="1781" y="1492"/>
                </a:lnTo>
                <a:lnTo>
                  <a:pt x="1725" y="1568"/>
                </a:lnTo>
                <a:lnTo>
                  <a:pt x="1661" y="1633"/>
                </a:lnTo>
                <a:lnTo>
                  <a:pt x="1592" y="1698"/>
                </a:lnTo>
                <a:lnTo>
                  <a:pt x="1517" y="1753"/>
                </a:lnTo>
                <a:lnTo>
                  <a:pt x="1435" y="1799"/>
                </a:lnTo>
                <a:lnTo>
                  <a:pt x="1351" y="1841"/>
                </a:lnTo>
                <a:lnTo>
                  <a:pt x="1261" y="1872"/>
                </a:lnTo>
                <a:lnTo>
                  <a:pt x="1169" y="1896"/>
                </a:lnTo>
                <a:lnTo>
                  <a:pt x="1072" y="1912"/>
                </a:lnTo>
                <a:lnTo>
                  <a:pt x="973" y="1916"/>
                </a:lnTo>
                <a:lnTo>
                  <a:pt x="873" y="1912"/>
                </a:lnTo>
                <a:lnTo>
                  <a:pt x="776" y="1896"/>
                </a:lnTo>
                <a:lnTo>
                  <a:pt x="683" y="1872"/>
                </a:lnTo>
                <a:lnTo>
                  <a:pt x="595" y="1841"/>
                </a:lnTo>
                <a:lnTo>
                  <a:pt x="510" y="1799"/>
                </a:lnTo>
                <a:lnTo>
                  <a:pt x="430" y="1753"/>
                </a:lnTo>
                <a:lnTo>
                  <a:pt x="355" y="1698"/>
                </a:lnTo>
                <a:lnTo>
                  <a:pt x="284" y="1633"/>
                </a:lnTo>
                <a:lnTo>
                  <a:pt x="223" y="1568"/>
                </a:lnTo>
                <a:lnTo>
                  <a:pt x="165" y="1492"/>
                </a:lnTo>
                <a:lnTo>
                  <a:pt x="116" y="1413"/>
                </a:lnTo>
                <a:lnTo>
                  <a:pt x="76" y="1329"/>
                </a:lnTo>
                <a:lnTo>
                  <a:pt x="44" y="1241"/>
                </a:lnTo>
                <a:lnTo>
                  <a:pt x="19" y="1150"/>
                </a:lnTo>
                <a:lnTo>
                  <a:pt x="4" y="1054"/>
                </a:lnTo>
                <a:lnTo>
                  <a:pt x="0" y="957"/>
                </a:lnTo>
                <a:lnTo>
                  <a:pt x="4" y="861"/>
                </a:lnTo>
                <a:lnTo>
                  <a:pt x="19" y="765"/>
                </a:lnTo>
                <a:lnTo>
                  <a:pt x="44" y="672"/>
                </a:lnTo>
                <a:lnTo>
                  <a:pt x="76" y="584"/>
                </a:lnTo>
                <a:lnTo>
                  <a:pt x="116" y="500"/>
                </a:lnTo>
                <a:lnTo>
                  <a:pt x="165" y="423"/>
                </a:lnTo>
                <a:lnTo>
                  <a:pt x="223" y="348"/>
                </a:lnTo>
                <a:lnTo>
                  <a:pt x="284" y="279"/>
                </a:lnTo>
                <a:lnTo>
                  <a:pt x="355" y="218"/>
                </a:lnTo>
                <a:lnTo>
                  <a:pt x="430" y="162"/>
                </a:lnTo>
                <a:lnTo>
                  <a:pt x="510" y="116"/>
                </a:lnTo>
                <a:lnTo>
                  <a:pt x="595" y="74"/>
                </a:lnTo>
                <a:lnTo>
                  <a:pt x="683" y="44"/>
                </a:lnTo>
                <a:lnTo>
                  <a:pt x="776" y="19"/>
                </a:lnTo>
                <a:lnTo>
                  <a:pt x="873" y="4"/>
                </a:lnTo>
                <a:lnTo>
                  <a:pt x="973" y="0"/>
                </a:lnTo>
                <a:lnTo>
                  <a:pt x="973" y="0"/>
                </a:ln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74764" name="Picture 13" descr="j0433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368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50" name="Oval 14"/>
          <p:cNvSpPr>
            <a:spLocks noChangeArrowheads="1"/>
          </p:cNvSpPr>
          <p:nvPr/>
        </p:nvSpPr>
        <p:spPr bwMode="auto">
          <a:xfrm>
            <a:off x="7064375" y="4062413"/>
            <a:ext cx="488950" cy="395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51" name="Oval 15"/>
          <p:cNvSpPr>
            <a:spLocks noChangeArrowheads="1"/>
          </p:cNvSpPr>
          <p:nvPr/>
        </p:nvSpPr>
        <p:spPr bwMode="auto">
          <a:xfrm>
            <a:off x="7797800" y="4062413"/>
            <a:ext cx="692150" cy="395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52" name="Oval 16"/>
          <p:cNvSpPr>
            <a:spLocks noChangeArrowheads="1"/>
          </p:cNvSpPr>
          <p:nvPr/>
        </p:nvSpPr>
        <p:spPr bwMode="auto">
          <a:xfrm>
            <a:off x="2239963" y="4408488"/>
            <a:ext cx="647700" cy="244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53" name="Oval 17"/>
          <p:cNvSpPr>
            <a:spLocks noChangeArrowheads="1"/>
          </p:cNvSpPr>
          <p:nvPr/>
        </p:nvSpPr>
        <p:spPr bwMode="auto">
          <a:xfrm>
            <a:off x="3060700" y="4365625"/>
            <a:ext cx="704850" cy="330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1835150" y="5200650"/>
            <a:ext cx="360363" cy="258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0357" name="Text Box 21"/>
          <p:cNvSpPr txBox="1">
            <a:spLocks noChangeArrowheads="1"/>
          </p:cNvSpPr>
          <p:nvPr/>
        </p:nvSpPr>
        <p:spPr bwMode="auto">
          <a:xfrm>
            <a:off x="6948488" y="6524625"/>
            <a:ext cx="179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Detalhes da Execução</a:t>
            </a:r>
          </a:p>
        </p:txBody>
      </p:sp>
      <p:pic>
        <p:nvPicPr>
          <p:cNvPr id="74771" name="Picture 2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57029" name="AutoShape 5"/>
          <p:cNvSpPr>
            <a:spLocks noChangeArrowheads="1"/>
          </p:cNvSpPr>
          <p:nvPr/>
        </p:nvSpPr>
        <p:spPr bwMode="auto">
          <a:xfrm>
            <a:off x="323850" y="2636838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 flipH="1">
            <a:off x="1404938" y="29416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>
            <a:off x="1404938" y="29162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7032" name="Oval 8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57033" name="AutoShape 9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Seleção inicial dos estudos</a:t>
            </a: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611188" y="3146425"/>
            <a:ext cx="7848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      Exemplo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Os resumos dos trabalhos recuperados foram lidos logo ao término das buscas. Após a leitura, foi elaborada uma lista de referências de trabalhos pré-selecionados, enviada ao especialista. Os resumos dos trabalhos indicados pelos especialistas foram lidos na seqüência. A leitura completa de cada um dos trabalhos pré-selecionados foi realizada por pelo menos um dos revisores.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lnSpc>
                <a:spcPct val="105000"/>
              </a:lnSpc>
              <a:buFont typeface="Symbol" charset="0"/>
              <a:buNone/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72389" name="AutoShape 5"/>
          <p:cNvSpPr>
            <a:spLocks noChangeArrowheads="1"/>
          </p:cNvSpPr>
          <p:nvPr/>
        </p:nvSpPr>
        <p:spPr bwMode="auto">
          <a:xfrm>
            <a:off x="323850" y="2636838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 flipH="1">
            <a:off x="1404938" y="29416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2391" name="Line 7"/>
          <p:cNvSpPr>
            <a:spLocks noChangeShapeType="1"/>
          </p:cNvSpPr>
          <p:nvPr/>
        </p:nvSpPr>
        <p:spPr bwMode="auto">
          <a:xfrm>
            <a:off x="1404938" y="29162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2392" name="Oval 8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72393" name="AutoShape 9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Seleção inicial dos estudos</a:t>
            </a:r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611188" y="3146425"/>
            <a:ext cx="78486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      Exemplo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Os resumos dos trabalhos recuperados foram lidos logo ao término das buscas. Após 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leitura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foi elaborada uma lista de referências de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 trabalhos pré-selecionados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,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enviada ao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especialista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.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Os resumos 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trabalhos indicados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pelos especialistas foram lidos na seqüência. 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leitura completa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cada um dos trabalhos pré-selecionados foi realizada por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pelo menos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um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dos revisores.</a:t>
            </a: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lnSpc>
                <a:spcPct val="105000"/>
              </a:lnSpc>
              <a:buFont typeface="Symbol" charset="0"/>
              <a:buNone/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72396" name="Oval 12"/>
          <p:cNvSpPr>
            <a:spLocks noChangeArrowheads="1"/>
          </p:cNvSpPr>
          <p:nvPr/>
        </p:nvSpPr>
        <p:spPr bwMode="auto">
          <a:xfrm>
            <a:off x="6011863" y="5056188"/>
            <a:ext cx="360362" cy="2444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7985125" y="4233863"/>
            <a:ext cx="431800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696913" y="4494213"/>
            <a:ext cx="1258887" cy="215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35877" name="AutoShape 5"/>
          <p:cNvSpPr>
            <a:spLocks noChangeArrowheads="1"/>
          </p:cNvSpPr>
          <p:nvPr/>
        </p:nvSpPr>
        <p:spPr bwMode="auto">
          <a:xfrm>
            <a:off x="323850" y="2636838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35878" name="Line 6"/>
          <p:cNvSpPr>
            <a:spLocks noChangeShapeType="1"/>
          </p:cNvSpPr>
          <p:nvPr/>
        </p:nvSpPr>
        <p:spPr bwMode="auto">
          <a:xfrm flipH="1">
            <a:off x="1404938" y="29416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5879" name="Line 7"/>
          <p:cNvSpPr>
            <a:spLocks noChangeShapeType="1"/>
          </p:cNvSpPr>
          <p:nvPr/>
        </p:nvSpPr>
        <p:spPr bwMode="auto">
          <a:xfrm>
            <a:off x="1404938" y="29162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335881" name="AutoShape 9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7257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Qualidade dos Estudos</a:t>
            </a: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684213" y="3068638"/>
            <a:ext cx="7848600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Checar se os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estudos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são do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tipo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definido no protocolo;</a:t>
            </a:r>
          </a:p>
          <a:p>
            <a:pPr algn="just">
              <a:buClr>
                <a:schemeClr val="tx2"/>
              </a:buClr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Verificar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projeto experimental, condução do experimento e coleta de dados, análise, apresentação dos resultados, interpretação dos resultados...</a:t>
            </a:r>
          </a:p>
          <a:p>
            <a:pPr algn="just">
              <a:buClr>
                <a:schemeClr val="tx2"/>
              </a:buClr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pic>
        <p:nvPicPr>
          <p:cNvPr id="77835" name="Picture 12" descr="j04316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089275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323850" y="3068638"/>
            <a:ext cx="8353425" cy="309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684213" y="3336925"/>
            <a:ext cx="784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              ...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não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foram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eliminados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estudos relevantes  da lista inicial</a:t>
            </a:r>
          </a:p>
        </p:txBody>
      </p:sp>
      <p:sp>
        <p:nvSpPr>
          <p:cNvPr id="78856" name="AutoShape 20"/>
          <p:cNvSpPr>
            <a:spLocks noChangeAspect="1" noChangeArrowheads="1" noTextEdit="1"/>
          </p:cNvSpPr>
          <p:nvPr/>
        </p:nvSpPr>
        <p:spPr bwMode="auto">
          <a:xfrm>
            <a:off x="1014413" y="2708275"/>
            <a:ext cx="1306512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Freeform 22"/>
          <p:cNvSpPr>
            <a:spLocks/>
          </p:cNvSpPr>
          <p:nvPr/>
        </p:nvSpPr>
        <p:spPr bwMode="auto">
          <a:xfrm>
            <a:off x="1044575" y="4254500"/>
            <a:ext cx="736600" cy="282575"/>
          </a:xfrm>
          <a:custGeom>
            <a:avLst/>
            <a:gdLst>
              <a:gd name="T0" fmla="*/ 709495 w 6495"/>
              <a:gd name="T1" fmla="*/ 158645 h 2499"/>
              <a:gd name="T2" fmla="*/ 667420 w 6495"/>
              <a:gd name="T3" fmla="*/ 177754 h 2499"/>
              <a:gd name="T4" fmla="*/ 625004 w 6495"/>
              <a:gd name="T5" fmla="*/ 193019 h 2499"/>
              <a:gd name="T6" fmla="*/ 582362 w 6495"/>
              <a:gd name="T7" fmla="*/ 204440 h 2499"/>
              <a:gd name="T8" fmla="*/ 539833 w 6495"/>
              <a:gd name="T9" fmla="*/ 212129 h 2499"/>
              <a:gd name="T10" fmla="*/ 497758 w 6495"/>
              <a:gd name="T11" fmla="*/ 216200 h 2499"/>
              <a:gd name="T12" fmla="*/ 456363 w 6495"/>
              <a:gd name="T13" fmla="*/ 216652 h 2499"/>
              <a:gd name="T14" fmla="*/ 416102 w 6495"/>
              <a:gd name="T15" fmla="*/ 213599 h 2499"/>
              <a:gd name="T16" fmla="*/ 376862 w 6495"/>
              <a:gd name="T17" fmla="*/ 207041 h 2499"/>
              <a:gd name="T18" fmla="*/ 339324 w 6495"/>
              <a:gd name="T19" fmla="*/ 196864 h 2499"/>
              <a:gd name="T20" fmla="*/ 303713 w 6495"/>
              <a:gd name="T21" fmla="*/ 183408 h 2499"/>
              <a:gd name="T22" fmla="*/ 270257 w 6495"/>
              <a:gd name="T23" fmla="*/ 166560 h 2499"/>
              <a:gd name="T24" fmla="*/ 239069 w 6495"/>
              <a:gd name="T25" fmla="*/ 146319 h 2499"/>
              <a:gd name="T26" fmla="*/ 210716 w 6495"/>
              <a:gd name="T27" fmla="*/ 122913 h 2499"/>
              <a:gd name="T28" fmla="*/ 185312 w 6495"/>
              <a:gd name="T29" fmla="*/ 96227 h 2499"/>
              <a:gd name="T30" fmla="*/ 163197 w 6495"/>
              <a:gd name="T31" fmla="*/ 66375 h 2499"/>
              <a:gd name="T32" fmla="*/ 0 w 6495"/>
              <a:gd name="T33" fmla="*/ 0 h 2499"/>
              <a:gd name="T34" fmla="*/ 21775 w 6495"/>
              <a:gd name="T35" fmla="*/ 45230 h 2499"/>
              <a:gd name="T36" fmla="*/ 48426 w 6495"/>
              <a:gd name="T37" fmla="*/ 86955 h 2499"/>
              <a:gd name="T38" fmla="*/ 79841 w 6495"/>
              <a:gd name="T39" fmla="*/ 124948 h 2499"/>
              <a:gd name="T40" fmla="*/ 115338 w 6495"/>
              <a:gd name="T41" fmla="*/ 159097 h 2499"/>
              <a:gd name="T42" fmla="*/ 154692 w 6495"/>
              <a:gd name="T43" fmla="*/ 189401 h 2499"/>
              <a:gd name="T44" fmla="*/ 197561 w 6495"/>
              <a:gd name="T45" fmla="*/ 215634 h 2499"/>
              <a:gd name="T46" fmla="*/ 243492 w 6495"/>
              <a:gd name="T47" fmla="*/ 237684 h 2499"/>
              <a:gd name="T48" fmla="*/ 292145 w 6495"/>
              <a:gd name="T49" fmla="*/ 255437 h 2499"/>
              <a:gd name="T50" fmla="*/ 343293 w 6495"/>
              <a:gd name="T51" fmla="*/ 268893 h 2499"/>
              <a:gd name="T52" fmla="*/ 396369 w 6495"/>
              <a:gd name="T53" fmla="*/ 277939 h 2499"/>
              <a:gd name="T54" fmla="*/ 451146 w 6495"/>
              <a:gd name="T55" fmla="*/ 282236 h 2499"/>
              <a:gd name="T56" fmla="*/ 507171 w 6495"/>
              <a:gd name="T57" fmla="*/ 281783 h 2499"/>
              <a:gd name="T58" fmla="*/ 564103 w 6495"/>
              <a:gd name="T59" fmla="*/ 276582 h 2499"/>
              <a:gd name="T60" fmla="*/ 621489 w 6495"/>
              <a:gd name="T61" fmla="*/ 266405 h 2499"/>
              <a:gd name="T62" fmla="*/ 679214 w 6495"/>
              <a:gd name="T63" fmla="*/ 251140 h 2499"/>
              <a:gd name="T64" fmla="*/ 736600 w 6495"/>
              <a:gd name="T65" fmla="*/ 230560 h 24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95" h="2499">
                <a:moveTo>
                  <a:pt x="6438" y="1307"/>
                </a:moveTo>
                <a:lnTo>
                  <a:pt x="6256" y="1403"/>
                </a:lnTo>
                <a:lnTo>
                  <a:pt x="6071" y="1492"/>
                </a:lnTo>
                <a:lnTo>
                  <a:pt x="5885" y="1572"/>
                </a:lnTo>
                <a:lnTo>
                  <a:pt x="5699" y="1643"/>
                </a:lnTo>
                <a:lnTo>
                  <a:pt x="5511" y="1707"/>
                </a:lnTo>
                <a:lnTo>
                  <a:pt x="5323" y="1761"/>
                </a:lnTo>
                <a:lnTo>
                  <a:pt x="5135" y="1808"/>
                </a:lnTo>
                <a:lnTo>
                  <a:pt x="4948" y="1846"/>
                </a:lnTo>
                <a:lnTo>
                  <a:pt x="4760" y="1876"/>
                </a:lnTo>
                <a:lnTo>
                  <a:pt x="4574" y="1898"/>
                </a:lnTo>
                <a:lnTo>
                  <a:pt x="4389" y="1912"/>
                </a:lnTo>
                <a:lnTo>
                  <a:pt x="4206" y="1918"/>
                </a:lnTo>
                <a:lnTo>
                  <a:pt x="4024" y="1916"/>
                </a:lnTo>
                <a:lnTo>
                  <a:pt x="3845" y="1906"/>
                </a:lnTo>
                <a:lnTo>
                  <a:pt x="3669" y="1889"/>
                </a:lnTo>
                <a:lnTo>
                  <a:pt x="3494" y="1864"/>
                </a:lnTo>
                <a:lnTo>
                  <a:pt x="3323" y="1831"/>
                </a:lnTo>
                <a:lnTo>
                  <a:pt x="3156" y="1789"/>
                </a:lnTo>
                <a:lnTo>
                  <a:pt x="2992" y="1741"/>
                </a:lnTo>
                <a:lnTo>
                  <a:pt x="2833" y="1686"/>
                </a:lnTo>
                <a:lnTo>
                  <a:pt x="2678" y="1622"/>
                </a:lnTo>
                <a:lnTo>
                  <a:pt x="2528" y="1550"/>
                </a:lnTo>
                <a:lnTo>
                  <a:pt x="2383" y="1473"/>
                </a:lnTo>
                <a:lnTo>
                  <a:pt x="2243" y="1387"/>
                </a:lnTo>
                <a:lnTo>
                  <a:pt x="2108" y="1294"/>
                </a:lnTo>
                <a:lnTo>
                  <a:pt x="1980" y="1194"/>
                </a:lnTo>
                <a:lnTo>
                  <a:pt x="1858" y="1087"/>
                </a:lnTo>
                <a:lnTo>
                  <a:pt x="1743" y="972"/>
                </a:lnTo>
                <a:lnTo>
                  <a:pt x="1634" y="851"/>
                </a:lnTo>
                <a:lnTo>
                  <a:pt x="1533" y="722"/>
                </a:lnTo>
                <a:lnTo>
                  <a:pt x="1439" y="587"/>
                </a:lnTo>
                <a:lnTo>
                  <a:pt x="1354" y="444"/>
                </a:lnTo>
                <a:lnTo>
                  <a:pt x="0" y="0"/>
                </a:lnTo>
                <a:lnTo>
                  <a:pt x="90" y="205"/>
                </a:lnTo>
                <a:lnTo>
                  <a:pt x="192" y="400"/>
                </a:lnTo>
                <a:lnTo>
                  <a:pt x="304" y="589"/>
                </a:lnTo>
                <a:lnTo>
                  <a:pt x="427" y="769"/>
                </a:lnTo>
                <a:lnTo>
                  <a:pt x="560" y="942"/>
                </a:lnTo>
                <a:lnTo>
                  <a:pt x="704" y="1105"/>
                </a:lnTo>
                <a:lnTo>
                  <a:pt x="856" y="1260"/>
                </a:lnTo>
                <a:lnTo>
                  <a:pt x="1017" y="1407"/>
                </a:lnTo>
                <a:lnTo>
                  <a:pt x="1186" y="1545"/>
                </a:lnTo>
                <a:lnTo>
                  <a:pt x="1364" y="1675"/>
                </a:lnTo>
                <a:lnTo>
                  <a:pt x="1549" y="1795"/>
                </a:lnTo>
                <a:lnTo>
                  <a:pt x="1742" y="1907"/>
                </a:lnTo>
                <a:lnTo>
                  <a:pt x="1941" y="2009"/>
                </a:lnTo>
                <a:lnTo>
                  <a:pt x="2147" y="2102"/>
                </a:lnTo>
                <a:lnTo>
                  <a:pt x="2359" y="2186"/>
                </a:lnTo>
                <a:lnTo>
                  <a:pt x="2576" y="2259"/>
                </a:lnTo>
                <a:lnTo>
                  <a:pt x="2799" y="2324"/>
                </a:lnTo>
                <a:lnTo>
                  <a:pt x="3027" y="2378"/>
                </a:lnTo>
                <a:lnTo>
                  <a:pt x="3260" y="2422"/>
                </a:lnTo>
                <a:lnTo>
                  <a:pt x="3495" y="2458"/>
                </a:lnTo>
                <a:lnTo>
                  <a:pt x="3735" y="2482"/>
                </a:lnTo>
                <a:lnTo>
                  <a:pt x="3978" y="2496"/>
                </a:lnTo>
                <a:lnTo>
                  <a:pt x="4223" y="2499"/>
                </a:lnTo>
                <a:lnTo>
                  <a:pt x="4472" y="2492"/>
                </a:lnTo>
                <a:lnTo>
                  <a:pt x="4722" y="2474"/>
                </a:lnTo>
                <a:lnTo>
                  <a:pt x="4974" y="2446"/>
                </a:lnTo>
                <a:lnTo>
                  <a:pt x="5227" y="2406"/>
                </a:lnTo>
                <a:lnTo>
                  <a:pt x="5480" y="2356"/>
                </a:lnTo>
                <a:lnTo>
                  <a:pt x="5735" y="2293"/>
                </a:lnTo>
                <a:lnTo>
                  <a:pt x="5989" y="2221"/>
                </a:lnTo>
                <a:lnTo>
                  <a:pt x="6242" y="2136"/>
                </a:lnTo>
                <a:lnTo>
                  <a:pt x="6495" y="2039"/>
                </a:lnTo>
                <a:lnTo>
                  <a:pt x="6438" y="13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Freeform 23"/>
          <p:cNvSpPr>
            <a:spLocks/>
          </p:cNvSpPr>
          <p:nvPr/>
        </p:nvSpPr>
        <p:spPr bwMode="auto">
          <a:xfrm>
            <a:off x="1014413" y="3522663"/>
            <a:ext cx="800100" cy="781050"/>
          </a:xfrm>
          <a:custGeom>
            <a:avLst/>
            <a:gdLst>
              <a:gd name="T0" fmla="*/ 342105 w 7049"/>
              <a:gd name="T1" fmla="*/ 77289 h 6892"/>
              <a:gd name="T2" fmla="*/ 265262 w 7049"/>
              <a:gd name="T3" fmla="*/ 122393 h 6892"/>
              <a:gd name="T4" fmla="*/ 197045 w 7049"/>
              <a:gd name="T5" fmla="*/ 174864 h 6892"/>
              <a:gd name="T6" fmla="*/ 137796 w 7049"/>
              <a:gd name="T7" fmla="*/ 233907 h 6892"/>
              <a:gd name="T8" fmla="*/ 88421 w 7049"/>
              <a:gd name="T9" fmla="*/ 298277 h 6892"/>
              <a:gd name="T10" fmla="*/ 49261 w 7049"/>
              <a:gd name="T11" fmla="*/ 366726 h 6892"/>
              <a:gd name="T12" fmla="*/ 21112 w 7049"/>
              <a:gd name="T13" fmla="*/ 438236 h 6892"/>
              <a:gd name="T14" fmla="*/ 4427 w 7049"/>
              <a:gd name="T15" fmla="*/ 511558 h 6892"/>
              <a:gd name="T16" fmla="*/ 0 w 7049"/>
              <a:gd name="T17" fmla="*/ 585448 h 6892"/>
              <a:gd name="T18" fmla="*/ 8286 w 7049"/>
              <a:gd name="T19" fmla="*/ 658997 h 6892"/>
              <a:gd name="T20" fmla="*/ 29965 w 7049"/>
              <a:gd name="T21" fmla="*/ 730733 h 6892"/>
              <a:gd name="T22" fmla="*/ 167648 w 7049"/>
              <a:gd name="T23" fmla="*/ 747279 h 6892"/>
              <a:gd name="T24" fmla="*/ 151757 w 7049"/>
              <a:gd name="T25" fmla="*/ 694241 h 6892"/>
              <a:gd name="T26" fmla="*/ 145855 w 7049"/>
              <a:gd name="T27" fmla="*/ 639278 h 6892"/>
              <a:gd name="T28" fmla="*/ 149260 w 7049"/>
              <a:gd name="T29" fmla="*/ 583294 h 6892"/>
              <a:gd name="T30" fmla="*/ 161745 w 7049"/>
              <a:gd name="T31" fmla="*/ 527084 h 6892"/>
              <a:gd name="T32" fmla="*/ 182857 w 7049"/>
              <a:gd name="T33" fmla="*/ 471667 h 6892"/>
              <a:gd name="T34" fmla="*/ 212028 w 7049"/>
              <a:gd name="T35" fmla="*/ 418063 h 6892"/>
              <a:gd name="T36" fmla="*/ 249144 w 7049"/>
              <a:gd name="T37" fmla="*/ 367180 h 6892"/>
              <a:gd name="T38" fmla="*/ 293752 w 7049"/>
              <a:gd name="T39" fmla="*/ 319696 h 6892"/>
              <a:gd name="T40" fmla="*/ 345624 w 7049"/>
              <a:gd name="T41" fmla="*/ 276745 h 6892"/>
              <a:gd name="T42" fmla="*/ 404079 w 7049"/>
              <a:gd name="T43" fmla="*/ 239460 h 6892"/>
              <a:gd name="T44" fmla="*/ 435634 w 7049"/>
              <a:gd name="T45" fmla="*/ 223254 h 6892"/>
              <a:gd name="T46" fmla="*/ 467643 w 7049"/>
              <a:gd name="T47" fmla="*/ 209315 h 6892"/>
              <a:gd name="T48" fmla="*/ 499765 w 7049"/>
              <a:gd name="T49" fmla="*/ 197529 h 6892"/>
              <a:gd name="T50" fmla="*/ 532227 w 7049"/>
              <a:gd name="T51" fmla="*/ 187783 h 6892"/>
              <a:gd name="T52" fmla="*/ 564463 w 7049"/>
              <a:gd name="T53" fmla="*/ 180303 h 6892"/>
              <a:gd name="T54" fmla="*/ 596698 w 7049"/>
              <a:gd name="T55" fmla="*/ 174750 h 6892"/>
              <a:gd name="T56" fmla="*/ 628593 w 7049"/>
              <a:gd name="T57" fmla="*/ 171464 h 6892"/>
              <a:gd name="T58" fmla="*/ 660148 w 7049"/>
              <a:gd name="T59" fmla="*/ 170331 h 6892"/>
              <a:gd name="T60" fmla="*/ 691248 w 7049"/>
              <a:gd name="T61" fmla="*/ 171124 h 6892"/>
              <a:gd name="T62" fmla="*/ 721781 w 7049"/>
              <a:gd name="T63" fmla="*/ 174070 h 6892"/>
              <a:gd name="T64" fmla="*/ 800100 w 7049"/>
              <a:gd name="T65" fmla="*/ 15526 h 6892"/>
              <a:gd name="T66" fmla="*/ 765027 w 7049"/>
              <a:gd name="T67" fmla="*/ 8726 h 6892"/>
              <a:gd name="T68" fmla="*/ 728932 w 7049"/>
              <a:gd name="T69" fmla="*/ 3626 h 6892"/>
              <a:gd name="T70" fmla="*/ 692156 w 7049"/>
              <a:gd name="T71" fmla="*/ 793 h 6892"/>
              <a:gd name="T72" fmla="*/ 654700 w 7049"/>
              <a:gd name="T73" fmla="*/ 0 h 6892"/>
              <a:gd name="T74" fmla="*/ 616675 w 7049"/>
              <a:gd name="T75" fmla="*/ 1360 h 6892"/>
              <a:gd name="T76" fmla="*/ 578424 w 7049"/>
              <a:gd name="T77" fmla="*/ 4986 h 6892"/>
              <a:gd name="T78" fmla="*/ 539832 w 7049"/>
              <a:gd name="T79" fmla="*/ 10879 h 6892"/>
              <a:gd name="T80" fmla="*/ 501013 w 7049"/>
              <a:gd name="T81" fmla="*/ 18926 h 6892"/>
              <a:gd name="T82" fmla="*/ 462194 w 7049"/>
              <a:gd name="T83" fmla="*/ 29352 h 6892"/>
              <a:gd name="T84" fmla="*/ 423375 w 7049"/>
              <a:gd name="T85" fmla="*/ 42271 h 68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049" h="6892">
                <a:moveTo>
                  <a:pt x="3503" y="460"/>
                </a:moveTo>
                <a:lnTo>
                  <a:pt x="3254" y="566"/>
                </a:lnTo>
                <a:lnTo>
                  <a:pt x="3014" y="682"/>
                </a:lnTo>
                <a:lnTo>
                  <a:pt x="2781" y="806"/>
                </a:lnTo>
                <a:lnTo>
                  <a:pt x="2555" y="938"/>
                </a:lnTo>
                <a:lnTo>
                  <a:pt x="2337" y="1080"/>
                </a:lnTo>
                <a:lnTo>
                  <a:pt x="2129" y="1227"/>
                </a:lnTo>
                <a:lnTo>
                  <a:pt x="1928" y="1382"/>
                </a:lnTo>
                <a:lnTo>
                  <a:pt x="1736" y="1543"/>
                </a:lnTo>
                <a:lnTo>
                  <a:pt x="1553" y="1711"/>
                </a:lnTo>
                <a:lnTo>
                  <a:pt x="1379" y="1885"/>
                </a:lnTo>
                <a:lnTo>
                  <a:pt x="1214" y="2064"/>
                </a:lnTo>
                <a:lnTo>
                  <a:pt x="1059" y="2249"/>
                </a:lnTo>
                <a:lnTo>
                  <a:pt x="914" y="2438"/>
                </a:lnTo>
                <a:lnTo>
                  <a:pt x="779" y="2632"/>
                </a:lnTo>
                <a:lnTo>
                  <a:pt x="654" y="2829"/>
                </a:lnTo>
                <a:lnTo>
                  <a:pt x="539" y="3031"/>
                </a:lnTo>
                <a:lnTo>
                  <a:pt x="434" y="3236"/>
                </a:lnTo>
                <a:lnTo>
                  <a:pt x="341" y="3444"/>
                </a:lnTo>
                <a:lnTo>
                  <a:pt x="258" y="3654"/>
                </a:lnTo>
                <a:lnTo>
                  <a:pt x="186" y="3867"/>
                </a:lnTo>
                <a:lnTo>
                  <a:pt x="126" y="4081"/>
                </a:lnTo>
                <a:lnTo>
                  <a:pt x="77" y="4297"/>
                </a:lnTo>
                <a:lnTo>
                  <a:pt x="39" y="4514"/>
                </a:lnTo>
                <a:lnTo>
                  <a:pt x="14" y="4731"/>
                </a:lnTo>
                <a:lnTo>
                  <a:pt x="1" y="4948"/>
                </a:lnTo>
                <a:lnTo>
                  <a:pt x="0" y="5166"/>
                </a:lnTo>
                <a:lnTo>
                  <a:pt x="11" y="5384"/>
                </a:lnTo>
                <a:lnTo>
                  <a:pt x="35" y="5599"/>
                </a:lnTo>
                <a:lnTo>
                  <a:pt x="73" y="5815"/>
                </a:lnTo>
                <a:lnTo>
                  <a:pt x="123" y="6028"/>
                </a:lnTo>
                <a:lnTo>
                  <a:pt x="186" y="6240"/>
                </a:lnTo>
                <a:lnTo>
                  <a:pt x="264" y="6448"/>
                </a:lnTo>
                <a:lnTo>
                  <a:pt x="1618" y="6892"/>
                </a:lnTo>
                <a:lnTo>
                  <a:pt x="1542" y="6745"/>
                </a:lnTo>
                <a:lnTo>
                  <a:pt x="1477" y="6594"/>
                </a:lnTo>
                <a:lnTo>
                  <a:pt x="1420" y="6440"/>
                </a:lnTo>
                <a:lnTo>
                  <a:pt x="1375" y="6284"/>
                </a:lnTo>
                <a:lnTo>
                  <a:pt x="1337" y="6126"/>
                </a:lnTo>
                <a:lnTo>
                  <a:pt x="1311" y="5965"/>
                </a:lnTo>
                <a:lnTo>
                  <a:pt x="1293" y="5804"/>
                </a:lnTo>
                <a:lnTo>
                  <a:pt x="1285" y="5641"/>
                </a:lnTo>
                <a:lnTo>
                  <a:pt x="1286" y="5476"/>
                </a:lnTo>
                <a:lnTo>
                  <a:pt x="1296" y="5312"/>
                </a:lnTo>
                <a:lnTo>
                  <a:pt x="1315" y="5147"/>
                </a:lnTo>
                <a:lnTo>
                  <a:pt x="1343" y="4981"/>
                </a:lnTo>
                <a:lnTo>
                  <a:pt x="1380" y="4815"/>
                </a:lnTo>
                <a:lnTo>
                  <a:pt x="1425" y="4651"/>
                </a:lnTo>
                <a:lnTo>
                  <a:pt x="1479" y="4487"/>
                </a:lnTo>
                <a:lnTo>
                  <a:pt x="1540" y="4323"/>
                </a:lnTo>
                <a:lnTo>
                  <a:pt x="1611" y="4162"/>
                </a:lnTo>
                <a:lnTo>
                  <a:pt x="1688" y="4003"/>
                </a:lnTo>
                <a:lnTo>
                  <a:pt x="1774" y="3845"/>
                </a:lnTo>
                <a:lnTo>
                  <a:pt x="1868" y="3689"/>
                </a:lnTo>
                <a:lnTo>
                  <a:pt x="1969" y="3536"/>
                </a:lnTo>
                <a:lnTo>
                  <a:pt x="2078" y="3386"/>
                </a:lnTo>
                <a:lnTo>
                  <a:pt x="2195" y="3240"/>
                </a:lnTo>
                <a:lnTo>
                  <a:pt x="2319" y="3096"/>
                </a:lnTo>
                <a:lnTo>
                  <a:pt x="2450" y="2956"/>
                </a:lnTo>
                <a:lnTo>
                  <a:pt x="2588" y="2821"/>
                </a:lnTo>
                <a:lnTo>
                  <a:pt x="2733" y="2690"/>
                </a:lnTo>
                <a:lnTo>
                  <a:pt x="2886" y="2564"/>
                </a:lnTo>
                <a:lnTo>
                  <a:pt x="3045" y="2442"/>
                </a:lnTo>
                <a:lnTo>
                  <a:pt x="3210" y="2326"/>
                </a:lnTo>
                <a:lnTo>
                  <a:pt x="3381" y="2217"/>
                </a:lnTo>
                <a:lnTo>
                  <a:pt x="3560" y="2113"/>
                </a:lnTo>
                <a:lnTo>
                  <a:pt x="3653" y="2062"/>
                </a:lnTo>
                <a:lnTo>
                  <a:pt x="3745" y="2015"/>
                </a:lnTo>
                <a:lnTo>
                  <a:pt x="3838" y="1970"/>
                </a:lnTo>
                <a:lnTo>
                  <a:pt x="3932" y="1926"/>
                </a:lnTo>
                <a:lnTo>
                  <a:pt x="4025" y="1886"/>
                </a:lnTo>
                <a:lnTo>
                  <a:pt x="4120" y="1847"/>
                </a:lnTo>
                <a:lnTo>
                  <a:pt x="4214" y="1810"/>
                </a:lnTo>
                <a:lnTo>
                  <a:pt x="4309" y="1775"/>
                </a:lnTo>
                <a:lnTo>
                  <a:pt x="4403" y="1743"/>
                </a:lnTo>
                <a:lnTo>
                  <a:pt x="4498" y="1712"/>
                </a:lnTo>
                <a:lnTo>
                  <a:pt x="4594" y="1683"/>
                </a:lnTo>
                <a:lnTo>
                  <a:pt x="4689" y="1657"/>
                </a:lnTo>
                <a:lnTo>
                  <a:pt x="4783" y="1633"/>
                </a:lnTo>
                <a:lnTo>
                  <a:pt x="4878" y="1611"/>
                </a:lnTo>
                <a:lnTo>
                  <a:pt x="4973" y="1591"/>
                </a:lnTo>
                <a:lnTo>
                  <a:pt x="5068" y="1572"/>
                </a:lnTo>
                <a:lnTo>
                  <a:pt x="5162" y="1556"/>
                </a:lnTo>
                <a:lnTo>
                  <a:pt x="5257" y="1542"/>
                </a:lnTo>
                <a:lnTo>
                  <a:pt x="5351" y="1531"/>
                </a:lnTo>
                <a:lnTo>
                  <a:pt x="5445" y="1521"/>
                </a:lnTo>
                <a:lnTo>
                  <a:pt x="5538" y="1513"/>
                </a:lnTo>
                <a:lnTo>
                  <a:pt x="5631" y="1508"/>
                </a:lnTo>
                <a:lnTo>
                  <a:pt x="5724" y="1504"/>
                </a:lnTo>
                <a:lnTo>
                  <a:pt x="5816" y="1503"/>
                </a:lnTo>
                <a:lnTo>
                  <a:pt x="5908" y="1503"/>
                </a:lnTo>
                <a:lnTo>
                  <a:pt x="5999" y="1506"/>
                </a:lnTo>
                <a:lnTo>
                  <a:pt x="6090" y="1510"/>
                </a:lnTo>
                <a:lnTo>
                  <a:pt x="6180" y="1517"/>
                </a:lnTo>
                <a:lnTo>
                  <a:pt x="6269" y="1526"/>
                </a:lnTo>
                <a:lnTo>
                  <a:pt x="6359" y="1536"/>
                </a:lnTo>
                <a:lnTo>
                  <a:pt x="6446" y="1549"/>
                </a:lnTo>
                <a:lnTo>
                  <a:pt x="6534" y="1564"/>
                </a:lnTo>
                <a:lnTo>
                  <a:pt x="7049" y="137"/>
                </a:lnTo>
                <a:lnTo>
                  <a:pt x="6947" y="115"/>
                </a:lnTo>
                <a:lnTo>
                  <a:pt x="6843" y="95"/>
                </a:lnTo>
                <a:lnTo>
                  <a:pt x="6740" y="77"/>
                </a:lnTo>
                <a:lnTo>
                  <a:pt x="6634" y="59"/>
                </a:lnTo>
                <a:lnTo>
                  <a:pt x="6528" y="45"/>
                </a:lnTo>
                <a:lnTo>
                  <a:pt x="6422" y="32"/>
                </a:lnTo>
                <a:lnTo>
                  <a:pt x="6314" y="22"/>
                </a:lnTo>
                <a:lnTo>
                  <a:pt x="6206" y="13"/>
                </a:lnTo>
                <a:lnTo>
                  <a:pt x="6098" y="7"/>
                </a:lnTo>
                <a:lnTo>
                  <a:pt x="5989" y="3"/>
                </a:lnTo>
                <a:lnTo>
                  <a:pt x="5878" y="0"/>
                </a:lnTo>
                <a:lnTo>
                  <a:pt x="5768" y="0"/>
                </a:lnTo>
                <a:lnTo>
                  <a:pt x="5657" y="2"/>
                </a:lnTo>
                <a:lnTo>
                  <a:pt x="5545" y="6"/>
                </a:lnTo>
                <a:lnTo>
                  <a:pt x="5433" y="12"/>
                </a:lnTo>
                <a:lnTo>
                  <a:pt x="5322" y="21"/>
                </a:lnTo>
                <a:lnTo>
                  <a:pt x="5209" y="31"/>
                </a:lnTo>
                <a:lnTo>
                  <a:pt x="5096" y="44"/>
                </a:lnTo>
                <a:lnTo>
                  <a:pt x="4983" y="59"/>
                </a:lnTo>
                <a:lnTo>
                  <a:pt x="4870" y="76"/>
                </a:lnTo>
                <a:lnTo>
                  <a:pt x="4756" y="96"/>
                </a:lnTo>
                <a:lnTo>
                  <a:pt x="4642" y="117"/>
                </a:lnTo>
                <a:lnTo>
                  <a:pt x="4528" y="141"/>
                </a:lnTo>
                <a:lnTo>
                  <a:pt x="4414" y="167"/>
                </a:lnTo>
                <a:lnTo>
                  <a:pt x="4301" y="196"/>
                </a:lnTo>
                <a:lnTo>
                  <a:pt x="4187" y="227"/>
                </a:lnTo>
                <a:lnTo>
                  <a:pt x="4072" y="259"/>
                </a:lnTo>
                <a:lnTo>
                  <a:pt x="3958" y="294"/>
                </a:lnTo>
                <a:lnTo>
                  <a:pt x="3844" y="333"/>
                </a:lnTo>
                <a:lnTo>
                  <a:pt x="3730" y="373"/>
                </a:lnTo>
                <a:lnTo>
                  <a:pt x="3617" y="415"/>
                </a:lnTo>
                <a:lnTo>
                  <a:pt x="3503" y="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Freeform 24"/>
          <p:cNvSpPr>
            <a:spLocks/>
          </p:cNvSpPr>
          <p:nvPr/>
        </p:nvSpPr>
        <p:spPr bwMode="auto">
          <a:xfrm>
            <a:off x="1774825" y="3659188"/>
            <a:ext cx="403225" cy="825500"/>
          </a:xfrm>
          <a:custGeom>
            <a:avLst/>
            <a:gdLst>
              <a:gd name="T0" fmla="*/ 183449 w 3563"/>
              <a:gd name="T1" fmla="*/ 149689 h 7285"/>
              <a:gd name="T2" fmla="*/ 193408 w 3563"/>
              <a:gd name="T3" fmla="*/ 161701 h 7285"/>
              <a:gd name="T4" fmla="*/ 202688 w 3563"/>
              <a:gd name="T5" fmla="*/ 174279 h 7285"/>
              <a:gd name="T6" fmla="*/ 211515 w 3563"/>
              <a:gd name="T7" fmla="*/ 187423 h 7285"/>
              <a:gd name="T8" fmla="*/ 219889 w 3563"/>
              <a:gd name="T9" fmla="*/ 200908 h 7285"/>
              <a:gd name="T10" fmla="*/ 235960 w 3563"/>
              <a:gd name="T11" fmla="*/ 234675 h 7285"/>
              <a:gd name="T12" fmla="*/ 247390 w 3563"/>
              <a:gd name="T13" fmla="*/ 269690 h 7285"/>
              <a:gd name="T14" fmla="*/ 254633 w 3563"/>
              <a:gd name="T15" fmla="*/ 305837 h 7285"/>
              <a:gd name="T16" fmla="*/ 257462 w 3563"/>
              <a:gd name="T17" fmla="*/ 342665 h 7285"/>
              <a:gd name="T18" fmla="*/ 256217 w 3563"/>
              <a:gd name="T19" fmla="*/ 379945 h 7285"/>
              <a:gd name="T20" fmla="*/ 251011 w 3563"/>
              <a:gd name="T21" fmla="*/ 417453 h 7285"/>
              <a:gd name="T22" fmla="*/ 241731 w 3563"/>
              <a:gd name="T23" fmla="*/ 454847 h 7285"/>
              <a:gd name="T24" fmla="*/ 228604 w 3563"/>
              <a:gd name="T25" fmla="*/ 491901 h 7285"/>
              <a:gd name="T26" fmla="*/ 211854 w 3563"/>
              <a:gd name="T27" fmla="*/ 528388 h 7285"/>
              <a:gd name="T28" fmla="*/ 191597 w 3563"/>
              <a:gd name="T29" fmla="*/ 563856 h 7285"/>
              <a:gd name="T30" fmla="*/ 167718 w 3563"/>
              <a:gd name="T31" fmla="*/ 598077 h 7285"/>
              <a:gd name="T32" fmla="*/ 140444 w 3563"/>
              <a:gd name="T33" fmla="*/ 631051 h 7285"/>
              <a:gd name="T34" fmla="*/ 110001 w 3563"/>
              <a:gd name="T35" fmla="*/ 662213 h 7285"/>
              <a:gd name="T36" fmla="*/ 76390 w 3563"/>
              <a:gd name="T37" fmla="*/ 691335 h 7285"/>
              <a:gd name="T38" fmla="*/ 39723 w 3563"/>
              <a:gd name="T39" fmla="*/ 718191 h 7285"/>
              <a:gd name="T40" fmla="*/ 0 w 3563"/>
              <a:gd name="T41" fmla="*/ 742553 h 7285"/>
              <a:gd name="T42" fmla="*/ 34630 w 3563"/>
              <a:gd name="T43" fmla="*/ 813602 h 7285"/>
              <a:gd name="T44" fmla="*/ 88273 w 3563"/>
              <a:gd name="T45" fmla="*/ 786406 h 7285"/>
              <a:gd name="T46" fmla="*/ 138520 w 3563"/>
              <a:gd name="T47" fmla="*/ 755358 h 7285"/>
              <a:gd name="T48" fmla="*/ 184920 w 3563"/>
              <a:gd name="T49" fmla="*/ 721137 h 7285"/>
              <a:gd name="T50" fmla="*/ 227359 w 3563"/>
              <a:gd name="T51" fmla="*/ 683856 h 7285"/>
              <a:gd name="T52" fmla="*/ 265723 w 3563"/>
              <a:gd name="T53" fmla="*/ 643856 h 7285"/>
              <a:gd name="T54" fmla="*/ 299788 w 3563"/>
              <a:gd name="T55" fmla="*/ 601476 h 7285"/>
              <a:gd name="T56" fmla="*/ 329325 w 3563"/>
              <a:gd name="T57" fmla="*/ 557170 h 7285"/>
              <a:gd name="T58" fmla="*/ 354222 w 3563"/>
              <a:gd name="T59" fmla="*/ 511051 h 7285"/>
              <a:gd name="T60" fmla="*/ 374140 w 3563"/>
              <a:gd name="T61" fmla="*/ 463685 h 7285"/>
              <a:gd name="T62" fmla="*/ 389079 w 3563"/>
              <a:gd name="T63" fmla="*/ 415300 h 7285"/>
              <a:gd name="T64" fmla="*/ 398925 w 3563"/>
              <a:gd name="T65" fmla="*/ 366234 h 7285"/>
              <a:gd name="T66" fmla="*/ 403225 w 3563"/>
              <a:gd name="T67" fmla="*/ 317055 h 7285"/>
              <a:gd name="T68" fmla="*/ 401980 w 3563"/>
              <a:gd name="T69" fmla="*/ 267650 h 7285"/>
              <a:gd name="T70" fmla="*/ 394964 w 3563"/>
              <a:gd name="T71" fmla="*/ 218811 h 7285"/>
              <a:gd name="T72" fmla="*/ 381949 w 3563"/>
              <a:gd name="T73" fmla="*/ 170652 h 7285"/>
              <a:gd name="T74" fmla="*/ 370972 w 3563"/>
              <a:gd name="T75" fmla="*/ 141644 h 7285"/>
              <a:gd name="T76" fmla="*/ 366445 w 3563"/>
              <a:gd name="T77" fmla="*/ 131332 h 7285"/>
              <a:gd name="T78" fmla="*/ 361465 w 3563"/>
              <a:gd name="T79" fmla="*/ 121020 h 7285"/>
              <a:gd name="T80" fmla="*/ 356486 w 3563"/>
              <a:gd name="T81" fmla="*/ 110822 h 7285"/>
              <a:gd name="T82" fmla="*/ 351167 w 3563"/>
              <a:gd name="T83" fmla="*/ 100964 h 7285"/>
              <a:gd name="T84" fmla="*/ 345508 w 3563"/>
              <a:gd name="T85" fmla="*/ 91219 h 7285"/>
              <a:gd name="T86" fmla="*/ 339623 w 3563"/>
              <a:gd name="T87" fmla="*/ 81587 h 7285"/>
              <a:gd name="T88" fmla="*/ 333512 w 3563"/>
              <a:gd name="T89" fmla="*/ 72295 h 7285"/>
              <a:gd name="T90" fmla="*/ 327175 w 3563"/>
              <a:gd name="T91" fmla="*/ 63116 h 7285"/>
              <a:gd name="T92" fmla="*/ 320498 w 3563"/>
              <a:gd name="T93" fmla="*/ 54051 h 7285"/>
              <a:gd name="T94" fmla="*/ 313707 w 3563"/>
              <a:gd name="T95" fmla="*/ 45213 h 7285"/>
              <a:gd name="T96" fmla="*/ 306578 w 3563"/>
              <a:gd name="T97" fmla="*/ 36601 h 7285"/>
              <a:gd name="T98" fmla="*/ 299222 w 3563"/>
              <a:gd name="T99" fmla="*/ 27989 h 7285"/>
              <a:gd name="T100" fmla="*/ 291639 w 3563"/>
              <a:gd name="T101" fmla="*/ 19830 h 7285"/>
              <a:gd name="T102" fmla="*/ 283944 w 3563"/>
              <a:gd name="T103" fmla="*/ 11671 h 7285"/>
              <a:gd name="T104" fmla="*/ 275909 w 3563"/>
              <a:gd name="T105" fmla="*/ 3853 h 72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563" h="7285">
                <a:moveTo>
                  <a:pt x="2402" y="0"/>
                </a:moveTo>
                <a:lnTo>
                  <a:pt x="1621" y="1321"/>
                </a:lnTo>
                <a:lnTo>
                  <a:pt x="1665" y="1373"/>
                </a:lnTo>
                <a:lnTo>
                  <a:pt x="1709" y="1427"/>
                </a:lnTo>
                <a:lnTo>
                  <a:pt x="1750" y="1482"/>
                </a:lnTo>
                <a:lnTo>
                  <a:pt x="1791" y="1538"/>
                </a:lnTo>
                <a:lnTo>
                  <a:pt x="1831" y="1595"/>
                </a:lnTo>
                <a:lnTo>
                  <a:pt x="1869" y="1654"/>
                </a:lnTo>
                <a:lnTo>
                  <a:pt x="1906" y="1713"/>
                </a:lnTo>
                <a:lnTo>
                  <a:pt x="1943" y="1773"/>
                </a:lnTo>
                <a:lnTo>
                  <a:pt x="2019" y="1921"/>
                </a:lnTo>
                <a:lnTo>
                  <a:pt x="2085" y="2071"/>
                </a:lnTo>
                <a:lnTo>
                  <a:pt x="2140" y="2224"/>
                </a:lnTo>
                <a:lnTo>
                  <a:pt x="2186" y="2380"/>
                </a:lnTo>
                <a:lnTo>
                  <a:pt x="2223" y="2539"/>
                </a:lnTo>
                <a:lnTo>
                  <a:pt x="2250" y="2699"/>
                </a:lnTo>
                <a:lnTo>
                  <a:pt x="2267" y="2861"/>
                </a:lnTo>
                <a:lnTo>
                  <a:pt x="2275" y="3024"/>
                </a:lnTo>
                <a:lnTo>
                  <a:pt x="2274" y="3188"/>
                </a:lnTo>
                <a:lnTo>
                  <a:pt x="2264" y="3353"/>
                </a:lnTo>
                <a:lnTo>
                  <a:pt x="2245" y="3518"/>
                </a:lnTo>
                <a:lnTo>
                  <a:pt x="2218" y="3684"/>
                </a:lnTo>
                <a:lnTo>
                  <a:pt x="2180" y="3849"/>
                </a:lnTo>
                <a:lnTo>
                  <a:pt x="2136" y="4014"/>
                </a:lnTo>
                <a:lnTo>
                  <a:pt x="2083" y="4178"/>
                </a:lnTo>
                <a:lnTo>
                  <a:pt x="2020" y="4341"/>
                </a:lnTo>
                <a:lnTo>
                  <a:pt x="1951" y="4502"/>
                </a:lnTo>
                <a:lnTo>
                  <a:pt x="1872" y="4663"/>
                </a:lnTo>
                <a:lnTo>
                  <a:pt x="1786" y="4820"/>
                </a:lnTo>
                <a:lnTo>
                  <a:pt x="1693" y="4976"/>
                </a:lnTo>
                <a:lnTo>
                  <a:pt x="1591" y="5128"/>
                </a:lnTo>
                <a:lnTo>
                  <a:pt x="1482" y="5278"/>
                </a:lnTo>
                <a:lnTo>
                  <a:pt x="1365" y="5426"/>
                </a:lnTo>
                <a:lnTo>
                  <a:pt x="1241" y="5569"/>
                </a:lnTo>
                <a:lnTo>
                  <a:pt x="1110" y="5708"/>
                </a:lnTo>
                <a:lnTo>
                  <a:pt x="972" y="5844"/>
                </a:lnTo>
                <a:lnTo>
                  <a:pt x="827" y="5975"/>
                </a:lnTo>
                <a:lnTo>
                  <a:pt x="675" y="6101"/>
                </a:lnTo>
                <a:lnTo>
                  <a:pt x="516" y="6222"/>
                </a:lnTo>
                <a:lnTo>
                  <a:pt x="351" y="6338"/>
                </a:lnTo>
                <a:lnTo>
                  <a:pt x="179" y="6448"/>
                </a:lnTo>
                <a:lnTo>
                  <a:pt x="0" y="6553"/>
                </a:lnTo>
                <a:lnTo>
                  <a:pt x="57" y="7285"/>
                </a:lnTo>
                <a:lnTo>
                  <a:pt x="306" y="7180"/>
                </a:lnTo>
                <a:lnTo>
                  <a:pt x="547" y="7064"/>
                </a:lnTo>
                <a:lnTo>
                  <a:pt x="780" y="6940"/>
                </a:lnTo>
                <a:lnTo>
                  <a:pt x="1006" y="6807"/>
                </a:lnTo>
                <a:lnTo>
                  <a:pt x="1224" y="6666"/>
                </a:lnTo>
                <a:lnTo>
                  <a:pt x="1433" y="6519"/>
                </a:lnTo>
                <a:lnTo>
                  <a:pt x="1634" y="6364"/>
                </a:lnTo>
                <a:lnTo>
                  <a:pt x="1826" y="6203"/>
                </a:lnTo>
                <a:lnTo>
                  <a:pt x="2009" y="6035"/>
                </a:lnTo>
                <a:lnTo>
                  <a:pt x="2183" y="5861"/>
                </a:lnTo>
                <a:lnTo>
                  <a:pt x="2348" y="5682"/>
                </a:lnTo>
                <a:lnTo>
                  <a:pt x="2503" y="5497"/>
                </a:lnTo>
                <a:lnTo>
                  <a:pt x="2649" y="5308"/>
                </a:lnTo>
                <a:lnTo>
                  <a:pt x="2784" y="5114"/>
                </a:lnTo>
                <a:lnTo>
                  <a:pt x="2910" y="4917"/>
                </a:lnTo>
                <a:lnTo>
                  <a:pt x="3025" y="4715"/>
                </a:lnTo>
                <a:lnTo>
                  <a:pt x="3130" y="4510"/>
                </a:lnTo>
                <a:lnTo>
                  <a:pt x="3224" y="4302"/>
                </a:lnTo>
                <a:lnTo>
                  <a:pt x="3306" y="4092"/>
                </a:lnTo>
                <a:lnTo>
                  <a:pt x="3378" y="3879"/>
                </a:lnTo>
                <a:lnTo>
                  <a:pt x="3438" y="3665"/>
                </a:lnTo>
                <a:lnTo>
                  <a:pt x="3488" y="3449"/>
                </a:lnTo>
                <a:lnTo>
                  <a:pt x="3525" y="3232"/>
                </a:lnTo>
                <a:lnTo>
                  <a:pt x="3550" y="3015"/>
                </a:lnTo>
                <a:lnTo>
                  <a:pt x="3563" y="2798"/>
                </a:lnTo>
                <a:lnTo>
                  <a:pt x="3563" y="2580"/>
                </a:lnTo>
                <a:lnTo>
                  <a:pt x="3552" y="2362"/>
                </a:lnTo>
                <a:lnTo>
                  <a:pt x="3527" y="2147"/>
                </a:lnTo>
                <a:lnTo>
                  <a:pt x="3490" y="1931"/>
                </a:lnTo>
                <a:lnTo>
                  <a:pt x="3439" y="1718"/>
                </a:lnTo>
                <a:lnTo>
                  <a:pt x="3375" y="1506"/>
                </a:lnTo>
                <a:lnTo>
                  <a:pt x="3297" y="1297"/>
                </a:lnTo>
                <a:lnTo>
                  <a:pt x="3278" y="1250"/>
                </a:lnTo>
                <a:lnTo>
                  <a:pt x="3258" y="1204"/>
                </a:lnTo>
                <a:lnTo>
                  <a:pt x="3238" y="1159"/>
                </a:lnTo>
                <a:lnTo>
                  <a:pt x="3216" y="1112"/>
                </a:lnTo>
                <a:lnTo>
                  <a:pt x="3194" y="1068"/>
                </a:lnTo>
                <a:lnTo>
                  <a:pt x="3172" y="1023"/>
                </a:lnTo>
                <a:lnTo>
                  <a:pt x="3150" y="978"/>
                </a:lnTo>
                <a:lnTo>
                  <a:pt x="3127" y="935"/>
                </a:lnTo>
                <a:lnTo>
                  <a:pt x="3103" y="891"/>
                </a:lnTo>
                <a:lnTo>
                  <a:pt x="3078" y="848"/>
                </a:lnTo>
                <a:lnTo>
                  <a:pt x="3053" y="805"/>
                </a:lnTo>
                <a:lnTo>
                  <a:pt x="3027" y="763"/>
                </a:lnTo>
                <a:lnTo>
                  <a:pt x="3001" y="720"/>
                </a:lnTo>
                <a:lnTo>
                  <a:pt x="2975" y="679"/>
                </a:lnTo>
                <a:lnTo>
                  <a:pt x="2947" y="638"/>
                </a:lnTo>
                <a:lnTo>
                  <a:pt x="2919" y="597"/>
                </a:lnTo>
                <a:lnTo>
                  <a:pt x="2891" y="557"/>
                </a:lnTo>
                <a:lnTo>
                  <a:pt x="2862" y="517"/>
                </a:lnTo>
                <a:lnTo>
                  <a:pt x="2832" y="477"/>
                </a:lnTo>
                <a:lnTo>
                  <a:pt x="2802" y="438"/>
                </a:lnTo>
                <a:lnTo>
                  <a:pt x="2772" y="399"/>
                </a:lnTo>
                <a:lnTo>
                  <a:pt x="2741" y="360"/>
                </a:lnTo>
                <a:lnTo>
                  <a:pt x="2709" y="323"/>
                </a:lnTo>
                <a:lnTo>
                  <a:pt x="2677" y="285"/>
                </a:lnTo>
                <a:lnTo>
                  <a:pt x="2644" y="247"/>
                </a:lnTo>
                <a:lnTo>
                  <a:pt x="2612" y="211"/>
                </a:lnTo>
                <a:lnTo>
                  <a:pt x="2577" y="175"/>
                </a:lnTo>
                <a:lnTo>
                  <a:pt x="2543" y="139"/>
                </a:lnTo>
                <a:lnTo>
                  <a:pt x="2509" y="103"/>
                </a:lnTo>
                <a:lnTo>
                  <a:pt x="2474" y="68"/>
                </a:lnTo>
                <a:lnTo>
                  <a:pt x="2438" y="34"/>
                </a:lnTo>
                <a:lnTo>
                  <a:pt x="24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Freeform 25"/>
          <p:cNvSpPr>
            <a:spLocks/>
          </p:cNvSpPr>
          <p:nvPr/>
        </p:nvSpPr>
        <p:spPr bwMode="auto">
          <a:xfrm>
            <a:off x="1755775" y="3538538"/>
            <a:ext cx="290513" cy="269875"/>
          </a:xfrm>
          <a:custGeom>
            <a:avLst/>
            <a:gdLst>
              <a:gd name="T0" fmla="*/ 0 w 2570"/>
              <a:gd name="T1" fmla="*/ 161405 h 2386"/>
              <a:gd name="T2" fmla="*/ 14921 w 2570"/>
              <a:gd name="T3" fmla="*/ 164346 h 2386"/>
              <a:gd name="T4" fmla="*/ 29617 w 2570"/>
              <a:gd name="T5" fmla="*/ 167739 h 2386"/>
              <a:gd name="T6" fmla="*/ 44086 w 2570"/>
              <a:gd name="T7" fmla="*/ 171584 h 2386"/>
              <a:gd name="T8" fmla="*/ 58329 w 2570"/>
              <a:gd name="T9" fmla="*/ 175996 h 2386"/>
              <a:gd name="T10" fmla="*/ 72233 w 2570"/>
              <a:gd name="T11" fmla="*/ 181085 h 2386"/>
              <a:gd name="T12" fmla="*/ 85910 w 2570"/>
              <a:gd name="T13" fmla="*/ 186628 h 2386"/>
              <a:gd name="T14" fmla="*/ 99362 w 2570"/>
              <a:gd name="T15" fmla="*/ 192736 h 2386"/>
              <a:gd name="T16" fmla="*/ 112362 w 2570"/>
              <a:gd name="T17" fmla="*/ 199296 h 2386"/>
              <a:gd name="T18" fmla="*/ 125022 w 2570"/>
              <a:gd name="T19" fmla="*/ 206422 h 2386"/>
              <a:gd name="T20" fmla="*/ 137344 w 2570"/>
              <a:gd name="T21" fmla="*/ 214000 h 2386"/>
              <a:gd name="T22" fmla="*/ 149213 w 2570"/>
              <a:gd name="T23" fmla="*/ 222144 h 2386"/>
              <a:gd name="T24" fmla="*/ 160743 w 2570"/>
              <a:gd name="T25" fmla="*/ 230627 h 2386"/>
              <a:gd name="T26" fmla="*/ 171821 w 2570"/>
              <a:gd name="T27" fmla="*/ 239788 h 2386"/>
              <a:gd name="T28" fmla="*/ 182447 w 2570"/>
              <a:gd name="T29" fmla="*/ 249403 h 2386"/>
              <a:gd name="T30" fmla="*/ 192507 w 2570"/>
              <a:gd name="T31" fmla="*/ 259356 h 2386"/>
              <a:gd name="T32" fmla="*/ 202229 w 2570"/>
              <a:gd name="T33" fmla="*/ 269875 h 2386"/>
              <a:gd name="T34" fmla="*/ 284748 w 2570"/>
              <a:gd name="T35" fmla="*/ 114917 h 2386"/>
              <a:gd name="T36" fmla="*/ 272653 w 2570"/>
              <a:gd name="T37" fmla="*/ 104398 h 2386"/>
              <a:gd name="T38" fmla="*/ 260218 w 2570"/>
              <a:gd name="T39" fmla="*/ 94332 h 2386"/>
              <a:gd name="T40" fmla="*/ 247332 w 2570"/>
              <a:gd name="T41" fmla="*/ 84605 h 2386"/>
              <a:gd name="T42" fmla="*/ 234106 w 2570"/>
              <a:gd name="T43" fmla="*/ 75330 h 2386"/>
              <a:gd name="T44" fmla="*/ 220541 w 2570"/>
              <a:gd name="T45" fmla="*/ 66507 h 2386"/>
              <a:gd name="T46" fmla="*/ 206524 w 2570"/>
              <a:gd name="T47" fmla="*/ 58024 h 2386"/>
              <a:gd name="T48" fmla="*/ 192281 w 2570"/>
              <a:gd name="T49" fmla="*/ 50107 h 2386"/>
              <a:gd name="T50" fmla="*/ 177586 w 2570"/>
              <a:gd name="T51" fmla="*/ 42528 h 2386"/>
              <a:gd name="T52" fmla="*/ 162665 w 2570"/>
              <a:gd name="T53" fmla="*/ 35403 h 2386"/>
              <a:gd name="T54" fmla="*/ 147291 w 2570"/>
              <a:gd name="T55" fmla="*/ 28729 h 2386"/>
              <a:gd name="T56" fmla="*/ 131805 w 2570"/>
              <a:gd name="T57" fmla="*/ 22508 h 2386"/>
              <a:gd name="T58" fmla="*/ 115866 w 2570"/>
              <a:gd name="T59" fmla="*/ 16627 h 2386"/>
              <a:gd name="T60" fmla="*/ 99814 w 2570"/>
              <a:gd name="T61" fmla="*/ 11424 h 2386"/>
              <a:gd name="T62" fmla="*/ 83311 w 2570"/>
              <a:gd name="T63" fmla="*/ 6560 h 2386"/>
              <a:gd name="T64" fmla="*/ 66694 w 2570"/>
              <a:gd name="T65" fmla="*/ 2036 h 23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570" h="2386">
                <a:moveTo>
                  <a:pt x="515" y="0"/>
                </a:moveTo>
                <a:lnTo>
                  <a:pt x="0" y="1427"/>
                </a:lnTo>
                <a:lnTo>
                  <a:pt x="66" y="1440"/>
                </a:lnTo>
                <a:lnTo>
                  <a:pt x="132" y="1453"/>
                </a:lnTo>
                <a:lnTo>
                  <a:pt x="197" y="1467"/>
                </a:lnTo>
                <a:lnTo>
                  <a:pt x="262" y="1483"/>
                </a:lnTo>
                <a:lnTo>
                  <a:pt x="327" y="1499"/>
                </a:lnTo>
                <a:lnTo>
                  <a:pt x="390" y="1517"/>
                </a:lnTo>
                <a:lnTo>
                  <a:pt x="454" y="1536"/>
                </a:lnTo>
                <a:lnTo>
                  <a:pt x="516" y="1556"/>
                </a:lnTo>
                <a:lnTo>
                  <a:pt x="578" y="1579"/>
                </a:lnTo>
                <a:lnTo>
                  <a:pt x="639" y="1601"/>
                </a:lnTo>
                <a:lnTo>
                  <a:pt x="701" y="1625"/>
                </a:lnTo>
                <a:lnTo>
                  <a:pt x="760" y="1650"/>
                </a:lnTo>
                <a:lnTo>
                  <a:pt x="819" y="1676"/>
                </a:lnTo>
                <a:lnTo>
                  <a:pt x="879" y="1704"/>
                </a:lnTo>
                <a:lnTo>
                  <a:pt x="936" y="1732"/>
                </a:lnTo>
                <a:lnTo>
                  <a:pt x="994" y="1762"/>
                </a:lnTo>
                <a:lnTo>
                  <a:pt x="1050" y="1792"/>
                </a:lnTo>
                <a:lnTo>
                  <a:pt x="1106" y="1825"/>
                </a:lnTo>
                <a:lnTo>
                  <a:pt x="1161" y="1858"/>
                </a:lnTo>
                <a:lnTo>
                  <a:pt x="1215" y="1892"/>
                </a:lnTo>
                <a:lnTo>
                  <a:pt x="1268" y="1927"/>
                </a:lnTo>
                <a:lnTo>
                  <a:pt x="1320" y="1964"/>
                </a:lnTo>
                <a:lnTo>
                  <a:pt x="1372" y="2001"/>
                </a:lnTo>
                <a:lnTo>
                  <a:pt x="1422" y="2039"/>
                </a:lnTo>
                <a:lnTo>
                  <a:pt x="1472" y="2079"/>
                </a:lnTo>
                <a:lnTo>
                  <a:pt x="1520" y="2120"/>
                </a:lnTo>
                <a:lnTo>
                  <a:pt x="1567" y="2161"/>
                </a:lnTo>
                <a:lnTo>
                  <a:pt x="1614" y="2205"/>
                </a:lnTo>
                <a:lnTo>
                  <a:pt x="1659" y="2248"/>
                </a:lnTo>
                <a:lnTo>
                  <a:pt x="1703" y="2293"/>
                </a:lnTo>
                <a:lnTo>
                  <a:pt x="1747" y="2340"/>
                </a:lnTo>
                <a:lnTo>
                  <a:pt x="1789" y="2386"/>
                </a:lnTo>
                <a:lnTo>
                  <a:pt x="2570" y="1065"/>
                </a:lnTo>
                <a:lnTo>
                  <a:pt x="2519" y="1016"/>
                </a:lnTo>
                <a:lnTo>
                  <a:pt x="2465" y="970"/>
                </a:lnTo>
                <a:lnTo>
                  <a:pt x="2412" y="923"/>
                </a:lnTo>
                <a:lnTo>
                  <a:pt x="2357" y="878"/>
                </a:lnTo>
                <a:lnTo>
                  <a:pt x="2302" y="834"/>
                </a:lnTo>
                <a:lnTo>
                  <a:pt x="2246" y="790"/>
                </a:lnTo>
                <a:lnTo>
                  <a:pt x="2188" y="748"/>
                </a:lnTo>
                <a:lnTo>
                  <a:pt x="2131" y="707"/>
                </a:lnTo>
                <a:lnTo>
                  <a:pt x="2071" y="666"/>
                </a:lnTo>
                <a:lnTo>
                  <a:pt x="2012" y="627"/>
                </a:lnTo>
                <a:lnTo>
                  <a:pt x="1951" y="588"/>
                </a:lnTo>
                <a:lnTo>
                  <a:pt x="1890" y="550"/>
                </a:lnTo>
                <a:lnTo>
                  <a:pt x="1827" y="513"/>
                </a:lnTo>
                <a:lnTo>
                  <a:pt x="1765" y="478"/>
                </a:lnTo>
                <a:lnTo>
                  <a:pt x="1701" y="443"/>
                </a:lnTo>
                <a:lnTo>
                  <a:pt x="1637" y="408"/>
                </a:lnTo>
                <a:lnTo>
                  <a:pt x="1571" y="376"/>
                </a:lnTo>
                <a:lnTo>
                  <a:pt x="1506" y="344"/>
                </a:lnTo>
                <a:lnTo>
                  <a:pt x="1439" y="313"/>
                </a:lnTo>
                <a:lnTo>
                  <a:pt x="1372" y="282"/>
                </a:lnTo>
                <a:lnTo>
                  <a:pt x="1303" y="254"/>
                </a:lnTo>
                <a:lnTo>
                  <a:pt x="1235" y="226"/>
                </a:lnTo>
                <a:lnTo>
                  <a:pt x="1166" y="199"/>
                </a:lnTo>
                <a:lnTo>
                  <a:pt x="1096" y="172"/>
                </a:lnTo>
                <a:lnTo>
                  <a:pt x="1025" y="147"/>
                </a:lnTo>
                <a:lnTo>
                  <a:pt x="954" y="123"/>
                </a:lnTo>
                <a:lnTo>
                  <a:pt x="883" y="101"/>
                </a:lnTo>
                <a:lnTo>
                  <a:pt x="810" y="79"/>
                </a:lnTo>
                <a:lnTo>
                  <a:pt x="737" y="58"/>
                </a:lnTo>
                <a:lnTo>
                  <a:pt x="664" y="37"/>
                </a:lnTo>
                <a:lnTo>
                  <a:pt x="590" y="18"/>
                </a:lnTo>
                <a:lnTo>
                  <a:pt x="51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1" name="Freeform 26"/>
          <p:cNvSpPr>
            <a:spLocks/>
          </p:cNvSpPr>
          <p:nvPr/>
        </p:nvSpPr>
        <p:spPr bwMode="auto">
          <a:xfrm>
            <a:off x="1260475" y="2708275"/>
            <a:ext cx="1060450" cy="1687513"/>
          </a:xfrm>
          <a:custGeom>
            <a:avLst/>
            <a:gdLst>
              <a:gd name="T0" fmla="*/ 1060450 w 9356"/>
              <a:gd name="T1" fmla="*/ 313595 h 14879"/>
              <a:gd name="T2" fmla="*/ 347967 w 9356"/>
              <a:gd name="T3" fmla="*/ 1687513 h 14879"/>
              <a:gd name="T4" fmla="*/ 0 w 9356"/>
              <a:gd name="T5" fmla="*/ 1244171 h 14879"/>
              <a:gd name="T6" fmla="*/ 334253 w 9356"/>
              <a:gd name="T7" fmla="*/ 1383105 h 14879"/>
              <a:gd name="T8" fmla="*/ 747053 w 9356"/>
              <a:gd name="T9" fmla="*/ 0 h 14879"/>
              <a:gd name="T10" fmla="*/ 1060450 w 9356"/>
              <a:gd name="T11" fmla="*/ 313595 h 148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356" h="14879">
                <a:moveTo>
                  <a:pt x="9356" y="2765"/>
                </a:moveTo>
                <a:lnTo>
                  <a:pt x="3070" y="14879"/>
                </a:lnTo>
                <a:lnTo>
                  <a:pt x="0" y="10970"/>
                </a:lnTo>
                <a:lnTo>
                  <a:pt x="2949" y="12195"/>
                </a:lnTo>
                <a:lnTo>
                  <a:pt x="6591" y="0"/>
                </a:lnTo>
                <a:lnTo>
                  <a:pt x="9356" y="27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2" name="Freeform 27"/>
          <p:cNvSpPr>
            <a:spLocks/>
          </p:cNvSpPr>
          <p:nvPr/>
        </p:nvSpPr>
        <p:spPr bwMode="auto">
          <a:xfrm>
            <a:off x="1619250" y="2763838"/>
            <a:ext cx="476250" cy="1346200"/>
          </a:xfrm>
          <a:custGeom>
            <a:avLst/>
            <a:gdLst>
              <a:gd name="T0" fmla="*/ 394753 w 4190"/>
              <a:gd name="T1" fmla="*/ 0 h 11872"/>
              <a:gd name="T2" fmla="*/ 0 w 4190"/>
              <a:gd name="T3" fmla="*/ 1346200 h 11872"/>
              <a:gd name="T4" fmla="*/ 476250 w 4190"/>
              <a:gd name="T5" fmla="*/ 77561 h 11872"/>
              <a:gd name="T6" fmla="*/ 394753 w 4190"/>
              <a:gd name="T7" fmla="*/ 0 h 118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90" h="11872">
                <a:moveTo>
                  <a:pt x="3473" y="0"/>
                </a:moveTo>
                <a:lnTo>
                  <a:pt x="0" y="11872"/>
                </a:lnTo>
                <a:lnTo>
                  <a:pt x="4190" y="684"/>
                </a:lnTo>
                <a:lnTo>
                  <a:pt x="3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3" name="Freeform 28"/>
          <p:cNvSpPr>
            <a:spLocks/>
          </p:cNvSpPr>
          <p:nvPr/>
        </p:nvSpPr>
        <p:spPr bwMode="auto">
          <a:xfrm>
            <a:off x="1293813" y="3978275"/>
            <a:ext cx="298450" cy="207963"/>
          </a:xfrm>
          <a:custGeom>
            <a:avLst/>
            <a:gdLst>
              <a:gd name="T0" fmla="*/ 0 w 2627"/>
              <a:gd name="T1" fmla="*/ 0 h 1837"/>
              <a:gd name="T2" fmla="*/ 298450 w 2627"/>
              <a:gd name="T3" fmla="*/ 126793 h 1837"/>
              <a:gd name="T4" fmla="*/ 279137 w 2627"/>
              <a:gd name="T5" fmla="*/ 207963 h 1837"/>
              <a:gd name="T6" fmla="*/ 0 w 2627"/>
              <a:gd name="T7" fmla="*/ 0 h 18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7" h="1837">
                <a:moveTo>
                  <a:pt x="0" y="0"/>
                </a:moveTo>
                <a:lnTo>
                  <a:pt x="2627" y="1120"/>
                </a:lnTo>
                <a:lnTo>
                  <a:pt x="2457" y="183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4" name="Freeform 29"/>
          <p:cNvSpPr>
            <a:spLocks/>
          </p:cNvSpPr>
          <p:nvPr/>
        </p:nvSpPr>
        <p:spPr bwMode="auto">
          <a:xfrm>
            <a:off x="1066800" y="3544888"/>
            <a:ext cx="657225" cy="417512"/>
          </a:xfrm>
          <a:custGeom>
            <a:avLst/>
            <a:gdLst>
              <a:gd name="T0" fmla="*/ 628527 w 5794"/>
              <a:gd name="T1" fmla="*/ 0 h 3685"/>
              <a:gd name="T2" fmla="*/ 571697 w 5794"/>
              <a:gd name="T3" fmla="*/ 2606 h 3685"/>
              <a:gd name="T4" fmla="*/ 515889 w 5794"/>
              <a:gd name="T5" fmla="*/ 9404 h 3685"/>
              <a:gd name="T6" fmla="*/ 461555 w 5794"/>
              <a:gd name="T7" fmla="*/ 20281 h 3685"/>
              <a:gd name="T8" fmla="*/ 408809 w 5794"/>
              <a:gd name="T9" fmla="*/ 34783 h 3685"/>
              <a:gd name="T10" fmla="*/ 357765 w 5794"/>
              <a:gd name="T11" fmla="*/ 52911 h 3685"/>
              <a:gd name="T12" fmla="*/ 308875 w 5794"/>
              <a:gd name="T13" fmla="*/ 74552 h 3685"/>
              <a:gd name="T14" fmla="*/ 262368 w 5794"/>
              <a:gd name="T15" fmla="*/ 99364 h 3685"/>
              <a:gd name="T16" fmla="*/ 218583 w 5794"/>
              <a:gd name="T17" fmla="*/ 127123 h 3685"/>
              <a:gd name="T18" fmla="*/ 177521 w 5794"/>
              <a:gd name="T19" fmla="*/ 158054 h 3685"/>
              <a:gd name="T20" fmla="*/ 139748 w 5794"/>
              <a:gd name="T21" fmla="*/ 191591 h 3685"/>
              <a:gd name="T22" fmla="*/ 105378 w 5794"/>
              <a:gd name="T23" fmla="*/ 227734 h 3685"/>
              <a:gd name="T24" fmla="*/ 74638 w 5794"/>
              <a:gd name="T25" fmla="*/ 266256 h 3685"/>
              <a:gd name="T26" fmla="*/ 47868 w 5794"/>
              <a:gd name="T27" fmla="*/ 306931 h 3685"/>
              <a:gd name="T28" fmla="*/ 25295 w 5794"/>
              <a:gd name="T29" fmla="*/ 349758 h 3685"/>
              <a:gd name="T30" fmla="*/ 7146 w 5794"/>
              <a:gd name="T31" fmla="*/ 394399 h 3685"/>
              <a:gd name="T32" fmla="*/ 2042 w 5794"/>
              <a:gd name="T33" fmla="*/ 413320 h 3685"/>
              <a:gd name="T34" fmla="*/ 13612 w 5794"/>
              <a:gd name="T35" fmla="*/ 393039 h 3685"/>
              <a:gd name="T36" fmla="*/ 26883 w 5794"/>
              <a:gd name="T37" fmla="*/ 371852 h 3685"/>
              <a:gd name="T38" fmla="*/ 45259 w 5794"/>
              <a:gd name="T39" fmla="*/ 345906 h 3685"/>
              <a:gd name="T40" fmla="*/ 68286 w 5794"/>
              <a:gd name="T41" fmla="*/ 316221 h 3685"/>
              <a:gd name="T42" fmla="*/ 96531 w 5794"/>
              <a:gd name="T43" fmla="*/ 283818 h 3685"/>
              <a:gd name="T44" fmla="*/ 129993 w 5794"/>
              <a:gd name="T45" fmla="*/ 250054 h 3685"/>
              <a:gd name="T46" fmla="*/ 168787 w 5794"/>
              <a:gd name="T47" fmla="*/ 215951 h 3685"/>
              <a:gd name="T48" fmla="*/ 213139 w 5794"/>
              <a:gd name="T49" fmla="*/ 182640 h 3685"/>
              <a:gd name="T50" fmla="*/ 263276 w 5794"/>
              <a:gd name="T51" fmla="*/ 151143 h 3685"/>
              <a:gd name="T52" fmla="*/ 319198 w 5794"/>
              <a:gd name="T53" fmla="*/ 122704 h 3685"/>
              <a:gd name="T54" fmla="*/ 381018 w 5794"/>
              <a:gd name="T55" fmla="*/ 98458 h 3685"/>
              <a:gd name="T56" fmla="*/ 449077 w 5794"/>
              <a:gd name="T57" fmla="*/ 79424 h 3685"/>
              <a:gd name="T58" fmla="*/ 523489 w 5794"/>
              <a:gd name="T59" fmla="*/ 66734 h 3685"/>
              <a:gd name="T60" fmla="*/ 604252 w 5794"/>
              <a:gd name="T61" fmla="*/ 61635 h 3685"/>
              <a:gd name="T62" fmla="*/ 657225 w 5794"/>
              <a:gd name="T63" fmla="*/ 113 h 36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794" h="3685">
                <a:moveTo>
                  <a:pt x="5794" y="1"/>
                </a:moveTo>
                <a:lnTo>
                  <a:pt x="5541" y="0"/>
                </a:lnTo>
                <a:lnTo>
                  <a:pt x="5289" y="7"/>
                </a:lnTo>
                <a:lnTo>
                  <a:pt x="5040" y="23"/>
                </a:lnTo>
                <a:lnTo>
                  <a:pt x="4793" y="49"/>
                </a:lnTo>
                <a:lnTo>
                  <a:pt x="4548" y="83"/>
                </a:lnTo>
                <a:lnTo>
                  <a:pt x="4307" y="127"/>
                </a:lnTo>
                <a:lnTo>
                  <a:pt x="4069" y="179"/>
                </a:lnTo>
                <a:lnTo>
                  <a:pt x="3835" y="238"/>
                </a:lnTo>
                <a:lnTo>
                  <a:pt x="3604" y="307"/>
                </a:lnTo>
                <a:lnTo>
                  <a:pt x="3376" y="384"/>
                </a:lnTo>
                <a:lnTo>
                  <a:pt x="3154" y="467"/>
                </a:lnTo>
                <a:lnTo>
                  <a:pt x="2936" y="559"/>
                </a:lnTo>
                <a:lnTo>
                  <a:pt x="2723" y="658"/>
                </a:lnTo>
                <a:lnTo>
                  <a:pt x="2515" y="764"/>
                </a:lnTo>
                <a:lnTo>
                  <a:pt x="2313" y="877"/>
                </a:lnTo>
                <a:lnTo>
                  <a:pt x="2117" y="996"/>
                </a:lnTo>
                <a:lnTo>
                  <a:pt x="1927" y="1122"/>
                </a:lnTo>
                <a:lnTo>
                  <a:pt x="1742" y="1256"/>
                </a:lnTo>
                <a:lnTo>
                  <a:pt x="1565" y="1395"/>
                </a:lnTo>
                <a:lnTo>
                  <a:pt x="1395" y="1540"/>
                </a:lnTo>
                <a:lnTo>
                  <a:pt x="1232" y="1691"/>
                </a:lnTo>
                <a:lnTo>
                  <a:pt x="1076" y="1848"/>
                </a:lnTo>
                <a:lnTo>
                  <a:pt x="929" y="2010"/>
                </a:lnTo>
                <a:lnTo>
                  <a:pt x="789" y="2177"/>
                </a:lnTo>
                <a:lnTo>
                  <a:pt x="658" y="2350"/>
                </a:lnTo>
                <a:lnTo>
                  <a:pt x="536" y="2528"/>
                </a:lnTo>
                <a:lnTo>
                  <a:pt x="422" y="2709"/>
                </a:lnTo>
                <a:lnTo>
                  <a:pt x="318" y="2897"/>
                </a:lnTo>
                <a:lnTo>
                  <a:pt x="223" y="3087"/>
                </a:lnTo>
                <a:lnTo>
                  <a:pt x="138" y="3283"/>
                </a:lnTo>
                <a:lnTo>
                  <a:pt x="63" y="3481"/>
                </a:lnTo>
                <a:lnTo>
                  <a:pt x="0" y="3685"/>
                </a:lnTo>
                <a:lnTo>
                  <a:pt x="18" y="3648"/>
                </a:lnTo>
                <a:lnTo>
                  <a:pt x="76" y="3543"/>
                </a:lnTo>
                <a:lnTo>
                  <a:pt x="120" y="3469"/>
                </a:lnTo>
                <a:lnTo>
                  <a:pt x="174" y="3381"/>
                </a:lnTo>
                <a:lnTo>
                  <a:pt x="237" y="3282"/>
                </a:lnTo>
                <a:lnTo>
                  <a:pt x="313" y="3172"/>
                </a:lnTo>
                <a:lnTo>
                  <a:pt x="399" y="3053"/>
                </a:lnTo>
                <a:lnTo>
                  <a:pt x="495" y="2925"/>
                </a:lnTo>
                <a:lnTo>
                  <a:pt x="602" y="2791"/>
                </a:lnTo>
                <a:lnTo>
                  <a:pt x="721" y="2650"/>
                </a:lnTo>
                <a:lnTo>
                  <a:pt x="851" y="2505"/>
                </a:lnTo>
                <a:lnTo>
                  <a:pt x="992" y="2357"/>
                </a:lnTo>
                <a:lnTo>
                  <a:pt x="1146" y="2207"/>
                </a:lnTo>
                <a:lnTo>
                  <a:pt x="1311" y="2056"/>
                </a:lnTo>
                <a:lnTo>
                  <a:pt x="1488" y="1906"/>
                </a:lnTo>
                <a:lnTo>
                  <a:pt x="1678" y="1758"/>
                </a:lnTo>
                <a:lnTo>
                  <a:pt x="1879" y="1612"/>
                </a:lnTo>
                <a:lnTo>
                  <a:pt x="2093" y="1470"/>
                </a:lnTo>
                <a:lnTo>
                  <a:pt x="2321" y="1334"/>
                </a:lnTo>
                <a:lnTo>
                  <a:pt x="2561" y="1205"/>
                </a:lnTo>
                <a:lnTo>
                  <a:pt x="2814" y="1083"/>
                </a:lnTo>
                <a:lnTo>
                  <a:pt x="3080" y="971"/>
                </a:lnTo>
                <a:lnTo>
                  <a:pt x="3359" y="869"/>
                </a:lnTo>
                <a:lnTo>
                  <a:pt x="3652" y="779"/>
                </a:lnTo>
                <a:lnTo>
                  <a:pt x="3959" y="701"/>
                </a:lnTo>
                <a:lnTo>
                  <a:pt x="4280" y="638"/>
                </a:lnTo>
                <a:lnTo>
                  <a:pt x="4615" y="589"/>
                </a:lnTo>
                <a:lnTo>
                  <a:pt x="4963" y="558"/>
                </a:lnTo>
                <a:lnTo>
                  <a:pt x="5327" y="544"/>
                </a:lnTo>
                <a:lnTo>
                  <a:pt x="5705" y="549"/>
                </a:lnTo>
                <a:lnTo>
                  <a:pt x="5794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Freeform 30"/>
          <p:cNvSpPr>
            <a:spLocks/>
          </p:cNvSpPr>
          <p:nvPr/>
        </p:nvSpPr>
        <p:spPr bwMode="auto">
          <a:xfrm>
            <a:off x="1924050" y="3836988"/>
            <a:ext cx="233363" cy="534987"/>
          </a:xfrm>
          <a:custGeom>
            <a:avLst/>
            <a:gdLst>
              <a:gd name="T0" fmla="*/ 212655 w 2051"/>
              <a:gd name="T1" fmla="*/ 0 h 4723"/>
              <a:gd name="T2" fmla="*/ 218230 w 2051"/>
              <a:gd name="T3" fmla="*/ 16651 h 4723"/>
              <a:gd name="T4" fmla="*/ 222895 w 2051"/>
              <a:gd name="T5" fmla="*/ 33642 h 4723"/>
              <a:gd name="T6" fmla="*/ 226650 w 2051"/>
              <a:gd name="T7" fmla="*/ 50859 h 4723"/>
              <a:gd name="T8" fmla="*/ 229608 w 2051"/>
              <a:gd name="T9" fmla="*/ 68303 h 4723"/>
              <a:gd name="T10" fmla="*/ 231770 w 2051"/>
              <a:gd name="T11" fmla="*/ 85861 h 4723"/>
              <a:gd name="T12" fmla="*/ 233022 w 2051"/>
              <a:gd name="T13" fmla="*/ 103645 h 4723"/>
              <a:gd name="T14" fmla="*/ 233363 w 2051"/>
              <a:gd name="T15" fmla="*/ 121655 h 4723"/>
              <a:gd name="T16" fmla="*/ 233022 w 2051"/>
              <a:gd name="T17" fmla="*/ 139665 h 4723"/>
              <a:gd name="T18" fmla="*/ 231770 w 2051"/>
              <a:gd name="T19" fmla="*/ 157676 h 4723"/>
              <a:gd name="T20" fmla="*/ 229608 w 2051"/>
              <a:gd name="T21" fmla="*/ 175913 h 4723"/>
              <a:gd name="T22" fmla="*/ 226764 w 2051"/>
              <a:gd name="T23" fmla="*/ 194149 h 4723"/>
              <a:gd name="T24" fmla="*/ 223123 w 2051"/>
              <a:gd name="T25" fmla="*/ 212386 h 4723"/>
              <a:gd name="T26" fmla="*/ 218685 w 2051"/>
              <a:gd name="T27" fmla="*/ 230510 h 4723"/>
              <a:gd name="T28" fmla="*/ 213451 w 2051"/>
              <a:gd name="T29" fmla="*/ 248634 h 4723"/>
              <a:gd name="T30" fmla="*/ 207535 w 2051"/>
              <a:gd name="T31" fmla="*/ 266757 h 4723"/>
              <a:gd name="T32" fmla="*/ 200822 w 2051"/>
              <a:gd name="T33" fmla="*/ 284654 h 4723"/>
              <a:gd name="T34" fmla="*/ 193426 w 2051"/>
              <a:gd name="T35" fmla="*/ 302438 h 4723"/>
              <a:gd name="T36" fmla="*/ 185234 w 2051"/>
              <a:gd name="T37" fmla="*/ 320109 h 4723"/>
              <a:gd name="T38" fmla="*/ 176359 w 2051"/>
              <a:gd name="T39" fmla="*/ 337666 h 4723"/>
              <a:gd name="T40" fmla="*/ 166802 w 2051"/>
              <a:gd name="T41" fmla="*/ 354883 h 4723"/>
              <a:gd name="T42" fmla="*/ 156448 w 2051"/>
              <a:gd name="T43" fmla="*/ 371874 h 4723"/>
              <a:gd name="T44" fmla="*/ 145525 w 2051"/>
              <a:gd name="T45" fmla="*/ 388525 h 4723"/>
              <a:gd name="T46" fmla="*/ 133805 w 2051"/>
              <a:gd name="T47" fmla="*/ 404950 h 4723"/>
              <a:gd name="T48" fmla="*/ 121517 w 2051"/>
              <a:gd name="T49" fmla="*/ 421148 h 4723"/>
              <a:gd name="T50" fmla="*/ 108546 w 2051"/>
              <a:gd name="T51" fmla="*/ 437006 h 4723"/>
              <a:gd name="T52" fmla="*/ 94893 w 2051"/>
              <a:gd name="T53" fmla="*/ 452298 h 4723"/>
              <a:gd name="T54" fmla="*/ 80556 w 2051"/>
              <a:gd name="T55" fmla="*/ 467250 h 4723"/>
              <a:gd name="T56" fmla="*/ 65651 w 2051"/>
              <a:gd name="T57" fmla="*/ 481862 h 4723"/>
              <a:gd name="T58" fmla="*/ 50177 w 2051"/>
              <a:gd name="T59" fmla="*/ 495908 h 4723"/>
              <a:gd name="T60" fmla="*/ 34020 w 2051"/>
              <a:gd name="T61" fmla="*/ 509501 h 4723"/>
              <a:gd name="T62" fmla="*/ 17295 w 2051"/>
              <a:gd name="T63" fmla="*/ 522527 h 4723"/>
              <a:gd name="T64" fmla="*/ 0 w 2051"/>
              <a:gd name="T65" fmla="*/ 534987 h 4723"/>
              <a:gd name="T66" fmla="*/ 2845 w 2051"/>
              <a:gd name="T67" fmla="*/ 532495 h 4723"/>
              <a:gd name="T68" fmla="*/ 10809 w 2051"/>
              <a:gd name="T69" fmla="*/ 525019 h 4723"/>
              <a:gd name="T70" fmla="*/ 16612 w 2051"/>
              <a:gd name="T71" fmla="*/ 519355 h 4723"/>
              <a:gd name="T72" fmla="*/ 23325 w 2051"/>
              <a:gd name="T73" fmla="*/ 512672 h 4723"/>
              <a:gd name="T74" fmla="*/ 30948 w 2051"/>
              <a:gd name="T75" fmla="*/ 504743 h 4723"/>
              <a:gd name="T76" fmla="*/ 39368 w 2051"/>
              <a:gd name="T77" fmla="*/ 495795 h 4723"/>
              <a:gd name="T78" fmla="*/ 48470 w 2051"/>
              <a:gd name="T79" fmla="*/ 485600 h 4723"/>
              <a:gd name="T80" fmla="*/ 58142 w 2051"/>
              <a:gd name="T81" fmla="*/ 474386 h 4723"/>
              <a:gd name="T82" fmla="*/ 68268 w 2051"/>
              <a:gd name="T83" fmla="*/ 462039 h 4723"/>
              <a:gd name="T84" fmla="*/ 78850 w 2051"/>
              <a:gd name="T85" fmla="*/ 448786 h 4723"/>
              <a:gd name="T86" fmla="*/ 89659 w 2051"/>
              <a:gd name="T87" fmla="*/ 434401 h 4723"/>
              <a:gd name="T88" fmla="*/ 100695 w 2051"/>
              <a:gd name="T89" fmla="*/ 419109 h 4723"/>
              <a:gd name="T90" fmla="*/ 111732 w 2051"/>
              <a:gd name="T91" fmla="*/ 402911 h 4723"/>
              <a:gd name="T92" fmla="*/ 122769 w 2051"/>
              <a:gd name="T93" fmla="*/ 385694 h 4723"/>
              <a:gd name="T94" fmla="*/ 133692 w 2051"/>
              <a:gd name="T95" fmla="*/ 367570 h 4723"/>
              <a:gd name="T96" fmla="*/ 144501 w 2051"/>
              <a:gd name="T97" fmla="*/ 348427 h 4723"/>
              <a:gd name="T98" fmla="*/ 154741 w 2051"/>
              <a:gd name="T99" fmla="*/ 328491 h 4723"/>
              <a:gd name="T100" fmla="*/ 164754 w 2051"/>
              <a:gd name="T101" fmla="*/ 307762 h 4723"/>
              <a:gd name="T102" fmla="*/ 174084 w 2051"/>
              <a:gd name="T103" fmla="*/ 286127 h 4723"/>
              <a:gd name="T104" fmla="*/ 182845 w 2051"/>
              <a:gd name="T105" fmla="*/ 263586 h 4723"/>
              <a:gd name="T106" fmla="*/ 190809 w 2051"/>
              <a:gd name="T107" fmla="*/ 240478 h 4723"/>
              <a:gd name="T108" fmla="*/ 197977 w 2051"/>
              <a:gd name="T109" fmla="*/ 216464 h 4723"/>
              <a:gd name="T110" fmla="*/ 204235 w 2051"/>
              <a:gd name="T111" fmla="*/ 191771 h 4723"/>
              <a:gd name="T112" fmla="*/ 209355 w 2051"/>
              <a:gd name="T113" fmla="*/ 166398 h 4723"/>
              <a:gd name="T114" fmla="*/ 213338 w 2051"/>
              <a:gd name="T115" fmla="*/ 140232 h 4723"/>
              <a:gd name="T116" fmla="*/ 216182 w 2051"/>
              <a:gd name="T117" fmla="*/ 113499 h 4723"/>
              <a:gd name="T118" fmla="*/ 217661 w 2051"/>
              <a:gd name="T119" fmla="*/ 85974 h 4723"/>
              <a:gd name="T120" fmla="*/ 217548 w 2051"/>
              <a:gd name="T121" fmla="*/ 57882 h 4723"/>
              <a:gd name="T122" fmla="*/ 215955 w 2051"/>
              <a:gd name="T123" fmla="*/ 29224 h 4723"/>
              <a:gd name="T124" fmla="*/ 212655 w 2051"/>
              <a:gd name="T125" fmla="*/ 0 h 47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51" h="4723">
                <a:moveTo>
                  <a:pt x="1869" y="0"/>
                </a:moveTo>
                <a:lnTo>
                  <a:pt x="1918" y="147"/>
                </a:lnTo>
                <a:lnTo>
                  <a:pt x="1959" y="297"/>
                </a:lnTo>
                <a:lnTo>
                  <a:pt x="1992" y="449"/>
                </a:lnTo>
                <a:lnTo>
                  <a:pt x="2018" y="603"/>
                </a:lnTo>
                <a:lnTo>
                  <a:pt x="2037" y="758"/>
                </a:lnTo>
                <a:lnTo>
                  <a:pt x="2048" y="915"/>
                </a:lnTo>
                <a:lnTo>
                  <a:pt x="2051" y="1074"/>
                </a:lnTo>
                <a:lnTo>
                  <a:pt x="2048" y="1233"/>
                </a:lnTo>
                <a:lnTo>
                  <a:pt x="2037" y="1392"/>
                </a:lnTo>
                <a:lnTo>
                  <a:pt x="2018" y="1553"/>
                </a:lnTo>
                <a:lnTo>
                  <a:pt x="1993" y="1714"/>
                </a:lnTo>
                <a:lnTo>
                  <a:pt x="1961" y="1875"/>
                </a:lnTo>
                <a:lnTo>
                  <a:pt x="1922" y="2035"/>
                </a:lnTo>
                <a:lnTo>
                  <a:pt x="1876" y="2195"/>
                </a:lnTo>
                <a:lnTo>
                  <a:pt x="1824" y="2355"/>
                </a:lnTo>
                <a:lnTo>
                  <a:pt x="1765" y="2513"/>
                </a:lnTo>
                <a:lnTo>
                  <a:pt x="1700" y="2670"/>
                </a:lnTo>
                <a:lnTo>
                  <a:pt x="1628" y="2826"/>
                </a:lnTo>
                <a:lnTo>
                  <a:pt x="1550" y="2981"/>
                </a:lnTo>
                <a:lnTo>
                  <a:pt x="1466" y="3133"/>
                </a:lnTo>
                <a:lnTo>
                  <a:pt x="1375" y="3283"/>
                </a:lnTo>
                <a:lnTo>
                  <a:pt x="1279" y="3430"/>
                </a:lnTo>
                <a:lnTo>
                  <a:pt x="1176" y="3575"/>
                </a:lnTo>
                <a:lnTo>
                  <a:pt x="1068" y="3718"/>
                </a:lnTo>
                <a:lnTo>
                  <a:pt x="954" y="3858"/>
                </a:lnTo>
                <a:lnTo>
                  <a:pt x="834" y="3993"/>
                </a:lnTo>
                <a:lnTo>
                  <a:pt x="708" y="4125"/>
                </a:lnTo>
                <a:lnTo>
                  <a:pt x="577" y="4254"/>
                </a:lnTo>
                <a:lnTo>
                  <a:pt x="441" y="4378"/>
                </a:lnTo>
                <a:lnTo>
                  <a:pt x="299" y="4498"/>
                </a:lnTo>
                <a:lnTo>
                  <a:pt x="152" y="4613"/>
                </a:lnTo>
                <a:lnTo>
                  <a:pt x="0" y="4723"/>
                </a:lnTo>
                <a:lnTo>
                  <a:pt x="25" y="4701"/>
                </a:lnTo>
                <a:lnTo>
                  <a:pt x="95" y="4635"/>
                </a:lnTo>
                <a:lnTo>
                  <a:pt x="146" y="4585"/>
                </a:lnTo>
                <a:lnTo>
                  <a:pt x="205" y="4526"/>
                </a:lnTo>
                <a:lnTo>
                  <a:pt x="272" y="4456"/>
                </a:lnTo>
                <a:lnTo>
                  <a:pt x="346" y="4377"/>
                </a:lnTo>
                <a:lnTo>
                  <a:pt x="426" y="4287"/>
                </a:lnTo>
                <a:lnTo>
                  <a:pt x="511" y="4188"/>
                </a:lnTo>
                <a:lnTo>
                  <a:pt x="600" y="4079"/>
                </a:lnTo>
                <a:lnTo>
                  <a:pt x="693" y="3962"/>
                </a:lnTo>
                <a:lnTo>
                  <a:pt x="788" y="3835"/>
                </a:lnTo>
                <a:lnTo>
                  <a:pt x="885" y="3700"/>
                </a:lnTo>
                <a:lnTo>
                  <a:pt x="982" y="3557"/>
                </a:lnTo>
                <a:lnTo>
                  <a:pt x="1079" y="3405"/>
                </a:lnTo>
                <a:lnTo>
                  <a:pt x="1175" y="3245"/>
                </a:lnTo>
                <a:lnTo>
                  <a:pt x="1270" y="3076"/>
                </a:lnTo>
                <a:lnTo>
                  <a:pt x="1360" y="2900"/>
                </a:lnTo>
                <a:lnTo>
                  <a:pt x="1448" y="2717"/>
                </a:lnTo>
                <a:lnTo>
                  <a:pt x="1530" y="2526"/>
                </a:lnTo>
                <a:lnTo>
                  <a:pt x="1607" y="2327"/>
                </a:lnTo>
                <a:lnTo>
                  <a:pt x="1677" y="2123"/>
                </a:lnTo>
                <a:lnTo>
                  <a:pt x="1740" y="1911"/>
                </a:lnTo>
                <a:lnTo>
                  <a:pt x="1795" y="1693"/>
                </a:lnTo>
                <a:lnTo>
                  <a:pt x="1840" y="1469"/>
                </a:lnTo>
                <a:lnTo>
                  <a:pt x="1875" y="1238"/>
                </a:lnTo>
                <a:lnTo>
                  <a:pt x="1900" y="1002"/>
                </a:lnTo>
                <a:lnTo>
                  <a:pt x="1913" y="759"/>
                </a:lnTo>
                <a:lnTo>
                  <a:pt x="1912" y="511"/>
                </a:lnTo>
                <a:lnTo>
                  <a:pt x="1898" y="258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 flipH="1">
            <a:off x="2268538" y="3154363"/>
            <a:ext cx="16557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924175"/>
            <a:ext cx="4679950" cy="5048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0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Revisar os estudos, para garantir que ...</a:t>
            </a:r>
          </a:p>
        </p:txBody>
      </p:sp>
      <p:sp>
        <p:nvSpPr>
          <p:cNvPr id="334880" name="Rectangle 32"/>
          <p:cNvSpPr>
            <a:spLocks noChangeArrowheads="1"/>
          </p:cNvSpPr>
          <p:nvPr/>
        </p:nvSpPr>
        <p:spPr bwMode="auto">
          <a:xfrm>
            <a:off x="4930775" y="3962400"/>
            <a:ext cx="1757363" cy="24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7691438" y="6524625"/>
            <a:ext cx="1057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Uso de VTM</a:t>
            </a:r>
          </a:p>
        </p:txBody>
      </p:sp>
      <p:pic>
        <p:nvPicPr>
          <p:cNvPr id="78870" name="Picture 3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2192338" y="1316038"/>
            <a:ext cx="4679950" cy="4524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600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graphicFrame>
        <p:nvGraphicFramePr>
          <p:cNvPr id="340997" name="Group 5"/>
          <p:cNvGraphicFramePr>
            <a:graphicFrameLocks noGrp="1"/>
          </p:cNvGraphicFramePr>
          <p:nvPr/>
        </p:nvGraphicFramePr>
        <p:xfrm>
          <a:off x="1250950" y="1916113"/>
          <a:ext cx="6985000" cy="3638552"/>
        </p:xfrm>
        <a:graphic>
          <a:graphicData uri="http://schemas.openxmlformats.org/drawingml/2006/table">
            <a:tbl>
              <a:tblPr/>
              <a:tblGrid>
                <a:gridCol w="2328863"/>
                <a:gridCol w="4656137"/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38100" y="2082800"/>
            <a:ext cx="8278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2000" i="1">
                <a:cs typeface="Arial" charset="0"/>
              </a:rPr>
              <a:t>Fonte de Dados        	    Documentação	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-104775" y="2587625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Banco de Dados eletrônicos</a:t>
            </a:r>
            <a:r>
              <a:rPr lang="pt-BR" i="1">
                <a:cs typeface="Arial" charset="0"/>
              </a:rPr>
              <a:t> </a:t>
            </a:r>
            <a:r>
              <a:rPr lang="pt-BR" sz="2000" i="1">
                <a:cs typeface="Arial" charset="0"/>
              </a:rPr>
              <a:t>	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-104775" y="3235325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Busca manual em periódicos</a:t>
            </a:r>
            <a:r>
              <a:rPr lang="pt-BR" i="1">
                <a:cs typeface="Arial" charset="0"/>
              </a:rPr>
              <a:t> </a:t>
            </a:r>
            <a:r>
              <a:rPr lang="pt-BR" sz="2000" i="1">
                <a:cs typeface="Arial" charset="0"/>
              </a:rPr>
              <a:t>	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-117475" y="3883025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Proceedings de Conferências</a:t>
            </a:r>
            <a:r>
              <a:rPr lang="pt-BR" i="1">
                <a:cs typeface="Arial" charset="0"/>
              </a:rPr>
              <a:t> </a:t>
            </a:r>
            <a:r>
              <a:rPr lang="pt-BR" sz="2000" i="1">
                <a:cs typeface="Arial" charset="0"/>
              </a:rPr>
              <a:t>	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-57150" y="4427538"/>
            <a:ext cx="42481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  Esforços para identificar </a:t>
            </a:r>
          </a:p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   estudos não publicados</a:t>
            </a:r>
            <a:r>
              <a:rPr lang="pt-BR" sz="2000" i="1">
                <a:cs typeface="Arial" charset="0"/>
              </a:rPr>
              <a:t>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-44450" y="5106988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l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         Outras Fontes</a:t>
            </a:r>
            <a:r>
              <a:rPr lang="pt-BR" sz="2000" i="1">
                <a:cs typeface="Arial" charset="0"/>
              </a:rPr>
              <a:t>	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2259013" y="2581275"/>
            <a:ext cx="59055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just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nome do banco de dados; estratégia de busca de cada banco de dados; data da busca; anos cobertos pela busca</a:t>
            </a:r>
            <a:r>
              <a:rPr lang="pt-BR" sz="2000" i="1">
                <a:cs typeface="Arial" charset="0"/>
              </a:rPr>
              <a:t>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2259013" y="3216275"/>
            <a:ext cx="5905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just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nome do periódicos; anos procurados; alguma questão não procurada</a:t>
            </a:r>
            <a:r>
              <a:rPr lang="pt-BR" sz="2000" i="1">
                <a:cs typeface="Arial" charset="0"/>
              </a:rPr>
              <a:t>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2271713" y="3848100"/>
            <a:ext cx="59055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just"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título dos proceedings; nome da conferência (se diferente);  tradução do título (se necessário);  nome do periódico</a:t>
            </a:r>
            <a:r>
              <a:rPr lang="pt-BR" sz="2000" i="1">
                <a:cs typeface="Arial" charset="0"/>
              </a:rPr>
              <a:t>   </a:t>
            </a:r>
            <a:r>
              <a:rPr lang="pt-BR" sz="2000" b="0">
                <a:cs typeface="Arial" charset="0"/>
              </a:rPr>
              <a:t>	</a:t>
            </a:r>
          </a:p>
        </p:txBody>
      </p:sp>
      <p:sp>
        <p:nvSpPr>
          <p:cNvPr id="341025" name="Text Box 33"/>
          <p:cNvSpPr txBox="1">
            <a:spLocks noChangeArrowheads="1"/>
          </p:cNvSpPr>
          <p:nvPr/>
        </p:nvSpPr>
        <p:spPr bwMode="auto">
          <a:xfrm>
            <a:off x="2259013" y="4419600"/>
            <a:ext cx="5905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just">
              <a:lnSpc>
                <a:spcPct val="130000"/>
              </a:lnSpc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grupos de pesquisa e pesquisadores contactados (nomes e detalhes de contato); Web sites procurados (data e URL)</a:t>
            </a:r>
            <a:endParaRPr lang="pt-BR" sz="2000" b="0">
              <a:cs typeface="Arial" charset="0"/>
            </a:endParaRPr>
          </a:p>
        </p:txBody>
      </p:sp>
      <p:sp>
        <p:nvSpPr>
          <p:cNvPr id="341026" name="Text Box 34"/>
          <p:cNvSpPr txBox="1">
            <a:spLocks noChangeArrowheads="1"/>
          </p:cNvSpPr>
          <p:nvPr/>
        </p:nvSpPr>
        <p:spPr bwMode="auto">
          <a:xfrm>
            <a:off x="2259013" y="5016500"/>
            <a:ext cx="5905500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algn="just">
              <a:lnSpc>
                <a:spcPct val="130000"/>
              </a:lnSpc>
              <a:buClr>
                <a:schemeClr val="tx2"/>
              </a:buClr>
              <a:defRPr/>
            </a:pPr>
            <a:r>
              <a:rPr lang="pt-BR" sz="1200" i="1">
                <a:cs typeface="Arial" charset="0"/>
              </a:rPr>
              <a:t>datas da busca; contatos; URL; alguma condição específica relativa à busca</a:t>
            </a:r>
            <a:endParaRPr lang="pt-BR" sz="2000" b="0">
              <a:cs typeface="Arial" charset="0"/>
            </a:endParaRPr>
          </a:p>
        </p:txBody>
      </p:sp>
      <p:sp>
        <p:nvSpPr>
          <p:cNvPr id="341027" name="Rectangle 35"/>
          <p:cNvSpPr>
            <a:spLocks noChangeArrowheads="1"/>
          </p:cNvSpPr>
          <p:nvPr/>
        </p:nvSpPr>
        <p:spPr bwMode="auto">
          <a:xfrm>
            <a:off x="6224588" y="5551488"/>
            <a:ext cx="20478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600">
                <a:cs typeface="Arial" charset="0"/>
              </a:rPr>
              <a:t>(Kitchenham, 2004)</a:t>
            </a:r>
          </a:p>
        </p:txBody>
      </p:sp>
      <p:sp>
        <p:nvSpPr>
          <p:cNvPr id="341028" name="Rectangle 36"/>
          <p:cNvSpPr>
            <a:spLocks noChangeArrowheads="1"/>
          </p:cNvSpPr>
          <p:nvPr/>
        </p:nvSpPr>
        <p:spPr bwMode="auto">
          <a:xfrm>
            <a:off x="468313" y="1268413"/>
            <a:ext cx="8135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cs typeface="Arial" charset="0"/>
              </a:rPr>
              <a:t>   Execução Documentada</a:t>
            </a:r>
          </a:p>
        </p:txBody>
      </p:sp>
      <p:sp>
        <p:nvSpPr>
          <p:cNvPr id="79902" name="Freeform 37"/>
          <p:cNvSpPr>
            <a:spLocks/>
          </p:cNvSpPr>
          <p:nvPr/>
        </p:nvSpPr>
        <p:spPr bwMode="auto">
          <a:xfrm>
            <a:off x="2286000" y="1428750"/>
            <a:ext cx="80963" cy="80963"/>
          </a:xfrm>
          <a:custGeom>
            <a:avLst/>
            <a:gdLst>
              <a:gd name="T0" fmla="*/ 0 w 103"/>
              <a:gd name="T1" fmla="*/ 0 h 103"/>
              <a:gd name="T2" fmla="*/ 0 w 103"/>
              <a:gd name="T3" fmla="*/ 22795 h 103"/>
              <a:gd name="T4" fmla="*/ 0 w 103"/>
              <a:gd name="T5" fmla="*/ 47163 h 103"/>
              <a:gd name="T6" fmla="*/ 0 w 103"/>
              <a:gd name="T7" fmla="*/ 66814 h 103"/>
              <a:gd name="T8" fmla="*/ 0 w 103"/>
              <a:gd name="T9" fmla="*/ 80963 h 103"/>
              <a:gd name="T10" fmla="*/ 5502 w 103"/>
              <a:gd name="T11" fmla="*/ 80963 h 103"/>
              <a:gd name="T12" fmla="*/ 13363 w 103"/>
              <a:gd name="T13" fmla="*/ 80963 h 103"/>
              <a:gd name="T14" fmla="*/ 22795 w 103"/>
              <a:gd name="T15" fmla="*/ 80963 h 103"/>
              <a:gd name="T16" fmla="*/ 33800 w 103"/>
              <a:gd name="T17" fmla="*/ 80963 h 103"/>
              <a:gd name="T18" fmla="*/ 45591 w 103"/>
              <a:gd name="T19" fmla="*/ 80963 h 103"/>
              <a:gd name="T20" fmla="*/ 57382 w 103"/>
              <a:gd name="T21" fmla="*/ 80963 h 103"/>
              <a:gd name="T22" fmla="*/ 69172 w 103"/>
              <a:gd name="T23" fmla="*/ 80963 h 103"/>
              <a:gd name="T24" fmla="*/ 80963 w 103"/>
              <a:gd name="T25" fmla="*/ 80963 h 103"/>
              <a:gd name="T26" fmla="*/ 76247 w 103"/>
              <a:gd name="T27" fmla="*/ 76247 h 103"/>
              <a:gd name="T28" fmla="*/ 71530 w 103"/>
              <a:gd name="T29" fmla="*/ 71530 h 103"/>
              <a:gd name="T30" fmla="*/ 67600 w 103"/>
              <a:gd name="T31" fmla="*/ 66814 h 103"/>
              <a:gd name="T32" fmla="*/ 62098 w 103"/>
              <a:gd name="T33" fmla="*/ 61312 h 103"/>
              <a:gd name="T34" fmla="*/ 55809 w 103"/>
              <a:gd name="T35" fmla="*/ 55023 h 103"/>
              <a:gd name="T36" fmla="*/ 49521 w 103"/>
              <a:gd name="T37" fmla="*/ 48735 h 103"/>
              <a:gd name="T38" fmla="*/ 43233 w 103"/>
              <a:gd name="T39" fmla="*/ 42447 h 103"/>
              <a:gd name="T40" fmla="*/ 36158 w 103"/>
              <a:gd name="T41" fmla="*/ 36158 h 103"/>
              <a:gd name="T42" fmla="*/ 31442 w 103"/>
              <a:gd name="T43" fmla="*/ 30656 h 103"/>
              <a:gd name="T44" fmla="*/ 26726 w 103"/>
              <a:gd name="T45" fmla="*/ 25940 h 103"/>
              <a:gd name="T46" fmla="*/ 21223 w 103"/>
              <a:gd name="T47" fmla="*/ 21223 h 103"/>
              <a:gd name="T48" fmla="*/ 16507 w 103"/>
              <a:gd name="T49" fmla="*/ 16507 h 103"/>
              <a:gd name="T50" fmla="*/ 11791 w 103"/>
              <a:gd name="T51" fmla="*/ 11791 h 103"/>
              <a:gd name="T52" fmla="*/ 7860 w 103"/>
              <a:gd name="T53" fmla="*/ 7074 h 103"/>
              <a:gd name="T54" fmla="*/ 3930 w 103"/>
              <a:gd name="T55" fmla="*/ 3930 h 103"/>
              <a:gd name="T56" fmla="*/ 0 w 103"/>
              <a:gd name="T57" fmla="*/ 0 h 10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3" h="103">
                <a:moveTo>
                  <a:pt x="0" y="0"/>
                </a:moveTo>
                <a:lnTo>
                  <a:pt x="0" y="29"/>
                </a:lnTo>
                <a:lnTo>
                  <a:pt x="0" y="60"/>
                </a:lnTo>
                <a:lnTo>
                  <a:pt x="0" y="85"/>
                </a:lnTo>
                <a:lnTo>
                  <a:pt x="0" y="103"/>
                </a:lnTo>
                <a:lnTo>
                  <a:pt x="7" y="103"/>
                </a:lnTo>
                <a:lnTo>
                  <a:pt x="17" y="103"/>
                </a:lnTo>
                <a:lnTo>
                  <a:pt x="29" y="103"/>
                </a:lnTo>
                <a:lnTo>
                  <a:pt x="43" y="103"/>
                </a:lnTo>
                <a:lnTo>
                  <a:pt x="58" y="103"/>
                </a:lnTo>
                <a:lnTo>
                  <a:pt x="73" y="103"/>
                </a:lnTo>
                <a:lnTo>
                  <a:pt x="88" y="103"/>
                </a:lnTo>
                <a:lnTo>
                  <a:pt x="103" y="103"/>
                </a:lnTo>
                <a:lnTo>
                  <a:pt x="97" y="97"/>
                </a:lnTo>
                <a:lnTo>
                  <a:pt x="91" y="91"/>
                </a:lnTo>
                <a:lnTo>
                  <a:pt x="86" y="85"/>
                </a:lnTo>
                <a:lnTo>
                  <a:pt x="79" y="78"/>
                </a:lnTo>
                <a:lnTo>
                  <a:pt x="71" y="70"/>
                </a:lnTo>
                <a:lnTo>
                  <a:pt x="63" y="62"/>
                </a:lnTo>
                <a:lnTo>
                  <a:pt x="55" y="54"/>
                </a:lnTo>
                <a:lnTo>
                  <a:pt x="46" y="46"/>
                </a:lnTo>
                <a:lnTo>
                  <a:pt x="40" y="39"/>
                </a:lnTo>
                <a:lnTo>
                  <a:pt x="34" y="33"/>
                </a:lnTo>
                <a:lnTo>
                  <a:pt x="27" y="27"/>
                </a:lnTo>
                <a:lnTo>
                  <a:pt x="21" y="21"/>
                </a:lnTo>
                <a:lnTo>
                  <a:pt x="15" y="15"/>
                </a:lnTo>
                <a:lnTo>
                  <a:pt x="10" y="9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BF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Freeform 38"/>
          <p:cNvSpPr>
            <a:spLocks/>
          </p:cNvSpPr>
          <p:nvPr/>
        </p:nvSpPr>
        <p:spPr bwMode="auto">
          <a:xfrm>
            <a:off x="2051050" y="1412875"/>
            <a:ext cx="330200" cy="447675"/>
          </a:xfrm>
          <a:custGeom>
            <a:avLst/>
            <a:gdLst>
              <a:gd name="T0" fmla="*/ 214829 w 415"/>
              <a:gd name="T1" fmla="*/ 0 h 564"/>
              <a:gd name="T2" fmla="*/ 207668 w 415"/>
              <a:gd name="T3" fmla="*/ 0 h 564"/>
              <a:gd name="T4" fmla="*/ 197324 w 415"/>
              <a:gd name="T5" fmla="*/ 0 h 564"/>
              <a:gd name="T6" fmla="*/ 185389 w 415"/>
              <a:gd name="T7" fmla="*/ 0 h 564"/>
              <a:gd name="T8" fmla="*/ 171067 w 415"/>
              <a:gd name="T9" fmla="*/ 0 h 564"/>
              <a:gd name="T10" fmla="*/ 155154 w 415"/>
              <a:gd name="T11" fmla="*/ 0 h 564"/>
              <a:gd name="T12" fmla="*/ 139241 w 415"/>
              <a:gd name="T13" fmla="*/ 0 h 564"/>
              <a:gd name="T14" fmla="*/ 121736 w 415"/>
              <a:gd name="T15" fmla="*/ 0 h 564"/>
              <a:gd name="T16" fmla="*/ 103436 w 415"/>
              <a:gd name="T17" fmla="*/ 0 h 564"/>
              <a:gd name="T18" fmla="*/ 85932 w 415"/>
              <a:gd name="T19" fmla="*/ 0 h 564"/>
              <a:gd name="T20" fmla="*/ 68427 w 415"/>
              <a:gd name="T21" fmla="*/ 0 h 564"/>
              <a:gd name="T22" fmla="*/ 52514 w 415"/>
              <a:gd name="T23" fmla="*/ 0 h 564"/>
              <a:gd name="T24" fmla="*/ 37396 w 415"/>
              <a:gd name="T25" fmla="*/ 0 h 564"/>
              <a:gd name="T26" fmla="*/ 24666 w 415"/>
              <a:gd name="T27" fmla="*/ 0 h 564"/>
              <a:gd name="T28" fmla="*/ 13526 w 415"/>
              <a:gd name="T29" fmla="*/ 0 h 564"/>
              <a:gd name="T30" fmla="*/ 5570 w 415"/>
              <a:gd name="T31" fmla="*/ 0 h 564"/>
              <a:gd name="T32" fmla="*/ 0 w 415"/>
              <a:gd name="T33" fmla="*/ 0 h 564"/>
              <a:gd name="T34" fmla="*/ 0 w 415"/>
              <a:gd name="T35" fmla="*/ 51594 h 564"/>
              <a:gd name="T36" fmla="*/ 0 w 415"/>
              <a:gd name="T37" fmla="*/ 157163 h 564"/>
              <a:gd name="T38" fmla="*/ 0 w 415"/>
              <a:gd name="T39" fmla="*/ 280194 h 564"/>
              <a:gd name="T40" fmla="*/ 0 w 415"/>
              <a:gd name="T41" fmla="*/ 388144 h 564"/>
              <a:gd name="T42" fmla="*/ 0 w 415"/>
              <a:gd name="T43" fmla="*/ 395288 h 564"/>
              <a:gd name="T44" fmla="*/ 0 w 415"/>
              <a:gd name="T45" fmla="*/ 401638 h 564"/>
              <a:gd name="T46" fmla="*/ 0 w 415"/>
              <a:gd name="T47" fmla="*/ 407988 h 564"/>
              <a:gd name="T48" fmla="*/ 0 w 415"/>
              <a:gd name="T49" fmla="*/ 413544 h 564"/>
              <a:gd name="T50" fmla="*/ 0 w 415"/>
              <a:gd name="T51" fmla="*/ 426244 h 564"/>
              <a:gd name="T52" fmla="*/ 0 w 415"/>
              <a:gd name="T53" fmla="*/ 435769 h 564"/>
              <a:gd name="T54" fmla="*/ 0 w 415"/>
              <a:gd name="T55" fmla="*/ 442913 h 564"/>
              <a:gd name="T56" fmla="*/ 0 w 415"/>
              <a:gd name="T57" fmla="*/ 447675 h 564"/>
              <a:gd name="T58" fmla="*/ 7161 w 415"/>
              <a:gd name="T59" fmla="*/ 447675 h 564"/>
              <a:gd name="T60" fmla="*/ 19892 w 415"/>
              <a:gd name="T61" fmla="*/ 447675 h 564"/>
              <a:gd name="T62" fmla="*/ 36600 w 415"/>
              <a:gd name="T63" fmla="*/ 447675 h 564"/>
              <a:gd name="T64" fmla="*/ 57288 w 415"/>
              <a:gd name="T65" fmla="*/ 447675 h 564"/>
              <a:gd name="T66" fmla="*/ 81953 w 415"/>
              <a:gd name="T67" fmla="*/ 447675 h 564"/>
              <a:gd name="T68" fmla="*/ 109006 w 415"/>
              <a:gd name="T69" fmla="*/ 447675 h 564"/>
              <a:gd name="T70" fmla="*/ 136058 w 415"/>
              <a:gd name="T71" fmla="*/ 447675 h 564"/>
              <a:gd name="T72" fmla="*/ 165498 w 415"/>
              <a:gd name="T73" fmla="*/ 447675 h 564"/>
              <a:gd name="T74" fmla="*/ 194142 w 415"/>
              <a:gd name="T75" fmla="*/ 447675 h 564"/>
              <a:gd name="T76" fmla="*/ 221194 w 415"/>
              <a:gd name="T77" fmla="*/ 447675 h 564"/>
              <a:gd name="T78" fmla="*/ 248247 w 415"/>
              <a:gd name="T79" fmla="*/ 447675 h 564"/>
              <a:gd name="T80" fmla="*/ 272912 w 415"/>
              <a:gd name="T81" fmla="*/ 447675 h 564"/>
              <a:gd name="T82" fmla="*/ 293600 w 415"/>
              <a:gd name="T83" fmla="*/ 447675 h 564"/>
              <a:gd name="T84" fmla="*/ 310308 w 415"/>
              <a:gd name="T85" fmla="*/ 447675 h 564"/>
              <a:gd name="T86" fmla="*/ 323039 w 415"/>
              <a:gd name="T87" fmla="*/ 447675 h 564"/>
              <a:gd name="T88" fmla="*/ 330200 w 415"/>
              <a:gd name="T89" fmla="*/ 447675 h 564"/>
              <a:gd name="T90" fmla="*/ 330200 w 415"/>
              <a:gd name="T91" fmla="*/ 392113 h 564"/>
              <a:gd name="T92" fmla="*/ 330200 w 415"/>
              <a:gd name="T93" fmla="*/ 287338 h 564"/>
              <a:gd name="T94" fmla="*/ 330200 w 415"/>
              <a:gd name="T95" fmla="*/ 179388 h 564"/>
              <a:gd name="T96" fmla="*/ 330200 w 415"/>
              <a:gd name="T97" fmla="*/ 115094 h 564"/>
              <a:gd name="T98" fmla="*/ 214829 w 415"/>
              <a:gd name="T99" fmla="*/ 115094 h 564"/>
              <a:gd name="T100" fmla="*/ 214829 w 415"/>
              <a:gd name="T101" fmla="*/ 0 h 56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15" h="564">
                <a:moveTo>
                  <a:pt x="270" y="0"/>
                </a:moveTo>
                <a:lnTo>
                  <a:pt x="261" y="0"/>
                </a:lnTo>
                <a:lnTo>
                  <a:pt x="248" y="0"/>
                </a:lnTo>
                <a:lnTo>
                  <a:pt x="233" y="0"/>
                </a:lnTo>
                <a:lnTo>
                  <a:pt x="215" y="0"/>
                </a:lnTo>
                <a:lnTo>
                  <a:pt x="195" y="0"/>
                </a:lnTo>
                <a:lnTo>
                  <a:pt x="175" y="0"/>
                </a:lnTo>
                <a:lnTo>
                  <a:pt x="153" y="0"/>
                </a:lnTo>
                <a:lnTo>
                  <a:pt x="130" y="0"/>
                </a:lnTo>
                <a:lnTo>
                  <a:pt x="108" y="0"/>
                </a:lnTo>
                <a:lnTo>
                  <a:pt x="86" y="0"/>
                </a:lnTo>
                <a:lnTo>
                  <a:pt x="66" y="0"/>
                </a:lnTo>
                <a:lnTo>
                  <a:pt x="47" y="0"/>
                </a:lnTo>
                <a:lnTo>
                  <a:pt x="31" y="0"/>
                </a:lnTo>
                <a:lnTo>
                  <a:pt x="17" y="0"/>
                </a:lnTo>
                <a:lnTo>
                  <a:pt x="7" y="0"/>
                </a:lnTo>
                <a:lnTo>
                  <a:pt x="0" y="0"/>
                </a:lnTo>
                <a:lnTo>
                  <a:pt x="0" y="65"/>
                </a:lnTo>
                <a:lnTo>
                  <a:pt x="0" y="198"/>
                </a:lnTo>
                <a:lnTo>
                  <a:pt x="0" y="353"/>
                </a:lnTo>
                <a:lnTo>
                  <a:pt x="0" y="489"/>
                </a:lnTo>
                <a:lnTo>
                  <a:pt x="0" y="498"/>
                </a:lnTo>
                <a:lnTo>
                  <a:pt x="0" y="506"/>
                </a:lnTo>
                <a:lnTo>
                  <a:pt x="0" y="514"/>
                </a:lnTo>
                <a:lnTo>
                  <a:pt x="0" y="521"/>
                </a:lnTo>
                <a:lnTo>
                  <a:pt x="0" y="537"/>
                </a:lnTo>
                <a:lnTo>
                  <a:pt x="0" y="549"/>
                </a:lnTo>
                <a:lnTo>
                  <a:pt x="0" y="558"/>
                </a:lnTo>
                <a:lnTo>
                  <a:pt x="0" y="564"/>
                </a:lnTo>
                <a:lnTo>
                  <a:pt x="9" y="564"/>
                </a:lnTo>
                <a:lnTo>
                  <a:pt x="25" y="564"/>
                </a:lnTo>
                <a:lnTo>
                  <a:pt x="46" y="564"/>
                </a:lnTo>
                <a:lnTo>
                  <a:pt x="72" y="564"/>
                </a:lnTo>
                <a:lnTo>
                  <a:pt x="103" y="564"/>
                </a:lnTo>
                <a:lnTo>
                  <a:pt x="137" y="564"/>
                </a:lnTo>
                <a:lnTo>
                  <a:pt x="171" y="564"/>
                </a:lnTo>
                <a:lnTo>
                  <a:pt x="208" y="564"/>
                </a:lnTo>
                <a:lnTo>
                  <a:pt x="244" y="564"/>
                </a:lnTo>
                <a:lnTo>
                  <a:pt x="278" y="564"/>
                </a:lnTo>
                <a:lnTo>
                  <a:pt x="312" y="564"/>
                </a:lnTo>
                <a:lnTo>
                  <a:pt x="343" y="564"/>
                </a:lnTo>
                <a:lnTo>
                  <a:pt x="369" y="564"/>
                </a:lnTo>
                <a:lnTo>
                  <a:pt x="390" y="564"/>
                </a:lnTo>
                <a:lnTo>
                  <a:pt x="406" y="564"/>
                </a:lnTo>
                <a:lnTo>
                  <a:pt x="415" y="564"/>
                </a:lnTo>
                <a:lnTo>
                  <a:pt x="415" y="494"/>
                </a:lnTo>
                <a:lnTo>
                  <a:pt x="415" y="362"/>
                </a:lnTo>
                <a:lnTo>
                  <a:pt x="415" y="226"/>
                </a:lnTo>
                <a:lnTo>
                  <a:pt x="415" y="145"/>
                </a:lnTo>
                <a:lnTo>
                  <a:pt x="270" y="145"/>
                </a:lnTo>
                <a:lnTo>
                  <a:pt x="2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Rectangle 39"/>
          <p:cNvSpPr>
            <a:spLocks noChangeArrowheads="1"/>
          </p:cNvSpPr>
          <p:nvPr/>
        </p:nvSpPr>
        <p:spPr bwMode="auto">
          <a:xfrm>
            <a:off x="2098675" y="1574800"/>
            <a:ext cx="23653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Rectangle 40"/>
          <p:cNvSpPr>
            <a:spLocks noChangeArrowheads="1"/>
          </p:cNvSpPr>
          <p:nvPr/>
        </p:nvSpPr>
        <p:spPr bwMode="auto">
          <a:xfrm>
            <a:off x="2098675" y="1633538"/>
            <a:ext cx="23653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6" name="Rectangle 41"/>
          <p:cNvSpPr>
            <a:spLocks noChangeArrowheads="1"/>
          </p:cNvSpPr>
          <p:nvPr/>
        </p:nvSpPr>
        <p:spPr bwMode="auto">
          <a:xfrm>
            <a:off x="2098675" y="1692275"/>
            <a:ext cx="236538" cy="206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7" name="Rectangle 42"/>
          <p:cNvSpPr>
            <a:spLocks noChangeArrowheads="1"/>
          </p:cNvSpPr>
          <p:nvPr/>
        </p:nvSpPr>
        <p:spPr bwMode="auto">
          <a:xfrm>
            <a:off x="2098675" y="1752600"/>
            <a:ext cx="236538" cy="190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Rectangle 43"/>
          <p:cNvSpPr>
            <a:spLocks noChangeArrowheads="1"/>
          </p:cNvSpPr>
          <p:nvPr/>
        </p:nvSpPr>
        <p:spPr bwMode="auto">
          <a:xfrm>
            <a:off x="2249488" y="1412875"/>
            <a:ext cx="17462" cy="104775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6948488" y="6524625"/>
            <a:ext cx="179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Detalhes da Execução</a:t>
            </a:r>
          </a:p>
        </p:txBody>
      </p:sp>
      <p:pic>
        <p:nvPicPr>
          <p:cNvPr id="79910" name="Picture 4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21539" name="Oval 3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21542" name="AutoShape 6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rgbClr val="CC3300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49861" name="AutoShape 5"/>
          <p:cNvSpPr>
            <a:spLocks noChangeArrowheads="1"/>
          </p:cNvSpPr>
          <p:nvPr/>
        </p:nvSpPr>
        <p:spPr bwMode="auto">
          <a:xfrm>
            <a:off x="323850" y="3500438"/>
            <a:ext cx="8353425" cy="302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684213" y="3932238"/>
            <a:ext cx="7848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Foram selecionados trabalhos que têm como foco principal a proposição ou aplicação de técnicas e critérios de teste em software OA, ou que explicitamente tratam de tipos de defeitos OA. Trabalhos cujo foco principal diferem desse foco não foram incluídos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 flipH="1">
            <a:off x="1404938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9864" name="Line 8"/>
          <p:cNvSpPr>
            <a:spLocks noChangeShapeType="1"/>
          </p:cNvSpPr>
          <p:nvPr/>
        </p:nvSpPr>
        <p:spPr bwMode="auto">
          <a:xfrm>
            <a:off x="1404938" y="37798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9865" name="Oval 9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49866" name="AutoShape 10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35893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Inclusão/Exclusão</a:t>
            </a:r>
          </a:p>
        </p:txBody>
      </p:sp>
      <p:pic>
        <p:nvPicPr>
          <p:cNvPr id="81931" name="Picture 12" descr="j0424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16300"/>
            <a:ext cx="7921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74437" name="AutoShape 5"/>
          <p:cNvSpPr>
            <a:spLocks noChangeArrowheads="1"/>
          </p:cNvSpPr>
          <p:nvPr/>
        </p:nvSpPr>
        <p:spPr bwMode="auto">
          <a:xfrm>
            <a:off x="323850" y="3500438"/>
            <a:ext cx="8353425" cy="302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684213" y="3932238"/>
            <a:ext cx="78486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Foram selecionados trabalhos que têm como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foco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principal a proposição ou aplicação de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técnicas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e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critérios</a:t>
            </a:r>
            <a:r>
              <a:rPr lang="pt-BR" sz="1800" b="0" u="sng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de teste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em software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OA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ou que explicitamente tratam de tipos de defeitos OA. Trabalhos cujo foco principal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diferem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desse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foco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não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foram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incluídos</a:t>
            </a: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1404938" y="38052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>
            <a:off x="1404938" y="3779838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74442" name="AutoShape 10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35893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Inclusão/Exclusão</a:t>
            </a:r>
          </a:p>
        </p:txBody>
      </p:sp>
      <p:pic>
        <p:nvPicPr>
          <p:cNvPr id="82955" name="Picture 12" descr="j04247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16300"/>
            <a:ext cx="7921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45" name="Oval 13"/>
          <p:cNvSpPr>
            <a:spLocks noChangeArrowheads="1"/>
          </p:cNvSpPr>
          <p:nvPr/>
        </p:nvSpPr>
        <p:spPr bwMode="auto">
          <a:xfrm>
            <a:off x="5378450" y="4667250"/>
            <a:ext cx="504825" cy="360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4446" name="Rectangle 14"/>
          <p:cNvSpPr>
            <a:spLocks noChangeArrowheads="1"/>
          </p:cNvSpPr>
          <p:nvPr/>
        </p:nvSpPr>
        <p:spPr bwMode="auto">
          <a:xfrm>
            <a:off x="6616700" y="5229225"/>
            <a:ext cx="792163" cy="287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8027988" y="5229225"/>
            <a:ext cx="431800" cy="287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Conceitos Básicos</a:t>
            </a: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539750" y="996950"/>
            <a:ext cx="3835400" cy="5600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r>
              <a:rPr lang="pt-BR" sz="3300" u="sng">
                <a:solidFill>
                  <a:srgbClr val="DDDDD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Arial" charset="0"/>
              </a:rPr>
              <a:t>Rev. Sistemática</a:t>
            </a:r>
          </a:p>
          <a:p>
            <a:pPr algn="just" eaLnBrk="0" hangingPunct="0">
              <a:defRPr/>
            </a:pPr>
            <a:endParaRPr lang="pt-BR" sz="3300" u="sng">
              <a:solidFill>
                <a:srgbClr val="DDDDDD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solidFill>
                <a:srgbClr val="DDDDDD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solidFill>
                <a:srgbClr val="DDDDDD"/>
              </a:solidFill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41317" name="AutoShape 5"/>
          <p:cNvSpPr>
            <a:spLocks noChangeArrowheads="1"/>
          </p:cNvSpPr>
          <p:nvPr/>
        </p:nvSpPr>
        <p:spPr bwMode="auto">
          <a:xfrm>
            <a:off x="4572000" y="1069975"/>
            <a:ext cx="3835400" cy="5527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  <a:p>
            <a:pPr algn="just" eaLnBrk="0" hangingPunct="0">
              <a:defRPr/>
            </a:pPr>
            <a:endParaRPr lang="pt-BR" sz="3300" u="sng">
              <a:effectLst>
                <a:outerShdw blurRad="38100" dist="38100" dir="2700000" algn="tl">
                  <a:srgbClr val="DDDDDD"/>
                </a:outerShdw>
              </a:effectLst>
              <a:ea typeface="MS Mincho" charset="0"/>
              <a:cs typeface="Arial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4572000" y="2060575"/>
            <a:ext cx="383063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►Fundamentação teórica sobre um tema;</a:t>
            </a:r>
          </a:p>
          <a:p>
            <a:pPr algn="just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►Escrita dos artigos sobre um tema por especialistas;</a:t>
            </a:r>
          </a:p>
          <a:p>
            <a:pPr algn="just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►Resumos qualitativos de evidências de um dado tópico;</a:t>
            </a:r>
          </a:p>
          <a:p>
            <a:pPr algn="just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►Métodos de coleta e interpretação dos estudos: </a:t>
            </a:r>
            <a:r>
              <a:rPr lang="pt-BR" sz="1600">
                <a:latin typeface="Tw Cen MT" charset="0"/>
                <a:ea typeface="MS Mincho" charset="0"/>
                <a:cs typeface="Arial" charset="0"/>
              </a:rPr>
              <a:t>informais</a:t>
            </a: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 e </a:t>
            </a:r>
            <a:r>
              <a:rPr lang="pt-BR" sz="1600">
                <a:latin typeface="Tw Cen MT" charset="0"/>
                <a:ea typeface="MS Mincho" charset="0"/>
                <a:cs typeface="Arial" charset="0"/>
              </a:rPr>
              <a:t>subjetivos</a:t>
            </a:r>
            <a:r>
              <a:rPr lang="pt-BR" sz="1600" b="0">
                <a:latin typeface="Tw Cen MT" charset="0"/>
                <a:ea typeface="MS Mincho" charset="0"/>
                <a:cs typeface="Arial" charset="0"/>
              </a:rPr>
              <a:t>;</a:t>
            </a:r>
          </a:p>
          <a:p>
            <a:pPr algn="just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>
              <a:defRPr/>
            </a:pPr>
            <a:endParaRPr lang="pt-BR" sz="160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859338" y="1365250"/>
            <a:ext cx="311943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pt-BR" sz="3300" u="sng">
                <a:solidFill>
                  <a:srgbClr val="DDDDD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MS Mincho" charset="0"/>
                <a:cs typeface="Arial" charset="0"/>
              </a:rPr>
              <a:t>Rev. Literatura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611188" y="1989138"/>
            <a:ext cx="37893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►Abordagem sist. de rev. da lit.;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►Toda estratégia é pré-definida;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►Avaliação crítica dos estudos </a:t>
            </a: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(métodos pré-definidos);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►Toda estratégia é documentada;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►Analisa dados </a:t>
            </a: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  <a:sym typeface="Symbol" charset="0"/>
              </a:rPr>
              <a:t> G</a:t>
            </a: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era evidências;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►Sumariza resultados dos est. primários;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►Busca abrangente e exaustiva por est. pr.;</a:t>
            </a:r>
          </a:p>
          <a:p>
            <a:pPr algn="l" eaLnBrk="0" hangingPunct="0">
              <a:defRPr/>
            </a:pP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►Critérios de qualificação reproduzíveis e </a:t>
            </a:r>
          </a:p>
          <a:p>
            <a:pPr algn="l" eaLnBrk="0" hangingPunct="0">
              <a:defRPr/>
            </a:pPr>
            <a:r>
              <a:rPr lang="pt-BR" sz="16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claros para a seleção de estudos primários.</a:t>
            </a:r>
          </a:p>
          <a:p>
            <a:pPr>
              <a:spcBef>
                <a:spcPct val="30000"/>
              </a:spcBef>
              <a:defRPr/>
            </a:pPr>
            <a:r>
              <a:rPr lang="pt-BR" sz="160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(Kitchenham, 2004)</a:t>
            </a:r>
            <a:endParaRPr lang="pt-BR" sz="16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pic>
        <p:nvPicPr>
          <p:cNvPr id="1413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6" t="9529" b="15988"/>
          <a:stretch>
            <a:fillRect/>
          </a:stretch>
        </p:blipFill>
        <p:spPr bwMode="auto">
          <a:xfrm>
            <a:off x="4991100" y="4984750"/>
            <a:ext cx="80486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4716463" y="5040313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000" i="1">
                <a:latin typeface="Arial Black" charset="0"/>
                <a:cs typeface="Arial" charset="0"/>
              </a:rPr>
              <a:t>        </a:t>
            </a:r>
            <a:r>
              <a:rPr lang="pt-BR" sz="1200" i="1">
                <a:latin typeface="Arial Black" charset="0"/>
                <a:cs typeface="Arial" charset="0"/>
              </a:rPr>
              <a:t>Como você seleciona</a:t>
            </a:r>
          </a:p>
          <a:p>
            <a:pPr>
              <a:defRPr/>
            </a:pPr>
            <a:r>
              <a:rPr lang="pt-BR" sz="1200" i="1">
                <a:latin typeface="Arial Black" charset="0"/>
                <a:cs typeface="Arial" charset="0"/>
              </a:rPr>
              <a:t>os estudos?</a:t>
            </a: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5351463" y="5897563"/>
            <a:ext cx="50323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5437188" y="571023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000" i="1">
                <a:latin typeface="Arial Black" charset="0"/>
                <a:cs typeface="Arial" charset="0"/>
              </a:rPr>
              <a:t>Por que você excluiu esse?</a:t>
            </a:r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>
            <a:off x="6386513" y="4551363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>
            <a:off x="6661150" y="4552950"/>
            <a:ext cx="0" cy="531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50890" name="AutoShape 10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Formulários de extração de dados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51909" name="AutoShape 5"/>
          <p:cNvSpPr>
            <a:spLocks noChangeArrowheads="1"/>
          </p:cNvSpPr>
          <p:nvPr/>
        </p:nvSpPr>
        <p:spPr bwMode="auto">
          <a:xfrm>
            <a:off x="323850" y="3789363"/>
            <a:ext cx="8353425" cy="2520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684213" y="4221163"/>
            <a:ext cx="78486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buClr>
                <a:schemeClr val="tx2"/>
              </a:buClr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Para cada trabalho selecionado foi preenchido um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formulário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de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 coleta de informações</a:t>
            </a:r>
          </a:p>
        </p:txBody>
      </p:sp>
      <p:sp>
        <p:nvSpPr>
          <p:cNvPr id="251911" name="Line 7"/>
          <p:cNvSpPr>
            <a:spLocks noChangeShapeType="1"/>
          </p:cNvSpPr>
          <p:nvPr/>
        </p:nvSpPr>
        <p:spPr bwMode="auto">
          <a:xfrm flipH="1">
            <a:off x="1404938" y="40941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1912" name="Line 8"/>
          <p:cNvSpPr>
            <a:spLocks noChangeShapeType="1"/>
          </p:cNvSpPr>
          <p:nvPr/>
        </p:nvSpPr>
        <p:spPr bwMode="auto">
          <a:xfrm>
            <a:off x="1404938" y="4054475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1913" name="Oval 9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51914" name="AutoShape 10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Formulários de extração de dados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Execução da extração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3878263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4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Extração de Resultados</a:t>
            </a:r>
          </a:p>
        </p:txBody>
      </p:sp>
      <p:sp>
        <p:nvSpPr>
          <p:cNvPr id="251980" name="Text Box 76"/>
          <p:cNvSpPr txBox="1">
            <a:spLocks noChangeArrowheads="1"/>
          </p:cNvSpPr>
          <p:nvPr/>
        </p:nvSpPr>
        <p:spPr bwMode="auto">
          <a:xfrm>
            <a:off x="1692275" y="5595938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Ajudam a registrar todos os detalhes importantes para responder as 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questões de pesquisa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AutoShape 5"/>
          <p:cNvSpPr>
            <a:spLocks noChangeArrowheads="1"/>
          </p:cNvSpPr>
          <p:nvPr/>
        </p:nvSpPr>
        <p:spPr bwMode="auto">
          <a:xfrm>
            <a:off x="323850" y="765175"/>
            <a:ext cx="8353425" cy="5759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805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pic>
        <p:nvPicPr>
          <p:cNvPr id="258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0335" r="53108" b="23340"/>
          <a:stretch>
            <a:fillRect/>
          </a:stretch>
        </p:blipFill>
        <p:spPr bwMode="auto">
          <a:xfrm>
            <a:off x="2324100" y="981075"/>
            <a:ext cx="48402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252938" name="AutoShape 10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Formulários de extração de dados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539750" y="4365625"/>
            <a:ext cx="45720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b="0">
                <a:cs typeface="Arial" charset="0"/>
              </a:rPr>
              <a:t>dois tipos de resultados podem ser extrados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selecionados: (i) resultados objetivos,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e (ii) subjetivos, que n~ao podem ser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estudos, mas que podem ser obtidos de duas formas: contato com 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autores ou conclus~oes obtidas pelo proprio revisor sobre o estudo.</a:t>
            </a:r>
          </a:p>
        </p:txBody>
      </p:sp>
      <p:sp>
        <p:nvSpPr>
          <p:cNvPr id="252947" name="AutoShape 19"/>
          <p:cNvSpPr>
            <a:spLocks noChangeArrowheads="1"/>
          </p:cNvSpPr>
          <p:nvPr/>
        </p:nvSpPr>
        <p:spPr bwMode="auto">
          <a:xfrm>
            <a:off x="323850" y="4005263"/>
            <a:ext cx="8353425" cy="2520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684213" y="4791075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resultados objetivos, extraídos diretamente dos estudos 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resultados subjetivos, que não podem ser extraídos diretamente dos estudos, mas que podem ser obtidos de duas formas: 	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(i) contato com os autores 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(ii) conclusões obtidas pelo próprio revisor sobre o estudo</a:t>
            </a: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1404938" y="43100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1404938" y="4284663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4094163"/>
            <a:ext cx="4679950" cy="558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Dois tipos de resultados podem ser extraídos dos estudos selecionados: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356358" name="AutoShape 6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Formulários de extração de dados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Resolução de divergências entre revisores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539750" y="4365625"/>
            <a:ext cx="45720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b="0">
                <a:cs typeface="Arial" charset="0"/>
              </a:rPr>
              <a:t>dois tipos de resultados podem ser extrados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selecionados: (i) resultados objetivos,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e (ii) subjetivos, que n~ao podem ser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estudos, mas que podem ser obtidos de duas formas: contato com 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autores ou conclus~oes obtidas pelo proprio revisor sobre o estudo.</a:t>
            </a:r>
          </a:p>
        </p:txBody>
      </p:sp>
      <p:sp>
        <p:nvSpPr>
          <p:cNvPr id="356360" name="AutoShape 8"/>
          <p:cNvSpPr>
            <a:spLocks noChangeArrowheads="1"/>
          </p:cNvSpPr>
          <p:nvPr/>
        </p:nvSpPr>
        <p:spPr bwMode="auto">
          <a:xfrm>
            <a:off x="323850" y="4005263"/>
            <a:ext cx="8353425" cy="2520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684213" y="4791075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resultados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objetivos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extraídos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u="sng">
                <a:latin typeface="Tw Cen MT" charset="0"/>
                <a:ea typeface="MS Mincho" charset="0"/>
                <a:cs typeface="Arial" charset="0"/>
              </a:rPr>
              <a:t>diretamente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estudos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resultados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subjetivos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que não podem ser extraídos diretamente dos estudos, mas que podem ser obtidos de duas formas: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	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(i)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contato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com 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autores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</a:p>
          <a:p>
            <a:pPr algn="l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	(ii)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conclusões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obtidas pelo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próprio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 revisor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sobre o estudo</a:t>
            </a:r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1404938" y="4310063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1404938" y="4284663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4094163"/>
            <a:ext cx="4679950" cy="558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Dois tipos de resultados podem ser extraídos dos estudos selecionados:</a:t>
            </a:r>
          </a:p>
        </p:txBody>
      </p:sp>
      <p:sp>
        <p:nvSpPr>
          <p:cNvPr id="356367" name="Oval 15"/>
          <p:cNvSpPr>
            <a:spLocks noChangeArrowheads="1"/>
          </p:cNvSpPr>
          <p:nvPr/>
        </p:nvSpPr>
        <p:spPr bwMode="auto">
          <a:xfrm>
            <a:off x="3362325" y="5646738"/>
            <a:ext cx="719138" cy="3603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6368" name="Oval 16"/>
          <p:cNvSpPr>
            <a:spLocks noChangeArrowheads="1"/>
          </p:cNvSpPr>
          <p:nvPr/>
        </p:nvSpPr>
        <p:spPr bwMode="auto">
          <a:xfrm>
            <a:off x="4989513" y="5921375"/>
            <a:ext cx="735012" cy="3873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Execução</a:t>
            </a:r>
          </a:p>
        </p:txBody>
      </p:sp>
      <p:sp>
        <p:nvSpPr>
          <p:cNvPr id="354309" name="Oval 5"/>
          <p:cNvSpPr>
            <a:spLocks noChangeArrowheads="1"/>
          </p:cNvSpPr>
          <p:nvPr/>
        </p:nvSpPr>
        <p:spPr bwMode="auto">
          <a:xfrm>
            <a:off x="539750" y="1485900"/>
            <a:ext cx="2663825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Execução</a:t>
            </a:r>
            <a:endParaRPr lang="pt-BR" sz="1800" b="0" i="1">
              <a:cs typeface="Arial" charset="0"/>
            </a:endParaRPr>
          </a:p>
        </p:txBody>
      </p:sp>
      <p:sp>
        <p:nvSpPr>
          <p:cNvPr id="354310" name="AutoShape 6"/>
          <p:cNvSpPr>
            <a:spLocks noChangeArrowheads="1"/>
          </p:cNvSpPr>
          <p:nvPr/>
        </p:nvSpPr>
        <p:spPr bwMode="auto">
          <a:xfrm>
            <a:off x="3851275" y="1125538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 b="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Execução da seleção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Seleção inicial dos estudos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DDDDDD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Avaliação dos estudos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DDDDDD"/>
                </a:solidFill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► Revisão da seleção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Extração de Informação</a:t>
            </a: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Critérios de inclusão/exclusão de informação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Formulários de extração de dados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Execução da extração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Resolução de divergências entre revisores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Checagem das referências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4313" name="Rectangle 9"/>
          <p:cNvSpPr>
            <a:spLocks noChangeArrowheads="1"/>
          </p:cNvSpPr>
          <p:nvPr/>
        </p:nvSpPr>
        <p:spPr bwMode="auto">
          <a:xfrm>
            <a:off x="539750" y="4581525"/>
            <a:ext cx="45720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b="0">
                <a:cs typeface="Arial" charset="0"/>
              </a:rPr>
              <a:t>dois tipos de resultados podem ser extrados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selecionados: (i) resultados objetivos,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 e (ii) subjetivos, que n~ao podem ser extrados diretamente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dos estudos, mas que podem ser obtidos de duas formas: contato com os</a:t>
            </a:r>
          </a:p>
          <a:p>
            <a:pPr>
              <a:defRPr/>
            </a:pPr>
            <a:r>
              <a:rPr lang="pt-BR" b="0">
                <a:cs typeface="Arial" charset="0"/>
              </a:rPr>
              <a:t>autores ou conclus~oes obtidas pelo proprio revisor sobre o estudo.</a:t>
            </a:r>
          </a:p>
        </p:txBody>
      </p:sp>
      <p:sp>
        <p:nvSpPr>
          <p:cNvPr id="354314" name="AutoShape 10"/>
          <p:cNvSpPr>
            <a:spLocks noChangeArrowheads="1"/>
          </p:cNvSpPr>
          <p:nvPr/>
        </p:nvSpPr>
        <p:spPr bwMode="auto">
          <a:xfrm>
            <a:off x="323850" y="4221163"/>
            <a:ext cx="8353425" cy="2303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4315" name="Rectangle 11"/>
          <p:cNvSpPr>
            <a:spLocks noChangeArrowheads="1"/>
          </p:cNvSpPr>
          <p:nvPr/>
        </p:nvSpPr>
        <p:spPr bwMode="auto">
          <a:xfrm>
            <a:off x="1908175" y="53086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...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registrar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essas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divergências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assim como 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consenso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alcançado</a:t>
            </a:r>
          </a:p>
          <a:p>
            <a:pPr algn="l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 flipH="1">
            <a:off x="1404938" y="451167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54317" name="Line 13"/>
          <p:cNvSpPr>
            <a:spLocks noChangeShapeType="1"/>
          </p:cNvSpPr>
          <p:nvPr/>
        </p:nvSpPr>
        <p:spPr bwMode="auto">
          <a:xfrm>
            <a:off x="1419225" y="4486275"/>
            <a:ext cx="0" cy="657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4310063"/>
            <a:ext cx="4679950" cy="5588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1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Se os revisores NÃO concordam sobre alguma informação extraída ...</a:t>
            </a:r>
          </a:p>
        </p:txBody>
      </p:sp>
      <p:sp>
        <p:nvSpPr>
          <p:cNvPr id="89100" name="AutoShape 18"/>
          <p:cNvSpPr>
            <a:spLocks noChangeAspect="1" noChangeArrowheads="1" noTextEdit="1"/>
          </p:cNvSpPr>
          <p:nvPr/>
        </p:nvSpPr>
        <p:spPr bwMode="auto">
          <a:xfrm>
            <a:off x="898525" y="5013325"/>
            <a:ext cx="93662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Freeform 20"/>
          <p:cNvSpPr>
            <a:spLocks/>
          </p:cNvSpPr>
          <p:nvPr/>
        </p:nvSpPr>
        <p:spPr bwMode="auto">
          <a:xfrm>
            <a:off x="898525" y="5592763"/>
            <a:ext cx="458788" cy="133350"/>
          </a:xfrm>
          <a:custGeom>
            <a:avLst/>
            <a:gdLst>
              <a:gd name="T0" fmla="*/ 242888 w 867"/>
              <a:gd name="T1" fmla="*/ 132823 h 253"/>
              <a:gd name="T2" fmla="*/ 266700 w 867"/>
              <a:gd name="T3" fmla="*/ 131769 h 253"/>
              <a:gd name="T4" fmla="*/ 288925 w 867"/>
              <a:gd name="T5" fmla="*/ 130188 h 253"/>
              <a:gd name="T6" fmla="*/ 310621 w 867"/>
              <a:gd name="T7" fmla="*/ 128079 h 253"/>
              <a:gd name="T8" fmla="*/ 331259 w 867"/>
              <a:gd name="T9" fmla="*/ 125444 h 253"/>
              <a:gd name="T10" fmla="*/ 350309 w 867"/>
              <a:gd name="T11" fmla="*/ 122281 h 253"/>
              <a:gd name="T12" fmla="*/ 368300 w 867"/>
              <a:gd name="T13" fmla="*/ 118592 h 253"/>
              <a:gd name="T14" fmla="*/ 385763 w 867"/>
              <a:gd name="T15" fmla="*/ 114375 h 253"/>
              <a:gd name="T16" fmla="*/ 401109 w 867"/>
              <a:gd name="T17" fmla="*/ 109632 h 253"/>
              <a:gd name="T18" fmla="*/ 415396 w 867"/>
              <a:gd name="T19" fmla="*/ 104361 h 253"/>
              <a:gd name="T20" fmla="*/ 427038 w 867"/>
              <a:gd name="T21" fmla="*/ 98563 h 253"/>
              <a:gd name="T22" fmla="*/ 437621 w 867"/>
              <a:gd name="T23" fmla="*/ 93292 h 253"/>
              <a:gd name="T24" fmla="*/ 446088 w 867"/>
              <a:gd name="T25" fmla="*/ 87494 h 253"/>
              <a:gd name="T26" fmla="*/ 455613 w 867"/>
              <a:gd name="T27" fmla="*/ 76426 h 253"/>
              <a:gd name="T28" fmla="*/ 458259 w 867"/>
              <a:gd name="T29" fmla="*/ 64830 h 253"/>
              <a:gd name="T30" fmla="*/ 455613 w 867"/>
              <a:gd name="T31" fmla="*/ 55870 h 253"/>
              <a:gd name="T32" fmla="*/ 449263 w 867"/>
              <a:gd name="T33" fmla="*/ 47437 h 253"/>
              <a:gd name="T34" fmla="*/ 442384 w 867"/>
              <a:gd name="T35" fmla="*/ 41639 h 253"/>
              <a:gd name="T36" fmla="*/ 432859 w 867"/>
              <a:gd name="T37" fmla="*/ 35314 h 253"/>
              <a:gd name="T38" fmla="*/ 421746 w 867"/>
              <a:gd name="T39" fmla="*/ 30043 h 253"/>
              <a:gd name="T40" fmla="*/ 407988 w 867"/>
              <a:gd name="T41" fmla="*/ 24245 h 253"/>
              <a:gd name="T42" fmla="*/ 393700 w 867"/>
              <a:gd name="T43" fmla="*/ 19502 h 253"/>
              <a:gd name="T44" fmla="*/ 377296 w 867"/>
              <a:gd name="T45" fmla="*/ 15812 h 253"/>
              <a:gd name="T46" fmla="*/ 359834 w 867"/>
              <a:gd name="T47" fmla="*/ 11596 h 253"/>
              <a:gd name="T48" fmla="*/ 340784 w 867"/>
              <a:gd name="T49" fmla="*/ 7906 h 253"/>
              <a:gd name="T50" fmla="*/ 320675 w 867"/>
              <a:gd name="T51" fmla="*/ 4744 h 253"/>
              <a:gd name="T52" fmla="*/ 300038 w 867"/>
              <a:gd name="T53" fmla="*/ 3162 h 253"/>
              <a:gd name="T54" fmla="*/ 277813 w 867"/>
              <a:gd name="T55" fmla="*/ 527 h 253"/>
              <a:gd name="T56" fmla="*/ 255059 w 867"/>
              <a:gd name="T57" fmla="*/ 0 h 253"/>
              <a:gd name="T58" fmla="*/ 231775 w 867"/>
              <a:gd name="T59" fmla="*/ 0 h 253"/>
              <a:gd name="T60" fmla="*/ 207963 w 867"/>
              <a:gd name="T61" fmla="*/ 0 h 253"/>
              <a:gd name="T62" fmla="*/ 185209 w 867"/>
              <a:gd name="T63" fmla="*/ 0 h 253"/>
              <a:gd name="T64" fmla="*/ 161925 w 867"/>
              <a:gd name="T65" fmla="*/ 1581 h 253"/>
              <a:gd name="T66" fmla="*/ 140758 w 867"/>
              <a:gd name="T67" fmla="*/ 3690 h 253"/>
              <a:gd name="T68" fmla="*/ 120121 w 867"/>
              <a:gd name="T69" fmla="*/ 6325 h 253"/>
              <a:gd name="T70" fmla="*/ 101071 w 867"/>
              <a:gd name="T71" fmla="*/ 10014 h 253"/>
              <a:gd name="T72" fmla="*/ 82550 w 867"/>
              <a:gd name="T73" fmla="*/ 13177 h 253"/>
              <a:gd name="T74" fmla="*/ 66146 w 867"/>
              <a:gd name="T75" fmla="*/ 17921 h 253"/>
              <a:gd name="T76" fmla="*/ 50271 w 867"/>
              <a:gd name="T77" fmla="*/ 22137 h 253"/>
              <a:gd name="T78" fmla="*/ 36513 w 867"/>
              <a:gd name="T79" fmla="*/ 26881 h 253"/>
              <a:gd name="T80" fmla="*/ 24871 w 867"/>
              <a:gd name="T81" fmla="*/ 32152 h 253"/>
              <a:gd name="T82" fmla="*/ 14288 w 867"/>
              <a:gd name="T83" fmla="*/ 38476 h 253"/>
              <a:gd name="T84" fmla="*/ 6350 w 867"/>
              <a:gd name="T85" fmla="*/ 44801 h 253"/>
              <a:gd name="T86" fmla="*/ 0 w 867"/>
              <a:gd name="T87" fmla="*/ 51126 h 253"/>
              <a:gd name="T88" fmla="*/ 0 w 867"/>
              <a:gd name="T89" fmla="*/ 61668 h 253"/>
              <a:gd name="T90" fmla="*/ 0 w 867"/>
              <a:gd name="T91" fmla="*/ 69574 h 253"/>
              <a:gd name="T92" fmla="*/ 1588 w 867"/>
              <a:gd name="T93" fmla="*/ 82751 h 253"/>
              <a:gd name="T94" fmla="*/ 9525 w 867"/>
              <a:gd name="T95" fmla="*/ 90657 h 253"/>
              <a:gd name="T96" fmla="*/ 19050 w 867"/>
              <a:gd name="T97" fmla="*/ 96455 h 253"/>
              <a:gd name="T98" fmla="*/ 30163 w 867"/>
              <a:gd name="T99" fmla="*/ 101725 h 253"/>
              <a:gd name="T100" fmla="*/ 42863 w 867"/>
              <a:gd name="T101" fmla="*/ 107523 h 253"/>
              <a:gd name="T102" fmla="*/ 58208 w 867"/>
              <a:gd name="T103" fmla="*/ 112267 h 253"/>
              <a:gd name="T104" fmla="*/ 74083 w 867"/>
              <a:gd name="T105" fmla="*/ 117011 h 253"/>
              <a:gd name="T106" fmla="*/ 91546 w 867"/>
              <a:gd name="T107" fmla="*/ 120700 h 253"/>
              <a:gd name="T108" fmla="*/ 110596 w 867"/>
              <a:gd name="T109" fmla="*/ 123863 h 253"/>
              <a:gd name="T110" fmla="*/ 130175 w 867"/>
              <a:gd name="T111" fmla="*/ 127025 h 253"/>
              <a:gd name="T112" fmla="*/ 151871 w 867"/>
              <a:gd name="T113" fmla="*/ 129660 h 253"/>
              <a:gd name="T114" fmla="*/ 173038 w 867"/>
              <a:gd name="T115" fmla="*/ 131242 h 253"/>
              <a:gd name="T116" fmla="*/ 196321 w 867"/>
              <a:gd name="T117" fmla="*/ 132823 h 253"/>
              <a:gd name="T118" fmla="*/ 220134 w 867"/>
              <a:gd name="T119" fmla="*/ 133350 h 2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67" h="253">
                <a:moveTo>
                  <a:pt x="428" y="253"/>
                </a:moveTo>
                <a:lnTo>
                  <a:pt x="438" y="253"/>
                </a:lnTo>
                <a:lnTo>
                  <a:pt x="449" y="253"/>
                </a:lnTo>
                <a:lnTo>
                  <a:pt x="459" y="252"/>
                </a:lnTo>
                <a:lnTo>
                  <a:pt x="471" y="252"/>
                </a:lnTo>
                <a:lnTo>
                  <a:pt x="482" y="252"/>
                </a:lnTo>
                <a:lnTo>
                  <a:pt x="494" y="250"/>
                </a:lnTo>
                <a:lnTo>
                  <a:pt x="504" y="250"/>
                </a:lnTo>
                <a:lnTo>
                  <a:pt x="515" y="250"/>
                </a:lnTo>
                <a:lnTo>
                  <a:pt x="525" y="249"/>
                </a:lnTo>
                <a:lnTo>
                  <a:pt x="536" y="249"/>
                </a:lnTo>
                <a:lnTo>
                  <a:pt x="546" y="247"/>
                </a:lnTo>
                <a:lnTo>
                  <a:pt x="557" y="247"/>
                </a:lnTo>
                <a:lnTo>
                  <a:pt x="567" y="246"/>
                </a:lnTo>
                <a:lnTo>
                  <a:pt x="578" y="244"/>
                </a:lnTo>
                <a:lnTo>
                  <a:pt x="587" y="243"/>
                </a:lnTo>
                <a:lnTo>
                  <a:pt x="597" y="243"/>
                </a:lnTo>
                <a:lnTo>
                  <a:pt x="606" y="241"/>
                </a:lnTo>
                <a:lnTo>
                  <a:pt x="617" y="240"/>
                </a:lnTo>
                <a:lnTo>
                  <a:pt x="626" y="238"/>
                </a:lnTo>
                <a:lnTo>
                  <a:pt x="635" y="237"/>
                </a:lnTo>
                <a:lnTo>
                  <a:pt x="644" y="235"/>
                </a:lnTo>
                <a:lnTo>
                  <a:pt x="653" y="234"/>
                </a:lnTo>
                <a:lnTo>
                  <a:pt x="662" y="232"/>
                </a:lnTo>
                <a:lnTo>
                  <a:pt x="672" y="231"/>
                </a:lnTo>
                <a:lnTo>
                  <a:pt x="680" y="229"/>
                </a:lnTo>
                <a:lnTo>
                  <a:pt x="689" y="226"/>
                </a:lnTo>
                <a:lnTo>
                  <a:pt x="696" y="225"/>
                </a:lnTo>
                <a:lnTo>
                  <a:pt x="705" y="223"/>
                </a:lnTo>
                <a:lnTo>
                  <a:pt x="713" y="222"/>
                </a:lnTo>
                <a:lnTo>
                  <a:pt x="720" y="219"/>
                </a:lnTo>
                <a:lnTo>
                  <a:pt x="729" y="217"/>
                </a:lnTo>
                <a:lnTo>
                  <a:pt x="737" y="216"/>
                </a:lnTo>
                <a:lnTo>
                  <a:pt x="744" y="213"/>
                </a:lnTo>
                <a:lnTo>
                  <a:pt x="752" y="211"/>
                </a:lnTo>
                <a:lnTo>
                  <a:pt x="758" y="208"/>
                </a:lnTo>
                <a:lnTo>
                  <a:pt x="765" y="205"/>
                </a:lnTo>
                <a:lnTo>
                  <a:pt x="771" y="204"/>
                </a:lnTo>
                <a:lnTo>
                  <a:pt x="779" y="201"/>
                </a:lnTo>
                <a:lnTo>
                  <a:pt x="785" y="198"/>
                </a:lnTo>
                <a:lnTo>
                  <a:pt x="791" y="196"/>
                </a:lnTo>
                <a:lnTo>
                  <a:pt x="797" y="193"/>
                </a:lnTo>
                <a:lnTo>
                  <a:pt x="801" y="190"/>
                </a:lnTo>
                <a:lnTo>
                  <a:pt x="807" y="187"/>
                </a:lnTo>
                <a:lnTo>
                  <a:pt x="813" y="186"/>
                </a:lnTo>
                <a:lnTo>
                  <a:pt x="818" y="183"/>
                </a:lnTo>
                <a:lnTo>
                  <a:pt x="822" y="180"/>
                </a:lnTo>
                <a:lnTo>
                  <a:pt x="827" y="177"/>
                </a:lnTo>
                <a:lnTo>
                  <a:pt x="831" y="175"/>
                </a:lnTo>
                <a:lnTo>
                  <a:pt x="836" y="172"/>
                </a:lnTo>
                <a:lnTo>
                  <a:pt x="839" y="169"/>
                </a:lnTo>
                <a:lnTo>
                  <a:pt x="843" y="166"/>
                </a:lnTo>
                <a:lnTo>
                  <a:pt x="846" y="163"/>
                </a:lnTo>
                <a:lnTo>
                  <a:pt x="852" y="157"/>
                </a:lnTo>
                <a:lnTo>
                  <a:pt x="857" y="151"/>
                </a:lnTo>
                <a:lnTo>
                  <a:pt x="861" y="145"/>
                </a:lnTo>
                <a:lnTo>
                  <a:pt x="864" y="139"/>
                </a:lnTo>
                <a:lnTo>
                  <a:pt x="866" y="132"/>
                </a:lnTo>
                <a:lnTo>
                  <a:pt x="867" y="127"/>
                </a:lnTo>
                <a:lnTo>
                  <a:pt x="866" y="123"/>
                </a:lnTo>
                <a:lnTo>
                  <a:pt x="866" y="120"/>
                </a:lnTo>
                <a:lnTo>
                  <a:pt x="864" y="117"/>
                </a:lnTo>
                <a:lnTo>
                  <a:pt x="864" y="112"/>
                </a:lnTo>
                <a:lnTo>
                  <a:pt x="861" y="106"/>
                </a:lnTo>
                <a:lnTo>
                  <a:pt x="857" y="100"/>
                </a:lnTo>
                <a:lnTo>
                  <a:pt x="855" y="97"/>
                </a:lnTo>
                <a:lnTo>
                  <a:pt x="852" y="93"/>
                </a:lnTo>
                <a:lnTo>
                  <a:pt x="849" y="90"/>
                </a:lnTo>
                <a:lnTo>
                  <a:pt x="846" y="88"/>
                </a:lnTo>
                <a:lnTo>
                  <a:pt x="843" y="85"/>
                </a:lnTo>
                <a:lnTo>
                  <a:pt x="839" y="82"/>
                </a:lnTo>
                <a:lnTo>
                  <a:pt x="836" y="79"/>
                </a:lnTo>
                <a:lnTo>
                  <a:pt x="831" y="76"/>
                </a:lnTo>
                <a:lnTo>
                  <a:pt x="827" y="73"/>
                </a:lnTo>
                <a:lnTo>
                  <a:pt x="822" y="70"/>
                </a:lnTo>
                <a:lnTo>
                  <a:pt x="818" y="67"/>
                </a:lnTo>
                <a:lnTo>
                  <a:pt x="813" y="64"/>
                </a:lnTo>
                <a:lnTo>
                  <a:pt x="807" y="61"/>
                </a:lnTo>
                <a:lnTo>
                  <a:pt x="801" y="60"/>
                </a:lnTo>
                <a:lnTo>
                  <a:pt x="797" y="57"/>
                </a:lnTo>
                <a:lnTo>
                  <a:pt x="791" y="54"/>
                </a:lnTo>
                <a:lnTo>
                  <a:pt x="785" y="51"/>
                </a:lnTo>
                <a:lnTo>
                  <a:pt x="779" y="49"/>
                </a:lnTo>
                <a:lnTo>
                  <a:pt x="771" y="46"/>
                </a:lnTo>
                <a:lnTo>
                  <a:pt x="765" y="45"/>
                </a:lnTo>
                <a:lnTo>
                  <a:pt x="758" y="42"/>
                </a:lnTo>
                <a:lnTo>
                  <a:pt x="752" y="40"/>
                </a:lnTo>
                <a:lnTo>
                  <a:pt x="744" y="37"/>
                </a:lnTo>
                <a:lnTo>
                  <a:pt x="737" y="36"/>
                </a:lnTo>
                <a:lnTo>
                  <a:pt x="729" y="34"/>
                </a:lnTo>
                <a:lnTo>
                  <a:pt x="720" y="31"/>
                </a:lnTo>
                <a:lnTo>
                  <a:pt x="713" y="30"/>
                </a:lnTo>
                <a:lnTo>
                  <a:pt x="705" y="27"/>
                </a:lnTo>
                <a:lnTo>
                  <a:pt x="696" y="25"/>
                </a:lnTo>
                <a:lnTo>
                  <a:pt x="689" y="24"/>
                </a:lnTo>
                <a:lnTo>
                  <a:pt x="680" y="22"/>
                </a:lnTo>
                <a:lnTo>
                  <a:pt x="672" y="21"/>
                </a:lnTo>
                <a:lnTo>
                  <a:pt x="662" y="19"/>
                </a:lnTo>
                <a:lnTo>
                  <a:pt x="653" y="16"/>
                </a:lnTo>
                <a:lnTo>
                  <a:pt x="644" y="15"/>
                </a:lnTo>
                <a:lnTo>
                  <a:pt x="635" y="13"/>
                </a:lnTo>
                <a:lnTo>
                  <a:pt x="626" y="12"/>
                </a:lnTo>
                <a:lnTo>
                  <a:pt x="617" y="10"/>
                </a:lnTo>
                <a:lnTo>
                  <a:pt x="606" y="9"/>
                </a:lnTo>
                <a:lnTo>
                  <a:pt x="597" y="9"/>
                </a:lnTo>
                <a:lnTo>
                  <a:pt x="587" y="7"/>
                </a:lnTo>
                <a:lnTo>
                  <a:pt x="578" y="6"/>
                </a:lnTo>
                <a:lnTo>
                  <a:pt x="567" y="6"/>
                </a:lnTo>
                <a:lnTo>
                  <a:pt x="557" y="4"/>
                </a:lnTo>
                <a:lnTo>
                  <a:pt x="546" y="3"/>
                </a:lnTo>
                <a:lnTo>
                  <a:pt x="536" y="3"/>
                </a:lnTo>
                <a:lnTo>
                  <a:pt x="525" y="1"/>
                </a:lnTo>
                <a:lnTo>
                  <a:pt x="515" y="1"/>
                </a:lnTo>
                <a:lnTo>
                  <a:pt x="504" y="0"/>
                </a:lnTo>
                <a:lnTo>
                  <a:pt x="494" y="0"/>
                </a:lnTo>
                <a:lnTo>
                  <a:pt x="482" y="0"/>
                </a:lnTo>
                <a:lnTo>
                  <a:pt x="471" y="0"/>
                </a:lnTo>
                <a:lnTo>
                  <a:pt x="459" y="0"/>
                </a:lnTo>
                <a:lnTo>
                  <a:pt x="449" y="0"/>
                </a:lnTo>
                <a:lnTo>
                  <a:pt x="438" y="0"/>
                </a:lnTo>
                <a:lnTo>
                  <a:pt x="428" y="0"/>
                </a:lnTo>
                <a:lnTo>
                  <a:pt x="416" y="0"/>
                </a:lnTo>
                <a:lnTo>
                  <a:pt x="404" y="0"/>
                </a:lnTo>
                <a:lnTo>
                  <a:pt x="393" y="0"/>
                </a:lnTo>
                <a:lnTo>
                  <a:pt x="381" y="0"/>
                </a:lnTo>
                <a:lnTo>
                  <a:pt x="371" y="0"/>
                </a:lnTo>
                <a:lnTo>
                  <a:pt x="360" y="0"/>
                </a:lnTo>
                <a:lnTo>
                  <a:pt x="350" y="0"/>
                </a:lnTo>
                <a:lnTo>
                  <a:pt x="339" y="1"/>
                </a:lnTo>
                <a:lnTo>
                  <a:pt x="327" y="1"/>
                </a:lnTo>
                <a:lnTo>
                  <a:pt x="317" y="3"/>
                </a:lnTo>
                <a:lnTo>
                  <a:pt x="306" y="3"/>
                </a:lnTo>
                <a:lnTo>
                  <a:pt x="297" y="4"/>
                </a:lnTo>
                <a:lnTo>
                  <a:pt x="287" y="6"/>
                </a:lnTo>
                <a:lnTo>
                  <a:pt x="276" y="6"/>
                </a:lnTo>
                <a:lnTo>
                  <a:pt x="266" y="7"/>
                </a:lnTo>
                <a:lnTo>
                  <a:pt x="257" y="9"/>
                </a:lnTo>
                <a:lnTo>
                  <a:pt x="246" y="9"/>
                </a:lnTo>
                <a:lnTo>
                  <a:pt x="237" y="10"/>
                </a:lnTo>
                <a:lnTo>
                  <a:pt x="227" y="12"/>
                </a:lnTo>
                <a:lnTo>
                  <a:pt x="218" y="13"/>
                </a:lnTo>
                <a:lnTo>
                  <a:pt x="209" y="15"/>
                </a:lnTo>
                <a:lnTo>
                  <a:pt x="200" y="16"/>
                </a:lnTo>
                <a:lnTo>
                  <a:pt x="191" y="19"/>
                </a:lnTo>
                <a:lnTo>
                  <a:pt x="182" y="21"/>
                </a:lnTo>
                <a:lnTo>
                  <a:pt x="173" y="22"/>
                </a:lnTo>
                <a:lnTo>
                  <a:pt x="164" y="24"/>
                </a:lnTo>
                <a:lnTo>
                  <a:pt x="156" y="25"/>
                </a:lnTo>
                <a:lnTo>
                  <a:pt x="149" y="27"/>
                </a:lnTo>
                <a:lnTo>
                  <a:pt x="140" y="30"/>
                </a:lnTo>
                <a:lnTo>
                  <a:pt x="132" y="31"/>
                </a:lnTo>
                <a:lnTo>
                  <a:pt x="125" y="34"/>
                </a:lnTo>
                <a:lnTo>
                  <a:pt x="117" y="36"/>
                </a:lnTo>
                <a:lnTo>
                  <a:pt x="110" y="37"/>
                </a:lnTo>
                <a:lnTo>
                  <a:pt x="102" y="40"/>
                </a:lnTo>
                <a:lnTo>
                  <a:pt x="95" y="42"/>
                </a:lnTo>
                <a:lnTo>
                  <a:pt x="89" y="45"/>
                </a:lnTo>
                <a:lnTo>
                  <a:pt x="81" y="46"/>
                </a:lnTo>
                <a:lnTo>
                  <a:pt x="75" y="49"/>
                </a:lnTo>
                <a:lnTo>
                  <a:pt x="69" y="51"/>
                </a:lnTo>
                <a:lnTo>
                  <a:pt x="63" y="54"/>
                </a:lnTo>
                <a:lnTo>
                  <a:pt x="57" y="57"/>
                </a:lnTo>
                <a:lnTo>
                  <a:pt x="51" y="60"/>
                </a:lnTo>
                <a:lnTo>
                  <a:pt x="47" y="61"/>
                </a:lnTo>
                <a:lnTo>
                  <a:pt x="41" y="64"/>
                </a:lnTo>
                <a:lnTo>
                  <a:pt x="36" y="67"/>
                </a:lnTo>
                <a:lnTo>
                  <a:pt x="32" y="70"/>
                </a:lnTo>
                <a:lnTo>
                  <a:pt x="27" y="73"/>
                </a:lnTo>
                <a:lnTo>
                  <a:pt x="23" y="76"/>
                </a:lnTo>
                <a:lnTo>
                  <a:pt x="18" y="79"/>
                </a:lnTo>
                <a:lnTo>
                  <a:pt x="15" y="82"/>
                </a:lnTo>
                <a:lnTo>
                  <a:pt x="12" y="85"/>
                </a:lnTo>
                <a:lnTo>
                  <a:pt x="9" y="88"/>
                </a:lnTo>
                <a:lnTo>
                  <a:pt x="5" y="90"/>
                </a:lnTo>
                <a:lnTo>
                  <a:pt x="3" y="93"/>
                </a:lnTo>
                <a:lnTo>
                  <a:pt x="0" y="97"/>
                </a:lnTo>
                <a:lnTo>
                  <a:pt x="0" y="100"/>
                </a:lnTo>
                <a:lnTo>
                  <a:pt x="0" y="106"/>
                </a:lnTo>
                <a:lnTo>
                  <a:pt x="0" y="112"/>
                </a:lnTo>
                <a:lnTo>
                  <a:pt x="0" y="117"/>
                </a:lnTo>
                <a:lnTo>
                  <a:pt x="0" y="120"/>
                </a:lnTo>
                <a:lnTo>
                  <a:pt x="0" y="123"/>
                </a:lnTo>
                <a:lnTo>
                  <a:pt x="0" y="127"/>
                </a:lnTo>
                <a:lnTo>
                  <a:pt x="0" y="132"/>
                </a:lnTo>
                <a:lnTo>
                  <a:pt x="0" y="139"/>
                </a:lnTo>
                <a:lnTo>
                  <a:pt x="0" y="145"/>
                </a:lnTo>
                <a:lnTo>
                  <a:pt x="0" y="151"/>
                </a:lnTo>
                <a:lnTo>
                  <a:pt x="3" y="157"/>
                </a:lnTo>
                <a:lnTo>
                  <a:pt x="9" y="163"/>
                </a:lnTo>
                <a:lnTo>
                  <a:pt x="12" y="166"/>
                </a:lnTo>
                <a:lnTo>
                  <a:pt x="15" y="169"/>
                </a:lnTo>
                <a:lnTo>
                  <a:pt x="18" y="172"/>
                </a:lnTo>
                <a:lnTo>
                  <a:pt x="23" y="175"/>
                </a:lnTo>
                <a:lnTo>
                  <a:pt x="27" y="177"/>
                </a:lnTo>
                <a:lnTo>
                  <a:pt x="32" y="180"/>
                </a:lnTo>
                <a:lnTo>
                  <a:pt x="36" y="183"/>
                </a:lnTo>
                <a:lnTo>
                  <a:pt x="41" y="186"/>
                </a:lnTo>
                <a:lnTo>
                  <a:pt x="47" y="187"/>
                </a:lnTo>
                <a:lnTo>
                  <a:pt x="51" y="190"/>
                </a:lnTo>
                <a:lnTo>
                  <a:pt x="57" y="193"/>
                </a:lnTo>
                <a:lnTo>
                  <a:pt x="63" y="196"/>
                </a:lnTo>
                <a:lnTo>
                  <a:pt x="69" y="198"/>
                </a:lnTo>
                <a:lnTo>
                  <a:pt x="75" y="201"/>
                </a:lnTo>
                <a:lnTo>
                  <a:pt x="81" y="204"/>
                </a:lnTo>
                <a:lnTo>
                  <a:pt x="89" y="205"/>
                </a:lnTo>
                <a:lnTo>
                  <a:pt x="95" y="208"/>
                </a:lnTo>
                <a:lnTo>
                  <a:pt x="102" y="211"/>
                </a:lnTo>
                <a:lnTo>
                  <a:pt x="110" y="213"/>
                </a:lnTo>
                <a:lnTo>
                  <a:pt x="117" y="216"/>
                </a:lnTo>
                <a:lnTo>
                  <a:pt x="125" y="217"/>
                </a:lnTo>
                <a:lnTo>
                  <a:pt x="132" y="219"/>
                </a:lnTo>
                <a:lnTo>
                  <a:pt x="140" y="222"/>
                </a:lnTo>
                <a:lnTo>
                  <a:pt x="149" y="223"/>
                </a:lnTo>
                <a:lnTo>
                  <a:pt x="156" y="225"/>
                </a:lnTo>
                <a:lnTo>
                  <a:pt x="164" y="226"/>
                </a:lnTo>
                <a:lnTo>
                  <a:pt x="173" y="229"/>
                </a:lnTo>
                <a:lnTo>
                  <a:pt x="182" y="231"/>
                </a:lnTo>
                <a:lnTo>
                  <a:pt x="191" y="232"/>
                </a:lnTo>
                <a:lnTo>
                  <a:pt x="200" y="234"/>
                </a:lnTo>
                <a:lnTo>
                  <a:pt x="209" y="235"/>
                </a:lnTo>
                <a:lnTo>
                  <a:pt x="218" y="237"/>
                </a:lnTo>
                <a:lnTo>
                  <a:pt x="227" y="238"/>
                </a:lnTo>
                <a:lnTo>
                  <a:pt x="237" y="240"/>
                </a:lnTo>
                <a:lnTo>
                  <a:pt x="246" y="241"/>
                </a:lnTo>
                <a:lnTo>
                  <a:pt x="257" y="243"/>
                </a:lnTo>
                <a:lnTo>
                  <a:pt x="266" y="243"/>
                </a:lnTo>
                <a:lnTo>
                  <a:pt x="276" y="244"/>
                </a:lnTo>
                <a:lnTo>
                  <a:pt x="287" y="246"/>
                </a:lnTo>
                <a:lnTo>
                  <a:pt x="297" y="247"/>
                </a:lnTo>
                <a:lnTo>
                  <a:pt x="306" y="247"/>
                </a:lnTo>
                <a:lnTo>
                  <a:pt x="317" y="249"/>
                </a:lnTo>
                <a:lnTo>
                  <a:pt x="327" y="249"/>
                </a:lnTo>
                <a:lnTo>
                  <a:pt x="339" y="250"/>
                </a:lnTo>
                <a:lnTo>
                  <a:pt x="350" y="250"/>
                </a:lnTo>
                <a:lnTo>
                  <a:pt x="360" y="250"/>
                </a:lnTo>
                <a:lnTo>
                  <a:pt x="371" y="252"/>
                </a:lnTo>
                <a:lnTo>
                  <a:pt x="381" y="252"/>
                </a:lnTo>
                <a:lnTo>
                  <a:pt x="393" y="252"/>
                </a:lnTo>
                <a:lnTo>
                  <a:pt x="404" y="253"/>
                </a:lnTo>
                <a:lnTo>
                  <a:pt x="416" y="253"/>
                </a:lnTo>
                <a:lnTo>
                  <a:pt x="428" y="253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Freeform 21"/>
          <p:cNvSpPr>
            <a:spLocks/>
          </p:cNvSpPr>
          <p:nvPr/>
        </p:nvSpPr>
        <p:spPr bwMode="auto">
          <a:xfrm>
            <a:off x="1004888" y="5064125"/>
            <a:ext cx="812800" cy="603250"/>
          </a:xfrm>
          <a:custGeom>
            <a:avLst/>
            <a:gdLst>
              <a:gd name="T0" fmla="*/ 158324 w 1535"/>
              <a:gd name="T1" fmla="*/ 73025 h 1140"/>
              <a:gd name="T2" fmla="*/ 153558 w 1535"/>
              <a:gd name="T3" fmla="*/ 148696 h 1140"/>
              <a:gd name="T4" fmla="*/ 125494 w 1535"/>
              <a:gd name="T5" fmla="*/ 313796 h 1140"/>
              <a:gd name="T6" fmla="*/ 100078 w 1535"/>
              <a:gd name="T7" fmla="*/ 374121 h 1140"/>
              <a:gd name="T8" fmla="*/ 16944 w 1535"/>
              <a:gd name="T9" fmla="*/ 452437 h 1140"/>
              <a:gd name="T10" fmla="*/ 1059 w 1535"/>
              <a:gd name="T11" fmla="*/ 487362 h 1140"/>
              <a:gd name="T12" fmla="*/ 1589 w 1535"/>
              <a:gd name="T13" fmla="*/ 493712 h 1140"/>
              <a:gd name="T14" fmla="*/ 4766 w 1535"/>
              <a:gd name="T15" fmla="*/ 500062 h 1140"/>
              <a:gd name="T16" fmla="*/ 9531 w 1535"/>
              <a:gd name="T17" fmla="*/ 508000 h 1140"/>
              <a:gd name="T18" fmla="*/ 17474 w 1535"/>
              <a:gd name="T19" fmla="*/ 516996 h 1140"/>
              <a:gd name="T20" fmla="*/ 23299 w 1535"/>
              <a:gd name="T21" fmla="*/ 521758 h 1140"/>
              <a:gd name="T22" fmla="*/ 28594 w 1535"/>
              <a:gd name="T23" fmla="*/ 527050 h 1140"/>
              <a:gd name="T24" fmla="*/ 36007 w 1535"/>
              <a:gd name="T25" fmla="*/ 532871 h 1140"/>
              <a:gd name="T26" fmla="*/ 43949 w 1535"/>
              <a:gd name="T27" fmla="*/ 538163 h 1140"/>
              <a:gd name="T28" fmla="*/ 52422 w 1535"/>
              <a:gd name="T29" fmla="*/ 543983 h 1140"/>
              <a:gd name="T30" fmla="*/ 63012 w 1535"/>
              <a:gd name="T31" fmla="*/ 550333 h 1140"/>
              <a:gd name="T32" fmla="*/ 74132 w 1535"/>
              <a:gd name="T33" fmla="*/ 556683 h 1140"/>
              <a:gd name="T34" fmla="*/ 86840 w 1535"/>
              <a:gd name="T35" fmla="*/ 563563 h 1140"/>
              <a:gd name="T36" fmla="*/ 101137 w 1535"/>
              <a:gd name="T37" fmla="*/ 569913 h 1140"/>
              <a:gd name="T38" fmla="*/ 115963 w 1535"/>
              <a:gd name="T39" fmla="*/ 576263 h 1140"/>
              <a:gd name="T40" fmla="*/ 131319 w 1535"/>
              <a:gd name="T41" fmla="*/ 582083 h 1140"/>
              <a:gd name="T42" fmla="*/ 146145 w 1535"/>
              <a:gd name="T43" fmla="*/ 586846 h 1140"/>
              <a:gd name="T44" fmla="*/ 160442 w 1535"/>
              <a:gd name="T45" fmla="*/ 590550 h 1140"/>
              <a:gd name="T46" fmla="*/ 175798 w 1535"/>
              <a:gd name="T47" fmla="*/ 593725 h 1140"/>
              <a:gd name="T48" fmla="*/ 189036 w 1535"/>
              <a:gd name="T49" fmla="*/ 596900 h 1140"/>
              <a:gd name="T50" fmla="*/ 202803 w 1535"/>
              <a:gd name="T51" fmla="*/ 599546 h 1140"/>
              <a:gd name="T52" fmla="*/ 216041 w 1535"/>
              <a:gd name="T53" fmla="*/ 601133 h 1140"/>
              <a:gd name="T54" fmla="*/ 228219 w 1535"/>
              <a:gd name="T55" fmla="*/ 602721 h 1140"/>
              <a:gd name="T56" fmla="*/ 239869 w 1535"/>
              <a:gd name="T57" fmla="*/ 602721 h 1140"/>
              <a:gd name="T58" fmla="*/ 252047 w 1535"/>
              <a:gd name="T59" fmla="*/ 603250 h 1140"/>
              <a:gd name="T60" fmla="*/ 262108 w 1535"/>
              <a:gd name="T61" fmla="*/ 603250 h 1140"/>
              <a:gd name="T62" fmla="*/ 271639 w 1535"/>
              <a:gd name="T63" fmla="*/ 603250 h 1140"/>
              <a:gd name="T64" fmla="*/ 280641 w 1535"/>
              <a:gd name="T65" fmla="*/ 603250 h 1140"/>
              <a:gd name="T66" fmla="*/ 289113 w 1535"/>
              <a:gd name="T67" fmla="*/ 602721 h 1140"/>
              <a:gd name="T68" fmla="*/ 295467 w 1535"/>
              <a:gd name="T69" fmla="*/ 602721 h 1140"/>
              <a:gd name="T70" fmla="*/ 301821 w 1535"/>
              <a:gd name="T71" fmla="*/ 601663 h 1140"/>
              <a:gd name="T72" fmla="*/ 308176 w 1535"/>
              <a:gd name="T73" fmla="*/ 601133 h 1140"/>
              <a:gd name="T74" fmla="*/ 314000 w 1535"/>
              <a:gd name="T75" fmla="*/ 600075 h 1140"/>
              <a:gd name="T76" fmla="*/ 341005 w 1535"/>
              <a:gd name="T77" fmla="*/ 583671 h 1140"/>
              <a:gd name="T78" fmla="*/ 315589 w 1535"/>
              <a:gd name="T79" fmla="*/ 452437 h 1140"/>
              <a:gd name="T80" fmla="*/ 360597 w 1535"/>
              <a:gd name="T81" fmla="*/ 401638 h 1140"/>
              <a:gd name="T82" fmla="*/ 415666 w 1535"/>
              <a:gd name="T83" fmla="*/ 377296 h 1140"/>
              <a:gd name="T84" fmla="*/ 543279 w 1535"/>
              <a:gd name="T85" fmla="*/ 344488 h 1140"/>
              <a:gd name="T86" fmla="*/ 406135 w 1535"/>
              <a:gd name="T87" fmla="*/ 265113 h 1140"/>
              <a:gd name="T88" fmla="*/ 386014 w 1535"/>
              <a:gd name="T89" fmla="*/ 205846 h 1140"/>
              <a:gd name="T90" fmla="*/ 466500 w 1535"/>
              <a:gd name="T91" fmla="*/ 110596 h 1140"/>
              <a:gd name="T92" fmla="*/ 190095 w 1535"/>
              <a:gd name="T93" fmla="*/ 0 h 1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535" h="1140">
                <a:moveTo>
                  <a:pt x="359" y="0"/>
                </a:moveTo>
                <a:lnTo>
                  <a:pt x="297" y="68"/>
                </a:lnTo>
                <a:lnTo>
                  <a:pt x="299" y="138"/>
                </a:lnTo>
                <a:lnTo>
                  <a:pt x="372" y="192"/>
                </a:lnTo>
                <a:lnTo>
                  <a:pt x="342" y="267"/>
                </a:lnTo>
                <a:lnTo>
                  <a:pt x="290" y="281"/>
                </a:lnTo>
                <a:lnTo>
                  <a:pt x="254" y="339"/>
                </a:lnTo>
                <a:lnTo>
                  <a:pt x="305" y="396"/>
                </a:lnTo>
                <a:lnTo>
                  <a:pt x="237" y="593"/>
                </a:lnTo>
                <a:lnTo>
                  <a:pt x="128" y="627"/>
                </a:lnTo>
                <a:lnTo>
                  <a:pt x="167" y="683"/>
                </a:lnTo>
                <a:lnTo>
                  <a:pt x="189" y="707"/>
                </a:lnTo>
                <a:lnTo>
                  <a:pt x="126" y="761"/>
                </a:lnTo>
                <a:lnTo>
                  <a:pt x="59" y="768"/>
                </a:lnTo>
                <a:lnTo>
                  <a:pt x="32" y="855"/>
                </a:lnTo>
                <a:lnTo>
                  <a:pt x="2" y="918"/>
                </a:lnTo>
                <a:lnTo>
                  <a:pt x="0" y="920"/>
                </a:lnTo>
                <a:lnTo>
                  <a:pt x="2" y="921"/>
                </a:lnTo>
                <a:lnTo>
                  <a:pt x="2" y="926"/>
                </a:lnTo>
                <a:lnTo>
                  <a:pt x="3" y="930"/>
                </a:lnTo>
                <a:lnTo>
                  <a:pt x="3" y="933"/>
                </a:lnTo>
                <a:lnTo>
                  <a:pt x="5" y="938"/>
                </a:lnTo>
                <a:lnTo>
                  <a:pt x="8" y="941"/>
                </a:lnTo>
                <a:lnTo>
                  <a:pt x="9" y="945"/>
                </a:lnTo>
                <a:lnTo>
                  <a:pt x="12" y="950"/>
                </a:lnTo>
                <a:lnTo>
                  <a:pt x="15" y="954"/>
                </a:lnTo>
                <a:lnTo>
                  <a:pt x="18" y="960"/>
                </a:lnTo>
                <a:lnTo>
                  <a:pt x="24" y="966"/>
                </a:lnTo>
                <a:lnTo>
                  <a:pt x="29" y="971"/>
                </a:lnTo>
                <a:lnTo>
                  <a:pt x="33" y="977"/>
                </a:lnTo>
                <a:lnTo>
                  <a:pt x="36" y="980"/>
                </a:lnTo>
                <a:lnTo>
                  <a:pt x="39" y="983"/>
                </a:lnTo>
                <a:lnTo>
                  <a:pt x="44" y="986"/>
                </a:lnTo>
                <a:lnTo>
                  <a:pt x="47" y="990"/>
                </a:lnTo>
                <a:lnTo>
                  <a:pt x="50" y="993"/>
                </a:lnTo>
                <a:lnTo>
                  <a:pt x="54" y="996"/>
                </a:lnTo>
                <a:lnTo>
                  <a:pt x="57" y="999"/>
                </a:lnTo>
                <a:lnTo>
                  <a:pt x="63" y="1004"/>
                </a:lnTo>
                <a:lnTo>
                  <a:pt x="68" y="1007"/>
                </a:lnTo>
                <a:lnTo>
                  <a:pt x="72" y="1010"/>
                </a:lnTo>
                <a:lnTo>
                  <a:pt x="77" y="1014"/>
                </a:lnTo>
                <a:lnTo>
                  <a:pt x="83" y="1017"/>
                </a:lnTo>
                <a:lnTo>
                  <a:pt x="89" y="1022"/>
                </a:lnTo>
                <a:lnTo>
                  <a:pt x="93" y="1025"/>
                </a:lnTo>
                <a:lnTo>
                  <a:pt x="99" y="1028"/>
                </a:lnTo>
                <a:lnTo>
                  <a:pt x="105" y="1032"/>
                </a:lnTo>
                <a:lnTo>
                  <a:pt x="111" y="1035"/>
                </a:lnTo>
                <a:lnTo>
                  <a:pt x="119" y="1040"/>
                </a:lnTo>
                <a:lnTo>
                  <a:pt x="125" y="1044"/>
                </a:lnTo>
                <a:lnTo>
                  <a:pt x="134" y="1049"/>
                </a:lnTo>
                <a:lnTo>
                  <a:pt x="140" y="1052"/>
                </a:lnTo>
                <a:lnTo>
                  <a:pt x="147" y="1056"/>
                </a:lnTo>
                <a:lnTo>
                  <a:pt x="156" y="1061"/>
                </a:lnTo>
                <a:lnTo>
                  <a:pt x="164" y="1065"/>
                </a:lnTo>
                <a:lnTo>
                  <a:pt x="173" y="1068"/>
                </a:lnTo>
                <a:lnTo>
                  <a:pt x="182" y="1073"/>
                </a:lnTo>
                <a:lnTo>
                  <a:pt x="191" y="1077"/>
                </a:lnTo>
                <a:lnTo>
                  <a:pt x="201" y="1082"/>
                </a:lnTo>
                <a:lnTo>
                  <a:pt x="210" y="1086"/>
                </a:lnTo>
                <a:lnTo>
                  <a:pt x="219" y="1089"/>
                </a:lnTo>
                <a:lnTo>
                  <a:pt x="230" y="1094"/>
                </a:lnTo>
                <a:lnTo>
                  <a:pt x="239" y="1097"/>
                </a:lnTo>
                <a:lnTo>
                  <a:pt x="248" y="1100"/>
                </a:lnTo>
                <a:lnTo>
                  <a:pt x="258" y="1103"/>
                </a:lnTo>
                <a:lnTo>
                  <a:pt x="267" y="1106"/>
                </a:lnTo>
                <a:lnTo>
                  <a:pt x="276" y="1109"/>
                </a:lnTo>
                <a:lnTo>
                  <a:pt x="285" y="1112"/>
                </a:lnTo>
                <a:lnTo>
                  <a:pt x="296" y="1115"/>
                </a:lnTo>
                <a:lnTo>
                  <a:pt x="303" y="1116"/>
                </a:lnTo>
                <a:lnTo>
                  <a:pt x="314" y="1119"/>
                </a:lnTo>
                <a:lnTo>
                  <a:pt x="321" y="1121"/>
                </a:lnTo>
                <a:lnTo>
                  <a:pt x="332" y="1122"/>
                </a:lnTo>
                <a:lnTo>
                  <a:pt x="339" y="1125"/>
                </a:lnTo>
                <a:lnTo>
                  <a:pt x="350" y="1127"/>
                </a:lnTo>
                <a:lnTo>
                  <a:pt x="357" y="1128"/>
                </a:lnTo>
                <a:lnTo>
                  <a:pt x="366" y="1130"/>
                </a:lnTo>
                <a:lnTo>
                  <a:pt x="374" y="1131"/>
                </a:lnTo>
                <a:lnTo>
                  <a:pt x="383" y="1133"/>
                </a:lnTo>
                <a:lnTo>
                  <a:pt x="392" y="1133"/>
                </a:lnTo>
                <a:lnTo>
                  <a:pt x="399" y="1134"/>
                </a:lnTo>
                <a:lnTo>
                  <a:pt x="408" y="1136"/>
                </a:lnTo>
                <a:lnTo>
                  <a:pt x="416" y="1137"/>
                </a:lnTo>
                <a:lnTo>
                  <a:pt x="423" y="1137"/>
                </a:lnTo>
                <a:lnTo>
                  <a:pt x="431" y="1139"/>
                </a:lnTo>
                <a:lnTo>
                  <a:pt x="438" y="1139"/>
                </a:lnTo>
                <a:lnTo>
                  <a:pt x="447" y="1139"/>
                </a:lnTo>
                <a:lnTo>
                  <a:pt x="453" y="1139"/>
                </a:lnTo>
                <a:lnTo>
                  <a:pt x="461" y="1140"/>
                </a:lnTo>
                <a:lnTo>
                  <a:pt x="468" y="1140"/>
                </a:lnTo>
                <a:lnTo>
                  <a:pt x="476" y="1140"/>
                </a:lnTo>
                <a:lnTo>
                  <a:pt x="482" y="1140"/>
                </a:lnTo>
                <a:lnTo>
                  <a:pt x="489" y="1140"/>
                </a:lnTo>
                <a:lnTo>
                  <a:pt x="495" y="1140"/>
                </a:lnTo>
                <a:lnTo>
                  <a:pt x="501" y="1140"/>
                </a:lnTo>
                <a:lnTo>
                  <a:pt x="507" y="1140"/>
                </a:lnTo>
                <a:lnTo>
                  <a:pt x="513" y="1140"/>
                </a:lnTo>
                <a:lnTo>
                  <a:pt x="519" y="1140"/>
                </a:lnTo>
                <a:lnTo>
                  <a:pt x="525" y="1140"/>
                </a:lnTo>
                <a:lnTo>
                  <a:pt x="530" y="1140"/>
                </a:lnTo>
                <a:lnTo>
                  <a:pt x="536" y="1139"/>
                </a:lnTo>
                <a:lnTo>
                  <a:pt x="540" y="1139"/>
                </a:lnTo>
                <a:lnTo>
                  <a:pt x="546" y="1139"/>
                </a:lnTo>
                <a:lnTo>
                  <a:pt x="549" y="1139"/>
                </a:lnTo>
                <a:lnTo>
                  <a:pt x="554" y="1139"/>
                </a:lnTo>
                <a:lnTo>
                  <a:pt x="558" y="1139"/>
                </a:lnTo>
                <a:lnTo>
                  <a:pt x="563" y="1139"/>
                </a:lnTo>
                <a:lnTo>
                  <a:pt x="567" y="1137"/>
                </a:lnTo>
                <a:lnTo>
                  <a:pt x="570" y="1137"/>
                </a:lnTo>
                <a:lnTo>
                  <a:pt x="573" y="1136"/>
                </a:lnTo>
                <a:lnTo>
                  <a:pt x="578" y="1136"/>
                </a:lnTo>
                <a:lnTo>
                  <a:pt x="582" y="1136"/>
                </a:lnTo>
                <a:lnTo>
                  <a:pt x="588" y="1136"/>
                </a:lnTo>
                <a:lnTo>
                  <a:pt x="591" y="1134"/>
                </a:lnTo>
                <a:lnTo>
                  <a:pt x="593" y="1134"/>
                </a:lnTo>
                <a:lnTo>
                  <a:pt x="596" y="1134"/>
                </a:lnTo>
                <a:lnTo>
                  <a:pt x="644" y="1103"/>
                </a:lnTo>
                <a:lnTo>
                  <a:pt x="627" y="1032"/>
                </a:lnTo>
                <a:lnTo>
                  <a:pt x="660" y="969"/>
                </a:lnTo>
                <a:lnTo>
                  <a:pt x="596" y="855"/>
                </a:lnTo>
                <a:lnTo>
                  <a:pt x="603" y="818"/>
                </a:lnTo>
                <a:lnTo>
                  <a:pt x="680" y="812"/>
                </a:lnTo>
                <a:lnTo>
                  <a:pt x="681" y="759"/>
                </a:lnTo>
                <a:lnTo>
                  <a:pt x="609" y="723"/>
                </a:lnTo>
                <a:lnTo>
                  <a:pt x="644" y="678"/>
                </a:lnTo>
                <a:lnTo>
                  <a:pt x="785" y="713"/>
                </a:lnTo>
                <a:lnTo>
                  <a:pt x="1488" y="921"/>
                </a:lnTo>
                <a:lnTo>
                  <a:pt x="1535" y="801"/>
                </a:lnTo>
                <a:lnTo>
                  <a:pt x="1026" y="651"/>
                </a:lnTo>
                <a:lnTo>
                  <a:pt x="683" y="555"/>
                </a:lnTo>
                <a:lnTo>
                  <a:pt x="681" y="497"/>
                </a:lnTo>
                <a:lnTo>
                  <a:pt x="767" y="501"/>
                </a:lnTo>
                <a:lnTo>
                  <a:pt x="804" y="458"/>
                </a:lnTo>
                <a:lnTo>
                  <a:pt x="759" y="407"/>
                </a:lnTo>
                <a:lnTo>
                  <a:pt x="729" y="389"/>
                </a:lnTo>
                <a:lnTo>
                  <a:pt x="752" y="329"/>
                </a:lnTo>
                <a:lnTo>
                  <a:pt x="860" y="285"/>
                </a:lnTo>
                <a:lnTo>
                  <a:pt x="881" y="209"/>
                </a:lnTo>
                <a:lnTo>
                  <a:pt x="806" y="180"/>
                </a:lnTo>
                <a:lnTo>
                  <a:pt x="524" y="135"/>
                </a:lnTo>
                <a:lnTo>
                  <a:pt x="35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Freeform 22"/>
          <p:cNvSpPr>
            <a:spLocks/>
          </p:cNvSpPr>
          <p:nvPr/>
        </p:nvSpPr>
        <p:spPr bwMode="auto">
          <a:xfrm>
            <a:off x="1169988" y="5029200"/>
            <a:ext cx="333375" cy="149225"/>
          </a:xfrm>
          <a:custGeom>
            <a:avLst/>
            <a:gdLst>
              <a:gd name="T0" fmla="*/ 163253 w 631"/>
              <a:gd name="T1" fmla="*/ 130638 h 281"/>
              <a:gd name="T2" fmla="*/ 179632 w 631"/>
              <a:gd name="T3" fmla="*/ 134887 h 281"/>
              <a:gd name="T4" fmla="*/ 196538 w 631"/>
              <a:gd name="T5" fmla="*/ 138604 h 281"/>
              <a:gd name="T6" fmla="*/ 212388 w 631"/>
              <a:gd name="T7" fmla="*/ 141790 h 281"/>
              <a:gd name="T8" fmla="*/ 227181 w 631"/>
              <a:gd name="T9" fmla="*/ 144446 h 281"/>
              <a:gd name="T10" fmla="*/ 241446 w 631"/>
              <a:gd name="T11" fmla="*/ 146039 h 281"/>
              <a:gd name="T12" fmla="*/ 255711 w 631"/>
              <a:gd name="T13" fmla="*/ 147632 h 281"/>
              <a:gd name="T14" fmla="*/ 268391 w 631"/>
              <a:gd name="T15" fmla="*/ 148163 h 281"/>
              <a:gd name="T16" fmla="*/ 280542 w 631"/>
              <a:gd name="T17" fmla="*/ 148163 h 281"/>
              <a:gd name="T18" fmla="*/ 291637 w 631"/>
              <a:gd name="T19" fmla="*/ 147632 h 281"/>
              <a:gd name="T20" fmla="*/ 301675 w 631"/>
              <a:gd name="T21" fmla="*/ 146039 h 281"/>
              <a:gd name="T22" fmla="*/ 310657 w 631"/>
              <a:gd name="T23" fmla="*/ 144446 h 281"/>
              <a:gd name="T24" fmla="*/ 317525 w 631"/>
              <a:gd name="T25" fmla="*/ 141259 h 281"/>
              <a:gd name="T26" fmla="*/ 327035 w 631"/>
              <a:gd name="T27" fmla="*/ 134887 h 281"/>
              <a:gd name="T28" fmla="*/ 332847 w 631"/>
              <a:gd name="T29" fmla="*/ 125328 h 281"/>
              <a:gd name="T30" fmla="*/ 331262 w 631"/>
              <a:gd name="T31" fmla="*/ 112583 h 281"/>
              <a:gd name="T32" fmla="*/ 323865 w 631"/>
              <a:gd name="T33" fmla="*/ 101431 h 281"/>
              <a:gd name="T34" fmla="*/ 317525 w 631"/>
              <a:gd name="T35" fmla="*/ 93996 h 281"/>
              <a:gd name="T36" fmla="*/ 310657 w 631"/>
              <a:gd name="T37" fmla="*/ 87092 h 281"/>
              <a:gd name="T38" fmla="*/ 301675 w 631"/>
              <a:gd name="T39" fmla="*/ 79657 h 281"/>
              <a:gd name="T40" fmla="*/ 292165 w 631"/>
              <a:gd name="T41" fmla="*/ 73285 h 281"/>
              <a:gd name="T42" fmla="*/ 281071 w 631"/>
              <a:gd name="T43" fmla="*/ 65319 h 281"/>
              <a:gd name="T44" fmla="*/ 269447 w 631"/>
              <a:gd name="T45" fmla="*/ 58415 h 281"/>
              <a:gd name="T46" fmla="*/ 255711 w 631"/>
              <a:gd name="T47" fmla="*/ 52043 h 281"/>
              <a:gd name="T48" fmla="*/ 242503 w 631"/>
              <a:gd name="T49" fmla="*/ 45670 h 281"/>
              <a:gd name="T50" fmla="*/ 227181 w 631"/>
              <a:gd name="T51" fmla="*/ 38236 h 281"/>
              <a:gd name="T52" fmla="*/ 211331 w 631"/>
              <a:gd name="T53" fmla="*/ 31863 h 281"/>
              <a:gd name="T54" fmla="*/ 195481 w 631"/>
              <a:gd name="T55" fmla="*/ 26552 h 281"/>
              <a:gd name="T56" fmla="*/ 178047 w 631"/>
              <a:gd name="T57" fmla="*/ 21773 h 281"/>
              <a:gd name="T58" fmla="*/ 161668 w 631"/>
              <a:gd name="T59" fmla="*/ 15931 h 281"/>
              <a:gd name="T60" fmla="*/ 144762 w 631"/>
              <a:gd name="T61" fmla="*/ 12214 h 281"/>
              <a:gd name="T62" fmla="*/ 128384 w 631"/>
              <a:gd name="T63" fmla="*/ 7966 h 281"/>
              <a:gd name="T64" fmla="*/ 113062 w 631"/>
              <a:gd name="T65" fmla="*/ 4779 h 281"/>
              <a:gd name="T66" fmla="*/ 98269 w 631"/>
              <a:gd name="T67" fmla="*/ 2655 h 281"/>
              <a:gd name="T68" fmla="*/ 84004 w 631"/>
              <a:gd name="T69" fmla="*/ 1062 h 281"/>
              <a:gd name="T70" fmla="*/ 70268 w 631"/>
              <a:gd name="T71" fmla="*/ 0 h 281"/>
              <a:gd name="T72" fmla="*/ 57588 w 631"/>
              <a:gd name="T73" fmla="*/ 0 h 281"/>
              <a:gd name="T74" fmla="*/ 45965 w 631"/>
              <a:gd name="T75" fmla="*/ 0 h 281"/>
              <a:gd name="T76" fmla="*/ 35398 w 631"/>
              <a:gd name="T77" fmla="*/ 1593 h 281"/>
              <a:gd name="T78" fmla="*/ 25888 w 631"/>
              <a:gd name="T79" fmla="*/ 3186 h 281"/>
              <a:gd name="T80" fmla="*/ 17963 w 631"/>
              <a:gd name="T81" fmla="*/ 5842 h 281"/>
              <a:gd name="T82" fmla="*/ 9510 w 631"/>
              <a:gd name="T83" fmla="*/ 9559 h 281"/>
              <a:gd name="T84" fmla="*/ 1585 w 631"/>
              <a:gd name="T85" fmla="*/ 19118 h 281"/>
              <a:gd name="T86" fmla="*/ 0 w 631"/>
              <a:gd name="T87" fmla="*/ 29739 h 281"/>
              <a:gd name="T88" fmla="*/ 3698 w 631"/>
              <a:gd name="T89" fmla="*/ 40891 h 281"/>
              <a:gd name="T90" fmla="*/ 9510 w 631"/>
              <a:gd name="T91" fmla="*/ 48857 h 281"/>
              <a:gd name="T92" fmla="*/ 17435 w 631"/>
              <a:gd name="T93" fmla="*/ 57353 h 281"/>
              <a:gd name="T94" fmla="*/ 25360 w 631"/>
              <a:gd name="T95" fmla="*/ 64788 h 281"/>
              <a:gd name="T96" fmla="*/ 34870 w 631"/>
              <a:gd name="T97" fmla="*/ 71692 h 281"/>
              <a:gd name="T98" fmla="*/ 44908 w 631"/>
              <a:gd name="T99" fmla="*/ 79126 h 281"/>
              <a:gd name="T100" fmla="*/ 57059 w 631"/>
              <a:gd name="T101" fmla="*/ 86030 h 281"/>
              <a:gd name="T102" fmla="*/ 68683 w 631"/>
              <a:gd name="T103" fmla="*/ 93465 h 281"/>
              <a:gd name="T104" fmla="*/ 82948 w 631"/>
              <a:gd name="T105" fmla="*/ 100368 h 281"/>
              <a:gd name="T106" fmla="*/ 97212 w 631"/>
              <a:gd name="T107" fmla="*/ 106741 h 281"/>
              <a:gd name="T108" fmla="*/ 113062 w 631"/>
              <a:gd name="T109" fmla="*/ 113114 h 281"/>
              <a:gd name="T110" fmla="*/ 128912 w 631"/>
              <a:gd name="T111" fmla="*/ 119486 h 281"/>
              <a:gd name="T112" fmla="*/ 146347 w 631"/>
              <a:gd name="T113" fmla="*/ 125328 h 2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1" h="281">
                <a:moveTo>
                  <a:pt x="285" y="239"/>
                </a:moveTo>
                <a:lnTo>
                  <a:pt x="292" y="242"/>
                </a:lnTo>
                <a:lnTo>
                  <a:pt x="301" y="243"/>
                </a:lnTo>
                <a:lnTo>
                  <a:pt x="309" y="246"/>
                </a:lnTo>
                <a:lnTo>
                  <a:pt x="316" y="248"/>
                </a:lnTo>
                <a:lnTo>
                  <a:pt x="324" y="249"/>
                </a:lnTo>
                <a:lnTo>
                  <a:pt x="333" y="252"/>
                </a:lnTo>
                <a:lnTo>
                  <a:pt x="340" y="254"/>
                </a:lnTo>
                <a:lnTo>
                  <a:pt x="349" y="257"/>
                </a:lnTo>
                <a:lnTo>
                  <a:pt x="355" y="258"/>
                </a:lnTo>
                <a:lnTo>
                  <a:pt x="364" y="260"/>
                </a:lnTo>
                <a:lnTo>
                  <a:pt x="372" y="261"/>
                </a:lnTo>
                <a:lnTo>
                  <a:pt x="379" y="263"/>
                </a:lnTo>
                <a:lnTo>
                  <a:pt x="387" y="264"/>
                </a:lnTo>
                <a:lnTo>
                  <a:pt x="394" y="266"/>
                </a:lnTo>
                <a:lnTo>
                  <a:pt x="402" y="267"/>
                </a:lnTo>
                <a:lnTo>
                  <a:pt x="409" y="269"/>
                </a:lnTo>
                <a:lnTo>
                  <a:pt x="417" y="270"/>
                </a:lnTo>
                <a:lnTo>
                  <a:pt x="423" y="270"/>
                </a:lnTo>
                <a:lnTo>
                  <a:pt x="430" y="272"/>
                </a:lnTo>
                <a:lnTo>
                  <a:pt x="436" y="273"/>
                </a:lnTo>
                <a:lnTo>
                  <a:pt x="444" y="273"/>
                </a:lnTo>
                <a:lnTo>
                  <a:pt x="451" y="275"/>
                </a:lnTo>
                <a:lnTo>
                  <a:pt x="457" y="275"/>
                </a:lnTo>
                <a:lnTo>
                  <a:pt x="465" y="276"/>
                </a:lnTo>
                <a:lnTo>
                  <a:pt x="471" y="276"/>
                </a:lnTo>
                <a:lnTo>
                  <a:pt x="478" y="278"/>
                </a:lnTo>
                <a:lnTo>
                  <a:pt x="484" y="278"/>
                </a:lnTo>
                <a:lnTo>
                  <a:pt x="490" y="278"/>
                </a:lnTo>
                <a:lnTo>
                  <a:pt x="496" y="278"/>
                </a:lnTo>
                <a:lnTo>
                  <a:pt x="502" y="279"/>
                </a:lnTo>
                <a:lnTo>
                  <a:pt x="508" y="279"/>
                </a:lnTo>
                <a:lnTo>
                  <a:pt x="516" y="281"/>
                </a:lnTo>
                <a:lnTo>
                  <a:pt x="520" y="279"/>
                </a:lnTo>
                <a:lnTo>
                  <a:pt x="526" y="279"/>
                </a:lnTo>
                <a:lnTo>
                  <a:pt x="531" y="279"/>
                </a:lnTo>
                <a:lnTo>
                  <a:pt x="537" y="279"/>
                </a:lnTo>
                <a:lnTo>
                  <a:pt x="541" y="278"/>
                </a:lnTo>
                <a:lnTo>
                  <a:pt x="547" y="278"/>
                </a:lnTo>
                <a:lnTo>
                  <a:pt x="552" y="278"/>
                </a:lnTo>
                <a:lnTo>
                  <a:pt x="558" y="278"/>
                </a:lnTo>
                <a:lnTo>
                  <a:pt x="562" y="276"/>
                </a:lnTo>
                <a:lnTo>
                  <a:pt x="567" y="276"/>
                </a:lnTo>
                <a:lnTo>
                  <a:pt x="571" y="275"/>
                </a:lnTo>
                <a:lnTo>
                  <a:pt x="576" y="275"/>
                </a:lnTo>
                <a:lnTo>
                  <a:pt x="580" y="273"/>
                </a:lnTo>
                <a:lnTo>
                  <a:pt x="583" y="273"/>
                </a:lnTo>
                <a:lnTo>
                  <a:pt x="588" y="272"/>
                </a:lnTo>
                <a:lnTo>
                  <a:pt x="592" y="270"/>
                </a:lnTo>
                <a:lnTo>
                  <a:pt x="595" y="269"/>
                </a:lnTo>
                <a:lnTo>
                  <a:pt x="598" y="267"/>
                </a:lnTo>
                <a:lnTo>
                  <a:pt x="601" y="266"/>
                </a:lnTo>
                <a:lnTo>
                  <a:pt x="606" y="266"/>
                </a:lnTo>
                <a:lnTo>
                  <a:pt x="610" y="261"/>
                </a:lnTo>
                <a:lnTo>
                  <a:pt x="616" y="258"/>
                </a:lnTo>
                <a:lnTo>
                  <a:pt x="619" y="254"/>
                </a:lnTo>
                <a:lnTo>
                  <a:pt x="624" y="249"/>
                </a:lnTo>
                <a:lnTo>
                  <a:pt x="627" y="245"/>
                </a:lnTo>
                <a:lnTo>
                  <a:pt x="630" y="242"/>
                </a:lnTo>
                <a:lnTo>
                  <a:pt x="630" y="236"/>
                </a:lnTo>
                <a:lnTo>
                  <a:pt x="631" y="230"/>
                </a:lnTo>
                <a:lnTo>
                  <a:pt x="630" y="224"/>
                </a:lnTo>
                <a:lnTo>
                  <a:pt x="628" y="218"/>
                </a:lnTo>
                <a:lnTo>
                  <a:pt x="627" y="212"/>
                </a:lnTo>
                <a:lnTo>
                  <a:pt x="624" y="206"/>
                </a:lnTo>
                <a:lnTo>
                  <a:pt x="619" y="200"/>
                </a:lnTo>
                <a:lnTo>
                  <a:pt x="616" y="194"/>
                </a:lnTo>
                <a:lnTo>
                  <a:pt x="613" y="191"/>
                </a:lnTo>
                <a:lnTo>
                  <a:pt x="610" y="186"/>
                </a:lnTo>
                <a:lnTo>
                  <a:pt x="607" y="183"/>
                </a:lnTo>
                <a:lnTo>
                  <a:pt x="604" y="180"/>
                </a:lnTo>
                <a:lnTo>
                  <a:pt x="601" y="177"/>
                </a:lnTo>
                <a:lnTo>
                  <a:pt x="598" y="174"/>
                </a:lnTo>
                <a:lnTo>
                  <a:pt x="595" y="170"/>
                </a:lnTo>
                <a:lnTo>
                  <a:pt x="592" y="168"/>
                </a:lnTo>
                <a:lnTo>
                  <a:pt x="588" y="164"/>
                </a:lnTo>
                <a:lnTo>
                  <a:pt x="585" y="161"/>
                </a:lnTo>
                <a:lnTo>
                  <a:pt x="580" y="158"/>
                </a:lnTo>
                <a:lnTo>
                  <a:pt x="576" y="155"/>
                </a:lnTo>
                <a:lnTo>
                  <a:pt x="571" y="150"/>
                </a:lnTo>
                <a:lnTo>
                  <a:pt x="567" y="147"/>
                </a:lnTo>
                <a:lnTo>
                  <a:pt x="562" y="144"/>
                </a:lnTo>
                <a:lnTo>
                  <a:pt x="559" y="141"/>
                </a:lnTo>
                <a:lnTo>
                  <a:pt x="553" y="138"/>
                </a:lnTo>
                <a:lnTo>
                  <a:pt x="549" y="134"/>
                </a:lnTo>
                <a:lnTo>
                  <a:pt x="543" y="131"/>
                </a:lnTo>
                <a:lnTo>
                  <a:pt x="538" y="128"/>
                </a:lnTo>
                <a:lnTo>
                  <a:pt x="532" y="123"/>
                </a:lnTo>
                <a:lnTo>
                  <a:pt x="526" y="120"/>
                </a:lnTo>
                <a:lnTo>
                  <a:pt x="520" y="117"/>
                </a:lnTo>
                <a:lnTo>
                  <a:pt x="516" y="114"/>
                </a:lnTo>
                <a:lnTo>
                  <a:pt x="510" y="110"/>
                </a:lnTo>
                <a:lnTo>
                  <a:pt x="504" y="107"/>
                </a:lnTo>
                <a:lnTo>
                  <a:pt x="498" y="104"/>
                </a:lnTo>
                <a:lnTo>
                  <a:pt x="492" y="101"/>
                </a:lnTo>
                <a:lnTo>
                  <a:pt x="484" y="98"/>
                </a:lnTo>
                <a:lnTo>
                  <a:pt x="478" y="95"/>
                </a:lnTo>
                <a:lnTo>
                  <a:pt x="472" y="92"/>
                </a:lnTo>
                <a:lnTo>
                  <a:pt x="465" y="89"/>
                </a:lnTo>
                <a:lnTo>
                  <a:pt x="459" y="86"/>
                </a:lnTo>
                <a:lnTo>
                  <a:pt x="451" y="81"/>
                </a:lnTo>
                <a:lnTo>
                  <a:pt x="444" y="78"/>
                </a:lnTo>
                <a:lnTo>
                  <a:pt x="438" y="77"/>
                </a:lnTo>
                <a:lnTo>
                  <a:pt x="430" y="72"/>
                </a:lnTo>
                <a:lnTo>
                  <a:pt x="423" y="69"/>
                </a:lnTo>
                <a:lnTo>
                  <a:pt x="415" y="66"/>
                </a:lnTo>
                <a:lnTo>
                  <a:pt x="408" y="65"/>
                </a:lnTo>
                <a:lnTo>
                  <a:pt x="400" y="60"/>
                </a:lnTo>
                <a:lnTo>
                  <a:pt x="393" y="59"/>
                </a:lnTo>
                <a:lnTo>
                  <a:pt x="385" y="56"/>
                </a:lnTo>
                <a:lnTo>
                  <a:pt x="378" y="53"/>
                </a:lnTo>
                <a:lnTo>
                  <a:pt x="370" y="50"/>
                </a:lnTo>
                <a:lnTo>
                  <a:pt x="363" y="48"/>
                </a:lnTo>
                <a:lnTo>
                  <a:pt x="354" y="45"/>
                </a:lnTo>
                <a:lnTo>
                  <a:pt x="346" y="44"/>
                </a:lnTo>
                <a:lnTo>
                  <a:pt x="337" y="41"/>
                </a:lnTo>
                <a:lnTo>
                  <a:pt x="330" y="38"/>
                </a:lnTo>
                <a:lnTo>
                  <a:pt x="322" y="35"/>
                </a:lnTo>
                <a:lnTo>
                  <a:pt x="313" y="33"/>
                </a:lnTo>
                <a:lnTo>
                  <a:pt x="306" y="30"/>
                </a:lnTo>
                <a:lnTo>
                  <a:pt x="298" y="29"/>
                </a:lnTo>
                <a:lnTo>
                  <a:pt x="289" y="26"/>
                </a:lnTo>
                <a:lnTo>
                  <a:pt x="282" y="24"/>
                </a:lnTo>
                <a:lnTo>
                  <a:pt x="274" y="23"/>
                </a:lnTo>
                <a:lnTo>
                  <a:pt x="267" y="21"/>
                </a:lnTo>
                <a:lnTo>
                  <a:pt x="259" y="18"/>
                </a:lnTo>
                <a:lnTo>
                  <a:pt x="250" y="17"/>
                </a:lnTo>
                <a:lnTo>
                  <a:pt x="243" y="15"/>
                </a:lnTo>
                <a:lnTo>
                  <a:pt x="235" y="14"/>
                </a:lnTo>
                <a:lnTo>
                  <a:pt x="229" y="12"/>
                </a:lnTo>
                <a:lnTo>
                  <a:pt x="222" y="11"/>
                </a:lnTo>
                <a:lnTo>
                  <a:pt x="214" y="9"/>
                </a:lnTo>
                <a:lnTo>
                  <a:pt x="207" y="8"/>
                </a:lnTo>
                <a:lnTo>
                  <a:pt x="199" y="8"/>
                </a:lnTo>
                <a:lnTo>
                  <a:pt x="193" y="6"/>
                </a:lnTo>
                <a:lnTo>
                  <a:pt x="186" y="5"/>
                </a:lnTo>
                <a:lnTo>
                  <a:pt x="178" y="5"/>
                </a:lnTo>
                <a:lnTo>
                  <a:pt x="172" y="3"/>
                </a:lnTo>
                <a:lnTo>
                  <a:pt x="165" y="3"/>
                </a:lnTo>
                <a:lnTo>
                  <a:pt x="159" y="2"/>
                </a:lnTo>
                <a:lnTo>
                  <a:pt x="151" y="2"/>
                </a:lnTo>
                <a:lnTo>
                  <a:pt x="145" y="0"/>
                </a:lnTo>
                <a:lnTo>
                  <a:pt x="139" y="0"/>
                </a:lnTo>
                <a:lnTo>
                  <a:pt x="133" y="0"/>
                </a:lnTo>
                <a:lnTo>
                  <a:pt x="127" y="0"/>
                </a:lnTo>
                <a:lnTo>
                  <a:pt x="120" y="0"/>
                </a:lnTo>
                <a:lnTo>
                  <a:pt x="115" y="0"/>
                </a:lnTo>
                <a:lnTo>
                  <a:pt x="109" y="0"/>
                </a:lnTo>
                <a:lnTo>
                  <a:pt x="103" y="0"/>
                </a:lnTo>
                <a:lnTo>
                  <a:pt x="97" y="0"/>
                </a:lnTo>
                <a:lnTo>
                  <a:pt x="93" y="0"/>
                </a:lnTo>
                <a:lnTo>
                  <a:pt x="87" y="0"/>
                </a:lnTo>
                <a:lnTo>
                  <a:pt x="81" y="2"/>
                </a:lnTo>
                <a:lnTo>
                  <a:pt x="76" y="2"/>
                </a:lnTo>
                <a:lnTo>
                  <a:pt x="72" y="3"/>
                </a:lnTo>
                <a:lnTo>
                  <a:pt x="67" y="3"/>
                </a:lnTo>
                <a:lnTo>
                  <a:pt x="63" y="3"/>
                </a:lnTo>
                <a:lnTo>
                  <a:pt x="58" y="5"/>
                </a:lnTo>
                <a:lnTo>
                  <a:pt x="54" y="6"/>
                </a:lnTo>
                <a:lnTo>
                  <a:pt x="49" y="6"/>
                </a:lnTo>
                <a:lnTo>
                  <a:pt x="45" y="8"/>
                </a:lnTo>
                <a:lnTo>
                  <a:pt x="42" y="9"/>
                </a:lnTo>
                <a:lnTo>
                  <a:pt x="37" y="11"/>
                </a:lnTo>
                <a:lnTo>
                  <a:pt x="34" y="11"/>
                </a:lnTo>
                <a:lnTo>
                  <a:pt x="30" y="12"/>
                </a:lnTo>
                <a:lnTo>
                  <a:pt x="27" y="14"/>
                </a:lnTo>
                <a:lnTo>
                  <a:pt x="24" y="15"/>
                </a:lnTo>
                <a:lnTo>
                  <a:pt x="18" y="18"/>
                </a:lnTo>
                <a:lnTo>
                  <a:pt x="13" y="23"/>
                </a:lnTo>
                <a:lnTo>
                  <a:pt x="9" y="26"/>
                </a:lnTo>
                <a:lnTo>
                  <a:pt x="6" y="32"/>
                </a:lnTo>
                <a:lnTo>
                  <a:pt x="3" y="36"/>
                </a:lnTo>
                <a:lnTo>
                  <a:pt x="1" y="41"/>
                </a:lnTo>
                <a:lnTo>
                  <a:pt x="0" y="45"/>
                </a:lnTo>
                <a:lnTo>
                  <a:pt x="0" y="51"/>
                </a:lnTo>
                <a:lnTo>
                  <a:pt x="0" y="56"/>
                </a:lnTo>
                <a:lnTo>
                  <a:pt x="1" y="62"/>
                </a:lnTo>
                <a:lnTo>
                  <a:pt x="3" y="68"/>
                </a:lnTo>
                <a:lnTo>
                  <a:pt x="6" y="74"/>
                </a:lnTo>
                <a:lnTo>
                  <a:pt x="7" y="77"/>
                </a:lnTo>
                <a:lnTo>
                  <a:pt x="9" y="80"/>
                </a:lnTo>
                <a:lnTo>
                  <a:pt x="10" y="83"/>
                </a:lnTo>
                <a:lnTo>
                  <a:pt x="13" y="86"/>
                </a:lnTo>
                <a:lnTo>
                  <a:pt x="18" y="92"/>
                </a:lnTo>
                <a:lnTo>
                  <a:pt x="24" y="99"/>
                </a:lnTo>
                <a:lnTo>
                  <a:pt x="27" y="102"/>
                </a:lnTo>
                <a:lnTo>
                  <a:pt x="30" y="105"/>
                </a:lnTo>
                <a:lnTo>
                  <a:pt x="33" y="108"/>
                </a:lnTo>
                <a:lnTo>
                  <a:pt x="36" y="113"/>
                </a:lnTo>
                <a:lnTo>
                  <a:pt x="40" y="116"/>
                </a:lnTo>
                <a:lnTo>
                  <a:pt x="43" y="119"/>
                </a:lnTo>
                <a:lnTo>
                  <a:pt x="48" y="122"/>
                </a:lnTo>
                <a:lnTo>
                  <a:pt x="52" y="125"/>
                </a:lnTo>
                <a:lnTo>
                  <a:pt x="57" y="128"/>
                </a:lnTo>
                <a:lnTo>
                  <a:pt x="61" y="132"/>
                </a:lnTo>
                <a:lnTo>
                  <a:pt x="66" y="135"/>
                </a:lnTo>
                <a:lnTo>
                  <a:pt x="70" y="140"/>
                </a:lnTo>
                <a:lnTo>
                  <a:pt x="76" y="141"/>
                </a:lnTo>
                <a:lnTo>
                  <a:pt x="81" y="146"/>
                </a:lnTo>
                <a:lnTo>
                  <a:pt x="85" y="149"/>
                </a:lnTo>
                <a:lnTo>
                  <a:pt x="91" y="152"/>
                </a:lnTo>
                <a:lnTo>
                  <a:pt x="96" y="155"/>
                </a:lnTo>
                <a:lnTo>
                  <a:pt x="102" y="159"/>
                </a:lnTo>
                <a:lnTo>
                  <a:pt x="108" y="162"/>
                </a:lnTo>
                <a:lnTo>
                  <a:pt x="114" y="165"/>
                </a:lnTo>
                <a:lnTo>
                  <a:pt x="118" y="168"/>
                </a:lnTo>
                <a:lnTo>
                  <a:pt x="126" y="173"/>
                </a:lnTo>
                <a:lnTo>
                  <a:pt x="130" y="176"/>
                </a:lnTo>
                <a:lnTo>
                  <a:pt x="138" y="179"/>
                </a:lnTo>
                <a:lnTo>
                  <a:pt x="144" y="182"/>
                </a:lnTo>
                <a:lnTo>
                  <a:pt x="150" y="185"/>
                </a:lnTo>
                <a:lnTo>
                  <a:pt x="157" y="189"/>
                </a:lnTo>
                <a:lnTo>
                  <a:pt x="165" y="192"/>
                </a:lnTo>
                <a:lnTo>
                  <a:pt x="171" y="195"/>
                </a:lnTo>
                <a:lnTo>
                  <a:pt x="178" y="198"/>
                </a:lnTo>
                <a:lnTo>
                  <a:pt x="184" y="201"/>
                </a:lnTo>
                <a:lnTo>
                  <a:pt x="192" y="204"/>
                </a:lnTo>
                <a:lnTo>
                  <a:pt x="199" y="207"/>
                </a:lnTo>
                <a:lnTo>
                  <a:pt x="207" y="210"/>
                </a:lnTo>
                <a:lnTo>
                  <a:pt x="214" y="213"/>
                </a:lnTo>
                <a:lnTo>
                  <a:pt x="222" y="216"/>
                </a:lnTo>
                <a:lnTo>
                  <a:pt x="229" y="219"/>
                </a:lnTo>
                <a:lnTo>
                  <a:pt x="237" y="222"/>
                </a:lnTo>
                <a:lnTo>
                  <a:pt x="244" y="225"/>
                </a:lnTo>
                <a:lnTo>
                  <a:pt x="253" y="228"/>
                </a:lnTo>
                <a:lnTo>
                  <a:pt x="261" y="231"/>
                </a:lnTo>
                <a:lnTo>
                  <a:pt x="268" y="233"/>
                </a:lnTo>
                <a:lnTo>
                  <a:pt x="277" y="236"/>
                </a:lnTo>
                <a:lnTo>
                  <a:pt x="285" y="239"/>
                </a:lnTo>
                <a:close/>
              </a:path>
            </a:pathLst>
          </a:custGeom>
          <a:solidFill>
            <a:schemeClr val="tx2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Freeform 23"/>
          <p:cNvSpPr>
            <a:spLocks/>
          </p:cNvSpPr>
          <p:nvPr/>
        </p:nvSpPr>
        <p:spPr bwMode="auto">
          <a:xfrm>
            <a:off x="1211263" y="5056188"/>
            <a:ext cx="254000" cy="93662"/>
          </a:xfrm>
          <a:custGeom>
            <a:avLst/>
            <a:gdLst>
              <a:gd name="T0" fmla="*/ 128587 w 480"/>
              <a:gd name="T1" fmla="*/ 74193 h 178"/>
              <a:gd name="T2" fmla="*/ 141288 w 480"/>
              <a:gd name="T3" fmla="*/ 77350 h 178"/>
              <a:gd name="T4" fmla="*/ 152929 w 480"/>
              <a:gd name="T5" fmla="*/ 80507 h 178"/>
              <a:gd name="T6" fmla="*/ 165629 w 480"/>
              <a:gd name="T7" fmla="*/ 83664 h 178"/>
              <a:gd name="T8" fmla="*/ 176742 w 480"/>
              <a:gd name="T9" fmla="*/ 85769 h 178"/>
              <a:gd name="T10" fmla="*/ 187854 w 480"/>
              <a:gd name="T11" fmla="*/ 88400 h 178"/>
              <a:gd name="T12" fmla="*/ 198438 w 480"/>
              <a:gd name="T13" fmla="*/ 90505 h 178"/>
              <a:gd name="T14" fmla="*/ 207962 w 480"/>
              <a:gd name="T15" fmla="*/ 92083 h 178"/>
              <a:gd name="T16" fmla="*/ 216429 w 480"/>
              <a:gd name="T17" fmla="*/ 93136 h 178"/>
              <a:gd name="T18" fmla="*/ 224367 w 480"/>
              <a:gd name="T19" fmla="*/ 93136 h 178"/>
              <a:gd name="T20" fmla="*/ 232304 w 480"/>
              <a:gd name="T21" fmla="*/ 93662 h 178"/>
              <a:gd name="T22" fmla="*/ 242887 w 480"/>
              <a:gd name="T23" fmla="*/ 92083 h 178"/>
              <a:gd name="T24" fmla="*/ 252412 w 480"/>
              <a:gd name="T25" fmla="*/ 88926 h 178"/>
              <a:gd name="T26" fmla="*/ 251354 w 480"/>
              <a:gd name="T27" fmla="*/ 79455 h 178"/>
              <a:gd name="T28" fmla="*/ 244475 w 480"/>
              <a:gd name="T29" fmla="*/ 71562 h 178"/>
              <a:gd name="T30" fmla="*/ 234950 w 480"/>
              <a:gd name="T31" fmla="*/ 64721 h 178"/>
              <a:gd name="T32" fmla="*/ 227542 w 480"/>
              <a:gd name="T33" fmla="*/ 60512 h 178"/>
              <a:gd name="T34" fmla="*/ 219604 w 480"/>
              <a:gd name="T35" fmla="*/ 56829 h 178"/>
              <a:gd name="T36" fmla="*/ 211137 w 480"/>
              <a:gd name="T37" fmla="*/ 52093 h 178"/>
              <a:gd name="T38" fmla="*/ 201613 w 480"/>
              <a:gd name="T39" fmla="*/ 47357 h 178"/>
              <a:gd name="T40" fmla="*/ 191029 w 480"/>
              <a:gd name="T41" fmla="*/ 42621 h 178"/>
              <a:gd name="T42" fmla="*/ 180975 w 480"/>
              <a:gd name="T43" fmla="*/ 38412 h 178"/>
              <a:gd name="T44" fmla="*/ 168804 w 480"/>
              <a:gd name="T45" fmla="*/ 33676 h 178"/>
              <a:gd name="T46" fmla="*/ 157163 w 480"/>
              <a:gd name="T47" fmla="*/ 28941 h 178"/>
              <a:gd name="T48" fmla="*/ 144463 w 480"/>
              <a:gd name="T49" fmla="*/ 25257 h 178"/>
              <a:gd name="T50" fmla="*/ 131763 w 480"/>
              <a:gd name="T51" fmla="*/ 21048 h 178"/>
              <a:gd name="T52" fmla="*/ 118004 w 480"/>
              <a:gd name="T53" fmla="*/ 17364 h 178"/>
              <a:gd name="T54" fmla="*/ 105304 w 480"/>
              <a:gd name="T55" fmla="*/ 14207 h 178"/>
              <a:gd name="T56" fmla="*/ 93663 w 480"/>
              <a:gd name="T57" fmla="*/ 11050 h 178"/>
              <a:gd name="T58" fmla="*/ 81492 w 480"/>
              <a:gd name="T59" fmla="*/ 7893 h 178"/>
              <a:gd name="T60" fmla="*/ 70379 w 480"/>
              <a:gd name="T61" fmla="*/ 5262 h 178"/>
              <a:gd name="T62" fmla="*/ 59267 w 480"/>
              <a:gd name="T63" fmla="*/ 3157 h 178"/>
              <a:gd name="T64" fmla="*/ 49742 w 480"/>
              <a:gd name="T65" fmla="*/ 1579 h 178"/>
              <a:gd name="T66" fmla="*/ 40217 w 480"/>
              <a:gd name="T67" fmla="*/ 526 h 178"/>
              <a:gd name="T68" fmla="*/ 31750 w 480"/>
              <a:gd name="T69" fmla="*/ 0 h 178"/>
              <a:gd name="T70" fmla="*/ 24342 w 480"/>
              <a:gd name="T71" fmla="*/ 0 h 178"/>
              <a:gd name="T72" fmla="*/ 15875 w 480"/>
              <a:gd name="T73" fmla="*/ 0 h 178"/>
              <a:gd name="T74" fmla="*/ 5292 w 480"/>
              <a:gd name="T75" fmla="*/ 1579 h 178"/>
              <a:gd name="T76" fmla="*/ 529 w 480"/>
              <a:gd name="T77" fmla="*/ 5262 h 178"/>
              <a:gd name="T78" fmla="*/ 1588 w 480"/>
              <a:gd name="T79" fmla="*/ 14207 h 178"/>
              <a:gd name="T80" fmla="*/ 8467 w 480"/>
              <a:gd name="T81" fmla="*/ 21048 h 178"/>
              <a:gd name="T82" fmla="*/ 19050 w 480"/>
              <a:gd name="T83" fmla="*/ 28414 h 178"/>
              <a:gd name="T84" fmla="*/ 25929 w 480"/>
              <a:gd name="T85" fmla="*/ 32098 h 178"/>
              <a:gd name="T86" fmla="*/ 33867 w 480"/>
              <a:gd name="T87" fmla="*/ 36833 h 178"/>
              <a:gd name="T88" fmla="*/ 41804 w 480"/>
              <a:gd name="T89" fmla="*/ 41043 h 178"/>
              <a:gd name="T90" fmla="*/ 51329 w 480"/>
              <a:gd name="T91" fmla="*/ 45779 h 178"/>
              <a:gd name="T92" fmla="*/ 62442 w 480"/>
              <a:gd name="T93" fmla="*/ 50514 h 178"/>
              <a:gd name="T94" fmla="*/ 73554 w 480"/>
              <a:gd name="T95" fmla="*/ 55250 h 178"/>
              <a:gd name="T96" fmla="*/ 84667 w 480"/>
              <a:gd name="T97" fmla="*/ 58933 h 178"/>
              <a:gd name="T98" fmla="*/ 96838 w 480"/>
              <a:gd name="T99" fmla="*/ 63143 h 178"/>
              <a:gd name="T100" fmla="*/ 109537 w 480"/>
              <a:gd name="T101" fmla="*/ 67879 h 178"/>
              <a:gd name="T102" fmla="*/ 119062 w 480"/>
              <a:gd name="T103" fmla="*/ 71036 h 1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80" h="178">
                <a:moveTo>
                  <a:pt x="225" y="135"/>
                </a:moveTo>
                <a:lnTo>
                  <a:pt x="231" y="136"/>
                </a:lnTo>
                <a:lnTo>
                  <a:pt x="237" y="139"/>
                </a:lnTo>
                <a:lnTo>
                  <a:pt x="243" y="141"/>
                </a:lnTo>
                <a:lnTo>
                  <a:pt x="249" y="142"/>
                </a:lnTo>
                <a:lnTo>
                  <a:pt x="255" y="144"/>
                </a:lnTo>
                <a:lnTo>
                  <a:pt x="261" y="145"/>
                </a:lnTo>
                <a:lnTo>
                  <a:pt x="267" y="147"/>
                </a:lnTo>
                <a:lnTo>
                  <a:pt x="273" y="150"/>
                </a:lnTo>
                <a:lnTo>
                  <a:pt x="277" y="150"/>
                </a:lnTo>
                <a:lnTo>
                  <a:pt x="285" y="153"/>
                </a:lnTo>
                <a:lnTo>
                  <a:pt x="289" y="153"/>
                </a:lnTo>
                <a:lnTo>
                  <a:pt x="297" y="154"/>
                </a:lnTo>
                <a:lnTo>
                  <a:pt x="301" y="156"/>
                </a:lnTo>
                <a:lnTo>
                  <a:pt x="307" y="157"/>
                </a:lnTo>
                <a:lnTo>
                  <a:pt x="313" y="159"/>
                </a:lnTo>
                <a:lnTo>
                  <a:pt x="319" y="160"/>
                </a:lnTo>
                <a:lnTo>
                  <a:pt x="324" y="162"/>
                </a:lnTo>
                <a:lnTo>
                  <a:pt x="330" y="163"/>
                </a:lnTo>
                <a:lnTo>
                  <a:pt x="334" y="163"/>
                </a:lnTo>
                <a:lnTo>
                  <a:pt x="340" y="165"/>
                </a:lnTo>
                <a:lnTo>
                  <a:pt x="345" y="166"/>
                </a:lnTo>
                <a:lnTo>
                  <a:pt x="349" y="168"/>
                </a:lnTo>
                <a:lnTo>
                  <a:pt x="355" y="168"/>
                </a:lnTo>
                <a:lnTo>
                  <a:pt x="360" y="169"/>
                </a:lnTo>
                <a:lnTo>
                  <a:pt x="364" y="171"/>
                </a:lnTo>
                <a:lnTo>
                  <a:pt x="369" y="171"/>
                </a:lnTo>
                <a:lnTo>
                  <a:pt x="375" y="172"/>
                </a:lnTo>
                <a:lnTo>
                  <a:pt x="379" y="174"/>
                </a:lnTo>
                <a:lnTo>
                  <a:pt x="384" y="174"/>
                </a:lnTo>
                <a:lnTo>
                  <a:pt x="388" y="174"/>
                </a:lnTo>
                <a:lnTo>
                  <a:pt x="393" y="175"/>
                </a:lnTo>
                <a:lnTo>
                  <a:pt x="399" y="175"/>
                </a:lnTo>
                <a:lnTo>
                  <a:pt x="402" y="175"/>
                </a:lnTo>
                <a:lnTo>
                  <a:pt x="406" y="177"/>
                </a:lnTo>
                <a:lnTo>
                  <a:pt x="409" y="177"/>
                </a:lnTo>
                <a:lnTo>
                  <a:pt x="414" y="177"/>
                </a:lnTo>
                <a:lnTo>
                  <a:pt x="417" y="177"/>
                </a:lnTo>
                <a:lnTo>
                  <a:pt x="421" y="177"/>
                </a:lnTo>
                <a:lnTo>
                  <a:pt x="424" y="177"/>
                </a:lnTo>
                <a:lnTo>
                  <a:pt x="429" y="178"/>
                </a:lnTo>
                <a:lnTo>
                  <a:pt x="432" y="178"/>
                </a:lnTo>
                <a:lnTo>
                  <a:pt x="435" y="178"/>
                </a:lnTo>
                <a:lnTo>
                  <a:pt x="439" y="178"/>
                </a:lnTo>
                <a:lnTo>
                  <a:pt x="442" y="178"/>
                </a:lnTo>
                <a:lnTo>
                  <a:pt x="448" y="177"/>
                </a:lnTo>
                <a:lnTo>
                  <a:pt x="454" y="177"/>
                </a:lnTo>
                <a:lnTo>
                  <a:pt x="459" y="175"/>
                </a:lnTo>
                <a:lnTo>
                  <a:pt x="463" y="175"/>
                </a:lnTo>
                <a:lnTo>
                  <a:pt x="468" y="174"/>
                </a:lnTo>
                <a:lnTo>
                  <a:pt x="471" y="174"/>
                </a:lnTo>
                <a:lnTo>
                  <a:pt x="477" y="169"/>
                </a:lnTo>
                <a:lnTo>
                  <a:pt x="480" y="166"/>
                </a:lnTo>
                <a:lnTo>
                  <a:pt x="480" y="160"/>
                </a:lnTo>
                <a:lnTo>
                  <a:pt x="478" y="154"/>
                </a:lnTo>
                <a:lnTo>
                  <a:pt x="475" y="151"/>
                </a:lnTo>
                <a:lnTo>
                  <a:pt x="474" y="147"/>
                </a:lnTo>
                <a:lnTo>
                  <a:pt x="469" y="144"/>
                </a:lnTo>
                <a:lnTo>
                  <a:pt x="466" y="141"/>
                </a:lnTo>
                <a:lnTo>
                  <a:pt x="462" y="136"/>
                </a:lnTo>
                <a:lnTo>
                  <a:pt x="457" y="133"/>
                </a:lnTo>
                <a:lnTo>
                  <a:pt x="453" y="129"/>
                </a:lnTo>
                <a:lnTo>
                  <a:pt x="447" y="126"/>
                </a:lnTo>
                <a:lnTo>
                  <a:pt x="444" y="123"/>
                </a:lnTo>
                <a:lnTo>
                  <a:pt x="441" y="121"/>
                </a:lnTo>
                <a:lnTo>
                  <a:pt x="438" y="118"/>
                </a:lnTo>
                <a:lnTo>
                  <a:pt x="435" y="117"/>
                </a:lnTo>
                <a:lnTo>
                  <a:pt x="430" y="115"/>
                </a:lnTo>
                <a:lnTo>
                  <a:pt x="427" y="112"/>
                </a:lnTo>
                <a:lnTo>
                  <a:pt x="424" y="111"/>
                </a:lnTo>
                <a:lnTo>
                  <a:pt x="420" y="109"/>
                </a:lnTo>
                <a:lnTo>
                  <a:pt x="415" y="108"/>
                </a:lnTo>
                <a:lnTo>
                  <a:pt x="412" y="105"/>
                </a:lnTo>
                <a:lnTo>
                  <a:pt x="408" y="102"/>
                </a:lnTo>
                <a:lnTo>
                  <a:pt x="403" y="100"/>
                </a:lnTo>
                <a:lnTo>
                  <a:pt x="399" y="99"/>
                </a:lnTo>
                <a:lnTo>
                  <a:pt x="396" y="96"/>
                </a:lnTo>
                <a:lnTo>
                  <a:pt x="390" y="94"/>
                </a:lnTo>
                <a:lnTo>
                  <a:pt x="387" y="91"/>
                </a:lnTo>
                <a:lnTo>
                  <a:pt x="381" y="90"/>
                </a:lnTo>
                <a:lnTo>
                  <a:pt x="376" y="87"/>
                </a:lnTo>
                <a:lnTo>
                  <a:pt x="372" y="85"/>
                </a:lnTo>
                <a:lnTo>
                  <a:pt x="367" y="84"/>
                </a:lnTo>
                <a:lnTo>
                  <a:pt x="361" y="81"/>
                </a:lnTo>
                <a:lnTo>
                  <a:pt x="357" y="79"/>
                </a:lnTo>
                <a:lnTo>
                  <a:pt x="352" y="76"/>
                </a:lnTo>
                <a:lnTo>
                  <a:pt x="348" y="75"/>
                </a:lnTo>
                <a:lnTo>
                  <a:pt x="342" y="73"/>
                </a:lnTo>
                <a:lnTo>
                  <a:pt x="336" y="70"/>
                </a:lnTo>
                <a:lnTo>
                  <a:pt x="330" y="69"/>
                </a:lnTo>
                <a:lnTo>
                  <a:pt x="325" y="66"/>
                </a:lnTo>
                <a:lnTo>
                  <a:pt x="319" y="64"/>
                </a:lnTo>
                <a:lnTo>
                  <a:pt x="315" y="63"/>
                </a:lnTo>
                <a:lnTo>
                  <a:pt x="309" y="60"/>
                </a:lnTo>
                <a:lnTo>
                  <a:pt x="303" y="58"/>
                </a:lnTo>
                <a:lnTo>
                  <a:pt x="297" y="55"/>
                </a:lnTo>
                <a:lnTo>
                  <a:pt x="291" y="54"/>
                </a:lnTo>
                <a:lnTo>
                  <a:pt x="285" y="52"/>
                </a:lnTo>
                <a:lnTo>
                  <a:pt x="279" y="49"/>
                </a:lnTo>
                <a:lnTo>
                  <a:pt x="273" y="48"/>
                </a:lnTo>
                <a:lnTo>
                  <a:pt x="267" y="46"/>
                </a:lnTo>
                <a:lnTo>
                  <a:pt x="261" y="45"/>
                </a:lnTo>
                <a:lnTo>
                  <a:pt x="255" y="43"/>
                </a:lnTo>
                <a:lnTo>
                  <a:pt x="249" y="40"/>
                </a:lnTo>
                <a:lnTo>
                  <a:pt x="243" y="39"/>
                </a:lnTo>
                <a:lnTo>
                  <a:pt x="235" y="36"/>
                </a:lnTo>
                <a:lnTo>
                  <a:pt x="231" y="34"/>
                </a:lnTo>
                <a:lnTo>
                  <a:pt x="223" y="33"/>
                </a:lnTo>
                <a:lnTo>
                  <a:pt x="217" y="31"/>
                </a:lnTo>
                <a:lnTo>
                  <a:pt x="211" y="30"/>
                </a:lnTo>
                <a:lnTo>
                  <a:pt x="207" y="28"/>
                </a:lnTo>
                <a:lnTo>
                  <a:pt x="199" y="27"/>
                </a:lnTo>
                <a:lnTo>
                  <a:pt x="193" y="25"/>
                </a:lnTo>
                <a:lnTo>
                  <a:pt x="189" y="24"/>
                </a:lnTo>
                <a:lnTo>
                  <a:pt x="183" y="22"/>
                </a:lnTo>
                <a:lnTo>
                  <a:pt x="177" y="21"/>
                </a:lnTo>
                <a:lnTo>
                  <a:pt x="171" y="19"/>
                </a:lnTo>
                <a:lnTo>
                  <a:pt x="165" y="18"/>
                </a:lnTo>
                <a:lnTo>
                  <a:pt x="160" y="16"/>
                </a:lnTo>
                <a:lnTo>
                  <a:pt x="154" y="15"/>
                </a:lnTo>
                <a:lnTo>
                  <a:pt x="150" y="13"/>
                </a:lnTo>
                <a:lnTo>
                  <a:pt x="144" y="13"/>
                </a:lnTo>
                <a:lnTo>
                  <a:pt x="139" y="12"/>
                </a:lnTo>
                <a:lnTo>
                  <a:pt x="133" y="10"/>
                </a:lnTo>
                <a:lnTo>
                  <a:pt x="129" y="9"/>
                </a:lnTo>
                <a:lnTo>
                  <a:pt x="123" y="7"/>
                </a:lnTo>
                <a:lnTo>
                  <a:pt x="118" y="7"/>
                </a:lnTo>
                <a:lnTo>
                  <a:pt x="112" y="6"/>
                </a:lnTo>
                <a:lnTo>
                  <a:pt x="108" y="6"/>
                </a:lnTo>
                <a:lnTo>
                  <a:pt x="103" y="4"/>
                </a:lnTo>
                <a:lnTo>
                  <a:pt x="99" y="4"/>
                </a:lnTo>
                <a:lnTo>
                  <a:pt x="94" y="3"/>
                </a:lnTo>
                <a:lnTo>
                  <a:pt x="90" y="3"/>
                </a:lnTo>
                <a:lnTo>
                  <a:pt x="85" y="3"/>
                </a:lnTo>
                <a:lnTo>
                  <a:pt x="82" y="3"/>
                </a:lnTo>
                <a:lnTo>
                  <a:pt x="76" y="1"/>
                </a:lnTo>
                <a:lnTo>
                  <a:pt x="73" y="0"/>
                </a:lnTo>
                <a:lnTo>
                  <a:pt x="69" y="0"/>
                </a:lnTo>
                <a:lnTo>
                  <a:pt x="64" y="0"/>
                </a:lnTo>
                <a:lnTo>
                  <a:pt x="60" y="0"/>
                </a:lnTo>
                <a:lnTo>
                  <a:pt x="57" y="0"/>
                </a:lnTo>
                <a:lnTo>
                  <a:pt x="52" y="0"/>
                </a:lnTo>
                <a:lnTo>
                  <a:pt x="49" y="0"/>
                </a:lnTo>
                <a:lnTo>
                  <a:pt x="46" y="0"/>
                </a:lnTo>
                <a:lnTo>
                  <a:pt x="42" y="0"/>
                </a:lnTo>
                <a:lnTo>
                  <a:pt x="39" y="0"/>
                </a:lnTo>
                <a:lnTo>
                  <a:pt x="36" y="0"/>
                </a:lnTo>
                <a:lnTo>
                  <a:pt x="30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9" y="4"/>
                </a:lnTo>
                <a:lnTo>
                  <a:pt x="4" y="6"/>
                </a:lnTo>
                <a:lnTo>
                  <a:pt x="3" y="7"/>
                </a:lnTo>
                <a:lnTo>
                  <a:pt x="1" y="10"/>
                </a:lnTo>
                <a:lnTo>
                  <a:pt x="0" y="13"/>
                </a:lnTo>
                <a:lnTo>
                  <a:pt x="0" y="18"/>
                </a:lnTo>
                <a:lnTo>
                  <a:pt x="1" y="24"/>
                </a:lnTo>
                <a:lnTo>
                  <a:pt x="3" y="27"/>
                </a:lnTo>
                <a:lnTo>
                  <a:pt x="6" y="30"/>
                </a:lnTo>
                <a:lnTo>
                  <a:pt x="9" y="34"/>
                </a:lnTo>
                <a:lnTo>
                  <a:pt x="13" y="37"/>
                </a:lnTo>
                <a:lnTo>
                  <a:pt x="16" y="40"/>
                </a:lnTo>
                <a:lnTo>
                  <a:pt x="22" y="45"/>
                </a:lnTo>
                <a:lnTo>
                  <a:pt x="27" y="48"/>
                </a:lnTo>
                <a:lnTo>
                  <a:pt x="33" y="52"/>
                </a:lnTo>
                <a:lnTo>
                  <a:pt x="36" y="54"/>
                </a:lnTo>
                <a:lnTo>
                  <a:pt x="39" y="55"/>
                </a:lnTo>
                <a:lnTo>
                  <a:pt x="42" y="57"/>
                </a:lnTo>
                <a:lnTo>
                  <a:pt x="45" y="60"/>
                </a:lnTo>
                <a:lnTo>
                  <a:pt x="49" y="61"/>
                </a:lnTo>
                <a:lnTo>
                  <a:pt x="52" y="64"/>
                </a:lnTo>
                <a:lnTo>
                  <a:pt x="57" y="66"/>
                </a:lnTo>
                <a:lnTo>
                  <a:pt x="61" y="69"/>
                </a:lnTo>
                <a:lnTo>
                  <a:pt x="64" y="70"/>
                </a:lnTo>
                <a:lnTo>
                  <a:pt x="67" y="72"/>
                </a:lnTo>
                <a:lnTo>
                  <a:pt x="72" y="75"/>
                </a:lnTo>
                <a:lnTo>
                  <a:pt x="76" y="76"/>
                </a:lnTo>
                <a:lnTo>
                  <a:pt x="79" y="78"/>
                </a:lnTo>
                <a:lnTo>
                  <a:pt x="84" y="81"/>
                </a:lnTo>
                <a:lnTo>
                  <a:pt x="88" y="82"/>
                </a:lnTo>
                <a:lnTo>
                  <a:pt x="94" y="85"/>
                </a:lnTo>
                <a:lnTo>
                  <a:pt x="97" y="87"/>
                </a:lnTo>
                <a:lnTo>
                  <a:pt x="103" y="90"/>
                </a:lnTo>
                <a:lnTo>
                  <a:pt x="108" y="91"/>
                </a:lnTo>
                <a:lnTo>
                  <a:pt x="112" y="94"/>
                </a:lnTo>
                <a:lnTo>
                  <a:pt x="118" y="96"/>
                </a:lnTo>
                <a:lnTo>
                  <a:pt x="123" y="97"/>
                </a:lnTo>
                <a:lnTo>
                  <a:pt x="129" y="100"/>
                </a:lnTo>
                <a:lnTo>
                  <a:pt x="133" y="102"/>
                </a:lnTo>
                <a:lnTo>
                  <a:pt x="139" y="105"/>
                </a:lnTo>
                <a:lnTo>
                  <a:pt x="144" y="106"/>
                </a:lnTo>
                <a:lnTo>
                  <a:pt x="150" y="108"/>
                </a:lnTo>
                <a:lnTo>
                  <a:pt x="154" y="111"/>
                </a:lnTo>
                <a:lnTo>
                  <a:pt x="160" y="112"/>
                </a:lnTo>
                <a:lnTo>
                  <a:pt x="165" y="114"/>
                </a:lnTo>
                <a:lnTo>
                  <a:pt x="171" y="117"/>
                </a:lnTo>
                <a:lnTo>
                  <a:pt x="177" y="118"/>
                </a:lnTo>
                <a:lnTo>
                  <a:pt x="183" y="120"/>
                </a:lnTo>
                <a:lnTo>
                  <a:pt x="189" y="123"/>
                </a:lnTo>
                <a:lnTo>
                  <a:pt x="193" y="124"/>
                </a:lnTo>
                <a:lnTo>
                  <a:pt x="201" y="127"/>
                </a:lnTo>
                <a:lnTo>
                  <a:pt x="207" y="129"/>
                </a:lnTo>
                <a:lnTo>
                  <a:pt x="213" y="130"/>
                </a:lnTo>
                <a:lnTo>
                  <a:pt x="219" y="133"/>
                </a:lnTo>
                <a:lnTo>
                  <a:pt x="225" y="13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Freeform 24"/>
          <p:cNvSpPr>
            <a:spLocks/>
          </p:cNvSpPr>
          <p:nvPr/>
        </p:nvSpPr>
        <p:spPr bwMode="auto">
          <a:xfrm>
            <a:off x="1149350" y="5056188"/>
            <a:ext cx="342900" cy="188912"/>
          </a:xfrm>
          <a:custGeom>
            <a:avLst/>
            <a:gdLst>
              <a:gd name="T0" fmla="*/ 63402 w 649"/>
              <a:gd name="T1" fmla="*/ 22691 h 358"/>
              <a:gd name="T2" fmla="*/ 50722 w 649"/>
              <a:gd name="T3" fmla="*/ 26912 h 358"/>
              <a:gd name="T4" fmla="*/ 35400 w 649"/>
              <a:gd name="T5" fmla="*/ 38521 h 358"/>
              <a:gd name="T6" fmla="*/ 30116 w 649"/>
              <a:gd name="T7" fmla="*/ 49075 h 358"/>
              <a:gd name="T8" fmla="*/ 30116 w 649"/>
              <a:gd name="T9" fmla="*/ 61739 h 358"/>
              <a:gd name="T10" fmla="*/ 36985 w 649"/>
              <a:gd name="T11" fmla="*/ 74404 h 358"/>
              <a:gd name="T12" fmla="*/ 51250 w 649"/>
              <a:gd name="T13" fmla="*/ 87596 h 358"/>
              <a:gd name="T14" fmla="*/ 62345 w 649"/>
              <a:gd name="T15" fmla="*/ 95511 h 358"/>
              <a:gd name="T16" fmla="*/ 71327 w 649"/>
              <a:gd name="T17" fmla="*/ 101316 h 358"/>
              <a:gd name="T18" fmla="*/ 81366 w 649"/>
              <a:gd name="T19" fmla="*/ 106593 h 358"/>
              <a:gd name="T20" fmla="*/ 90876 w 649"/>
              <a:gd name="T21" fmla="*/ 112397 h 358"/>
              <a:gd name="T22" fmla="*/ 101972 w 649"/>
              <a:gd name="T23" fmla="*/ 117147 h 358"/>
              <a:gd name="T24" fmla="*/ 112539 w 649"/>
              <a:gd name="T25" fmla="*/ 121896 h 358"/>
              <a:gd name="T26" fmla="*/ 122578 w 649"/>
              <a:gd name="T27" fmla="*/ 125590 h 358"/>
              <a:gd name="T28" fmla="*/ 135258 w 649"/>
              <a:gd name="T29" fmla="*/ 129811 h 358"/>
              <a:gd name="T30" fmla="*/ 148995 w 649"/>
              <a:gd name="T31" fmla="*/ 134560 h 358"/>
              <a:gd name="T32" fmla="*/ 162204 w 649"/>
              <a:gd name="T33" fmla="*/ 138254 h 358"/>
              <a:gd name="T34" fmla="*/ 176469 w 649"/>
              <a:gd name="T35" fmla="*/ 142476 h 358"/>
              <a:gd name="T36" fmla="*/ 190735 w 649"/>
              <a:gd name="T37" fmla="*/ 146169 h 358"/>
              <a:gd name="T38" fmla="*/ 205000 w 649"/>
              <a:gd name="T39" fmla="*/ 149335 h 358"/>
              <a:gd name="T40" fmla="*/ 218737 w 649"/>
              <a:gd name="T41" fmla="*/ 151974 h 358"/>
              <a:gd name="T42" fmla="*/ 231946 w 649"/>
              <a:gd name="T43" fmla="*/ 154085 h 358"/>
              <a:gd name="T44" fmla="*/ 245683 w 649"/>
              <a:gd name="T45" fmla="*/ 155668 h 358"/>
              <a:gd name="T46" fmla="*/ 256779 w 649"/>
              <a:gd name="T47" fmla="*/ 156723 h 358"/>
              <a:gd name="T48" fmla="*/ 267874 w 649"/>
              <a:gd name="T49" fmla="*/ 156723 h 358"/>
              <a:gd name="T50" fmla="*/ 278969 w 649"/>
              <a:gd name="T51" fmla="*/ 155140 h 358"/>
              <a:gd name="T52" fmla="*/ 293763 w 649"/>
              <a:gd name="T53" fmla="*/ 150391 h 358"/>
              <a:gd name="T54" fmla="*/ 303274 w 649"/>
              <a:gd name="T55" fmla="*/ 143003 h 358"/>
              <a:gd name="T56" fmla="*/ 309614 w 649"/>
              <a:gd name="T57" fmla="*/ 134560 h 358"/>
              <a:gd name="T58" fmla="*/ 312256 w 649"/>
              <a:gd name="T59" fmla="*/ 124006 h 358"/>
              <a:gd name="T60" fmla="*/ 312256 w 649"/>
              <a:gd name="T61" fmla="*/ 112397 h 358"/>
              <a:gd name="T62" fmla="*/ 309614 w 649"/>
              <a:gd name="T63" fmla="*/ 99733 h 358"/>
              <a:gd name="T64" fmla="*/ 333390 w 649"/>
              <a:gd name="T65" fmla="*/ 87068 h 358"/>
              <a:gd name="T66" fmla="*/ 337616 w 649"/>
              <a:gd name="T67" fmla="*/ 95511 h 358"/>
              <a:gd name="T68" fmla="*/ 340787 w 649"/>
              <a:gd name="T69" fmla="*/ 106593 h 358"/>
              <a:gd name="T70" fmla="*/ 342372 w 649"/>
              <a:gd name="T71" fmla="*/ 120313 h 358"/>
              <a:gd name="T72" fmla="*/ 341315 w 649"/>
              <a:gd name="T73" fmla="*/ 135088 h 358"/>
              <a:gd name="T74" fmla="*/ 336560 w 649"/>
              <a:gd name="T75" fmla="*/ 149335 h 358"/>
              <a:gd name="T76" fmla="*/ 330220 w 649"/>
              <a:gd name="T77" fmla="*/ 158834 h 358"/>
              <a:gd name="T78" fmla="*/ 323351 w 649"/>
              <a:gd name="T79" fmla="*/ 167805 h 358"/>
              <a:gd name="T80" fmla="*/ 313841 w 649"/>
              <a:gd name="T81" fmla="*/ 176248 h 358"/>
              <a:gd name="T82" fmla="*/ 302745 w 649"/>
              <a:gd name="T83" fmla="*/ 180997 h 358"/>
              <a:gd name="T84" fmla="*/ 289008 w 649"/>
              <a:gd name="T85" fmla="*/ 185746 h 358"/>
              <a:gd name="T86" fmla="*/ 273158 w 649"/>
              <a:gd name="T87" fmla="*/ 188384 h 358"/>
              <a:gd name="T88" fmla="*/ 255194 w 649"/>
              <a:gd name="T89" fmla="*/ 188912 h 358"/>
              <a:gd name="T90" fmla="*/ 234588 w 649"/>
              <a:gd name="T91" fmla="*/ 187329 h 358"/>
              <a:gd name="T92" fmla="*/ 211341 w 649"/>
              <a:gd name="T93" fmla="*/ 184163 h 358"/>
              <a:gd name="T94" fmla="*/ 185451 w 649"/>
              <a:gd name="T95" fmla="*/ 177831 h 358"/>
              <a:gd name="T96" fmla="*/ 155864 w 649"/>
              <a:gd name="T97" fmla="*/ 169915 h 358"/>
              <a:gd name="T98" fmla="*/ 124163 w 649"/>
              <a:gd name="T99" fmla="*/ 158834 h 358"/>
              <a:gd name="T100" fmla="*/ 89291 w 649"/>
              <a:gd name="T101" fmla="*/ 145642 h 358"/>
              <a:gd name="T102" fmla="*/ 59175 w 649"/>
              <a:gd name="T103" fmla="*/ 130339 h 358"/>
              <a:gd name="T104" fmla="*/ 36985 w 649"/>
              <a:gd name="T105" fmla="*/ 115563 h 358"/>
              <a:gd name="T106" fmla="*/ 19549 w 649"/>
              <a:gd name="T107" fmla="*/ 99733 h 358"/>
              <a:gd name="T108" fmla="*/ 8454 w 649"/>
              <a:gd name="T109" fmla="*/ 84430 h 358"/>
              <a:gd name="T110" fmla="*/ 2113 w 649"/>
              <a:gd name="T111" fmla="*/ 69655 h 358"/>
              <a:gd name="T112" fmla="*/ 0 w 649"/>
              <a:gd name="T113" fmla="*/ 55407 h 358"/>
              <a:gd name="T114" fmla="*/ 1585 w 649"/>
              <a:gd name="T115" fmla="*/ 41160 h 358"/>
              <a:gd name="T116" fmla="*/ 5284 w 649"/>
              <a:gd name="T117" fmla="*/ 29023 h 358"/>
              <a:gd name="T118" fmla="*/ 12680 w 649"/>
              <a:gd name="T119" fmla="*/ 18997 h 358"/>
              <a:gd name="T120" fmla="*/ 22191 w 649"/>
              <a:gd name="T121" fmla="*/ 10026 h 358"/>
              <a:gd name="T122" fmla="*/ 31701 w 649"/>
              <a:gd name="T123" fmla="*/ 3694 h 358"/>
              <a:gd name="T124" fmla="*/ 42796 w 649"/>
              <a:gd name="T125" fmla="*/ 0 h 3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9" h="358">
                <a:moveTo>
                  <a:pt x="127" y="43"/>
                </a:moveTo>
                <a:lnTo>
                  <a:pt x="126" y="43"/>
                </a:lnTo>
                <a:lnTo>
                  <a:pt x="124" y="43"/>
                </a:lnTo>
                <a:lnTo>
                  <a:pt x="123" y="43"/>
                </a:lnTo>
                <a:lnTo>
                  <a:pt x="120" y="43"/>
                </a:lnTo>
                <a:lnTo>
                  <a:pt x="115" y="45"/>
                </a:lnTo>
                <a:lnTo>
                  <a:pt x="111" y="45"/>
                </a:lnTo>
                <a:lnTo>
                  <a:pt x="106" y="48"/>
                </a:lnTo>
                <a:lnTo>
                  <a:pt x="102" y="49"/>
                </a:lnTo>
                <a:lnTo>
                  <a:pt x="96" y="51"/>
                </a:lnTo>
                <a:lnTo>
                  <a:pt x="90" y="55"/>
                </a:lnTo>
                <a:lnTo>
                  <a:pt x="84" y="58"/>
                </a:lnTo>
                <a:lnTo>
                  <a:pt x="78" y="63"/>
                </a:lnTo>
                <a:lnTo>
                  <a:pt x="73" y="67"/>
                </a:lnTo>
                <a:lnTo>
                  <a:pt x="67" y="73"/>
                </a:lnTo>
                <a:lnTo>
                  <a:pt x="66" y="78"/>
                </a:lnTo>
                <a:lnTo>
                  <a:pt x="63" y="81"/>
                </a:lnTo>
                <a:lnTo>
                  <a:pt x="61" y="84"/>
                </a:lnTo>
                <a:lnTo>
                  <a:pt x="60" y="90"/>
                </a:lnTo>
                <a:lnTo>
                  <a:pt x="57" y="93"/>
                </a:lnTo>
                <a:lnTo>
                  <a:pt x="57" y="97"/>
                </a:lnTo>
                <a:lnTo>
                  <a:pt x="55" y="102"/>
                </a:lnTo>
                <a:lnTo>
                  <a:pt x="55" y="108"/>
                </a:lnTo>
                <a:lnTo>
                  <a:pt x="55" y="112"/>
                </a:lnTo>
                <a:lnTo>
                  <a:pt x="57" y="117"/>
                </a:lnTo>
                <a:lnTo>
                  <a:pt x="60" y="123"/>
                </a:lnTo>
                <a:lnTo>
                  <a:pt x="63" y="127"/>
                </a:lnTo>
                <a:lnTo>
                  <a:pt x="64" y="132"/>
                </a:lnTo>
                <a:lnTo>
                  <a:pt x="67" y="136"/>
                </a:lnTo>
                <a:lnTo>
                  <a:pt x="70" y="141"/>
                </a:lnTo>
                <a:lnTo>
                  <a:pt x="75" y="147"/>
                </a:lnTo>
                <a:lnTo>
                  <a:pt x="79" y="151"/>
                </a:lnTo>
                <a:lnTo>
                  <a:pt x="85" y="156"/>
                </a:lnTo>
                <a:lnTo>
                  <a:pt x="90" y="160"/>
                </a:lnTo>
                <a:lnTo>
                  <a:pt x="97" y="166"/>
                </a:lnTo>
                <a:lnTo>
                  <a:pt x="102" y="171"/>
                </a:lnTo>
                <a:lnTo>
                  <a:pt x="108" y="175"/>
                </a:lnTo>
                <a:lnTo>
                  <a:pt x="111" y="177"/>
                </a:lnTo>
                <a:lnTo>
                  <a:pt x="115" y="180"/>
                </a:lnTo>
                <a:lnTo>
                  <a:pt x="118" y="181"/>
                </a:lnTo>
                <a:lnTo>
                  <a:pt x="121" y="184"/>
                </a:lnTo>
                <a:lnTo>
                  <a:pt x="124" y="186"/>
                </a:lnTo>
                <a:lnTo>
                  <a:pt x="127" y="189"/>
                </a:lnTo>
                <a:lnTo>
                  <a:pt x="132" y="190"/>
                </a:lnTo>
                <a:lnTo>
                  <a:pt x="135" y="192"/>
                </a:lnTo>
                <a:lnTo>
                  <a:pt x="139" y="195"/>
                </a:lnTo>
                <a:lnTo>
                  <a:pt x="142" y="196"/>
                </a:lnTo>
                <a:lnTo>
                  <a:pt x="147" y="199"/>
                </a:lnTo>
                <a:lnTo>
                  <a:pt x="151" y="201"/>
                </a:lnTo>
                <a:lnTo>
                  <a:pt x="154" y="202"/>
                </a:lnTo>
                <a:lnTo>
                  <a:pt x="157" y="204"/>
                </a:lnTo>
                <a:lnTo>
                  <a:pt x="162" y="207"/>
                </a:lnTo>
                <a:lnTo>
                  <a:pt x="165" y="208"/>
                </a:lnTo>
                <a:lnTo>
                  <a:pt x="169" y="210"/>
                </a:lnTo>
                <a:lnTo>
                  <a:pt x="172" y="213"/>
                </a:lnTo>
                <a:lnTo>
                  <a:pt x="177" y="214"/>
                </a:lnTo>
                <a:lnTo>
                  <a:pt x="181" y="217"/>
                </a:lnTo>
                <a:lnTo>
                  <a:pt x="184" y="219"/>
                </a:lnTo>
                <a:lnTo>
                  <a:pt x="189" y="220"/>
                </a:lnTo>
                <a:lnTo>
                  <a:pt x="193" y="222"/>
                </a:lnTo>
                <a:lnTo>
                  <a:pt x="196" y="223"/>
                </a:lnTo>
                <a:lnTo>
                  <a:pt x="201" y="225"/>
                </a:lnTo>
                <a:lnTo>
                  <a:pt x="205" y="228"/>
                </a:lnTo>
                <a:lnTo>
                  <a:pt x="208" y="229"/>
                </a:lnTo>
                <a:lnTo>
                  <a:pt x="213" y="231"/>
                </a:lnTo>
                <a:lnTo>
                  <a:pt x="217" y="232"/>
                </a:lnTo>
                <a:lnTo>
                  <a:pt x="220" y="234"/>
                </a:lnTo>
                <a:lnTo>
                  <a:pt x="225" y="235"/>
                </a:lnTo>
                <a:lnTo>
                  <a:pt x="229" y="237"/>
                </a:lnTo>
                <a:lnTo>
                  <a:pt x="232" y="238"/>
                </a:lnTo>
                <a:lnTo>
                  <a:pt x="238" y="240"/>
                </a:lnTo>
                <a:lnTo>
                  <a:pt x="241" y="241"/>
                </a:lnTo>
                <a:lnTo>
                  <a:pt x="247" y="244"/>
                </a:lnTo>
                <a:lnTo>
                  <a:pt x="252" y="244"/>
                </a:lnTo>
                <a:lnTo>
                  <a:pt x="256" y="246"/>
                </a:lnTo>
                <a:lnTo>
                  <a:pt x="261" y="249"/>
                </a:lnTo>
                <a:lnTo>
                  <a:pt x="267" y="250"/>
                </a:lnTo>
                <a:lnTo>
                  <a:pt x="271" y="252"/>
                </a:lnTo>
                <a:lnTo>
                  <a:pt x="276" y="253"/>
                </a:lnTo>
                <a:lnTo>
                  <a:pt x="282" y="255"/>
                </a:lnTo>
                <a:lnTo>
                  <a:pt x="286" y="258"/>
                </a:lnTo>
                <a:lnTo>
                  <a:pt x="291" y="258"/>
                </a:lnTo>
                <a:lnTo>
                  <a:pt x="297" y="259"/>
                </a:lnTo>
                <a:lnTo>
                  <a:pt x="301" y="261"/>
                </a:lnTo>
                <a:lnTo>
                  <a:pt x="307" y="262"/>
                </a:lnTo>
                <a:lnTo>
                  <a:pt x="312" y="264"/>
                </a:lnTo>
                <a:lnTo>
                  <a:pt x="318" y="265"/>
                </a:lnTo>
                <a:lnTo>
                  <a:pt x="322" y="267"/>
                </a:lnTo>
                <a:lnTo>
                  <a:pt x="328" y="268"/>
                </a:lnTo>
                <a:lnTo>
                  <a:pt x="334" y="270"/>
                </a:lnTo>
                <a:lnTo>
                  <a:pt x="339" y="271"/>
                </a:lnTo>
                <a:lnTo>
                  <a:pt x="345" y="273"/>
                </a:lnTo>
                <a:lnTo>
                  <a:pt x="349" y="274"/>
                </a:lnTo>
                <a:lnTo>
                  <a:pt x="355" y="276"/>
                </a:lnTo>
                <a:lnTo>
                  <a:pt x="361" y="277"/>
                </a:lnTo>
                <a:lnTo>
                  <a:pt x="366" y="279"/>
                </a:lnTo>
                <a:lnTo>
                  <a:pt x="372" y="280"/>
                </a:lnTo>
                <a:lnTo>
                  <a:pt x="378" y="280"/>
                </a:lnTo>
                <a:lnTo>
                  <a:pt x="382" y="282"/>
                </a:lnTo>
                <a:lnTo>
                  <a:pt x="388" y="283"/>
                </a:lnTo>
                <a:lnTo>
                  <a:pt x="393" y="285"/>
                </a:lnTo>
                <a:lnTo>
                  <a:pt x="399" y="285"/>
                </a:lnTo>
                <a:lnTo>
                  <a:pt x="403" y="286"/>
                </a:lnTo>
                <a:lnTo>
                  <a:pt x="409" y="288"/>
                </a:lnTo>
                <a:lnTo>
                  <a:pt x="414" y="288"/>
                </a:lnTo>
                <a:lnTo>
                  <a:pt x="418" y="289"/>
                </a:lnTo>
                <a:lnTo>
                  <a:pt x="424" y="289"/>
                </a:lnTo>
                <a:lnTo>
                  <a:pt x="429" y="291"/>
                </a:lnTo>
                <a:lnTo>
                  <a:pt x="435" y="291"/>
                </a:lnTo>
                <a:lnTo>
                  <a:pt x="439" y="292"/>
                </a:lnTo>
                <a:lnTo>
                  <a:pt x="444" y="292"/>
                </a:lnTo>
                <a:lnTo>
                  <a:pt x="450" y="294"/>
                </a:lnTo>
                <a:lnTo>
                  <a:pt x="456" y="294"/>
                </a:lnTo>
                <a:lnTo>
                  <a:pt x="459" y="294"/>
                </a:lnTo>
                <a:lnTo>
                  <a:pt x="465" y="295"/>
                </a:lnTo>
                <a:lnTo>
                  <a:pt x="468" y="295"/>
                </a:lnTo>
                <a:lnTo>
                  <a:pt x="474" y="295"/>
                </a:lnTo>
                <a:lnTo>
                  <a:pt x="478" y="295"/>
                </a:lnTo>
                <a:lnTo>
                  <a:pt x="483" y="297"/>
                </a:lnTo>
                <a:lnTo>
                  <a:pt x="486" y="297"/>
                </a:lnTo>
                <a:lnTo>
                  <a:pt x="492" y="297"/>
                </a:lnTo>
                <a:lnTo>
                  <a:pt x="495" y="297"/>
                </a:lnTo>
                <a:lnTo>
                  <a:pt x="499" y="297"/>
                </a:lnTo>
                <a:lnTo>
                  <a:pt x="504" y="297"/>
                </a:lnTo>
                <a:lnTo>
                  <a:pt x="507" y="297"/>
                </a:lnTo>
                <a:lnTo>
                  <a:pt x="511" y="295"/>
                </a:lnTo>
                <a:lnTo>
                  <a:pt x="514" y="295"/>
                </a:lnTo>
                <a:lnTo>
                  <a:pt x="517" y="295"/>
                </a:lnTo>
                <a:lnTo>
                  <a:pt x="522" y="295"/>
                </a:lnTo>
                <a:lnTo>
                  <a:pt x="528" y="294"/>
                </a:lnTo>
                <a:lnTo>
                  <a:pt x="534" y="292"/>
                </a:lnTo>
                <a:lnTo>
                  <a:pt x="540" y="291"/>
                </a:lnTo>
                <a:lnTo>
                  <a:pt x="546" y="288"/>
                </a:lnTo>
                <a:lnTo>
                  <a:pt x="550" y="286"/>
                </a:lnTo>
                <a:lnTo>
                  <a:pt x="556" y="285"/>
                </a:lnTo>
                <a:lnTo>
                  <a:pt x="559" y="282"/>
                </a:lnTo>
                <a:lnTo>
                  <a:pt x="564" y="280"/>
                </a:lnTo>
                <a:lnTo>
                  <a:pt x="568" y="277"/>
                </a:lnTo>
                <a:lnTo>
                  <a:pt x="571" y="274"/>
                </a:lnTo>
                <a:lnTo>
                  <a:pt x="574" y="271"/>
                </a:lnTo>
                <a:lnTo>
                  <a:pt x="577" y="268"/>
                </a:lnTo>
                <a:lnTo>
                  <a:pt x="580" y="265"/>
                </a:lnTo>
                <a:lnTo>
                  <a:pt x="583" y="262"/>
                </a:lnTo>
                <a:lnTo>
                  <a:pt x="585" y="258"/>
                </a:lnTo>
                <a:lnTo>
                  <a:pt x="586" y="255"/>
                </a:lnTo>
                <a:lnTo>
                  <a:pt x="588" y="252"/>
                </a:lnTo>
                <a:lnTo>
                  <a:pt x="589" y="247"/>
                </a:lnTo>
                <a:lnTo>
                  <a:pt x="589" y="243"/>
                </a:lnTo>
                <a:lnTo>
                  <a:pt x="591" y="240"/>
                </a:lnTo>
                <a:lnTo>
                  <a:pt x="591" y="235"/>
                </a:lnTo>
                <a:lnTo>
                  <a:pt x="591" y="231"/>
                </a:lnTo>
                <a:lnTo>
                  <a:pt x="591" y="226"/>
                </a:lnTo>
                <a:lnTo>
                  <a:pt x="592" y="222"/>
                </a:lnTo>
                <a:lnTo>
                  <a:pt x="591" y="217"/>
                </a:lnTo>
                <a:lnTo>
                  <a:pt x="591" y="213"/>
                </a:lnTo>
                <a:lnTo>
                  <a:pt x="591" y="208"/>
                </a:lnTo>
                <a:lnTo>
                  <a:pt x="589" y="204"/>
                </a:lnTo>
                <a:lnTo>
                  <a:pt x="588" y="198"/>
                </a:lnTo>
                <a:lnTo>
                  <a:pt x="588" y="193"/>
                </a:lnTo>
                <a:lnTo>
                  <a:pt x="586" y="189"/>
                </a:lnTo>
                <a:lnTo>
                  <a:pt x="585" y="183"/>
                </a:lnTo>
                <a:lnTo>
                  <a:pt x="625" y="154"/>
                </a:lnTo>
                <a:lnTo>
                  <a:pt x="627" y="157"/>
                </a:lnTo>
                <a:lnTo>
                  <a:pt x="628" y="160"/>
                </a:lnTo>
                <a:lnTo>
                  <a:pt x="631" y="165"/>
                </a:lnTo>
                <a:lnTo>
                  <a:pt x="633" y="168"/>
                </a:lnTo>
                <a:lnTo>
                  <a:pt x="634" y="171"/>
                </a:lnTo>
                <a:lnTo>
                  <a:pt x="636" y="174"/>
                </a:lnTo>
                <a:lnTo>
                  <a:pt x="637" y="177"/>
                </a:lnTo>
                <a:lnTo>
                  <a:pt x="639" y="181"/>
                </a:lnTo>
                <a:lnTo>
                  <a:pt x="640" y="184"/>
                </a:lnTo>
                <a:lnTo>
                  <a:pt x="642" y="189"/>
                </a:lnTo>
                <a:lnTo>
                  <a:pt x="643" y="193"/>
                </a:lnTo>
                <a:lnTo>
                  <a:pt x="643" y="198"/>
                </a:lnTo>
                <a:lnTo>
                  <a:pt x="645" y="202"/>
                </a:lnTo>
                <a:lnTo>
                  <a:pt x="646" y="207"/>
                </a:lnTo>
                <a:lnTo>
                  <a:pt x="648" y="213"/>
                </a:lnTo>
                <a:lnTo>
                  <a:pt x="648" y="217"/>
                </a:lnTo>
                <a:lnTo>
                  <a:pt x="648" y="223"/>
                </a:lnTo>
                <a:lnTo>
                  <a:pt x="648" y="228"/>
                </a:lnTo>
                <a:lnTo>
                  <a:pt x="649" y="234"/>
                </a:lnTo>
                <a:lnTo>
                  <a:pt x="648" y="238"/>
                </a:lnTo>
                <a:lnTo>
                  <a:pt x="648" y="244"/>
                </a:lnTo>
                <a:lnTo>
                  <a:pt x="648" y="250"/>
                </a:lnTo>
                <a:lnTo>
                  <a:pt x="646" y="256"/>
                </a:lnTo>
                <a:lnTo>
                  <a:pt x="645" y="261"/>
                </a:lnTo>
                <a:lnTo>
                  <a:pt x="643" y="267"/>
                </a:lnTo>
                <a:lnTo>
                  <a:pt x="640" y="273"/>
                </a:lnTo>
                <a:lnTo>
                  <a:pt x="639" y="279"/>
                </a:lnTo>
                <a:lnTo>
                  <a:pt x="637" y="283"/>
                </a:lnTo>
                <a:lnTo>
                  <a:pt x="634" y="286"/>
                </a:lnTo>
                <a:lnTo>
                  <a:pt x="633" y="291"/>
                </a:lnTo>
                <a:lnTo>
                  <a:pt x="630" y="295"/>
                </a:lnTo>
                <a:lnTo>
                  <a:pt x="627" y="298"/>
                </a:lnTo>
                <a:lnTo>
                  <a:pt x="625" y="301"/>
                </a:lnTo>
                <a:lnTo>
                  <a:pt x="622" y="306"/>
                </a:lnTo>
                <a:lnTo>
                  <a:pt x="621" y="309"/>
                </a:lnTo>
                <a:lnTo>
                  <a:pt x="618" y="312"/>
                </a:lnTo>
                <a:lnTo>
                  <a:pt x="615" y="315"/>
                </a:lnTo>
                <a:lnTo>
                  <a:pt x="612" y="318"/>
                </a:lnTo>
                <a:lnTo>
                  <a:pt x="609" y="322"/>
                </a:lnTo>
                <a:lnTo>
                  <a:pt x="604" y="325"/>
                </a:lnTo>
                <a:lnTo>
                  <a:pt x="601" y="328"/>
                </a:lnTo>
                <a:lnTo>
                  <a:pt x="598" y="331"/>
                </a:lnTo>
                <a:lnTo>
                  <a:pt x="594" y="334"/>
                </a:lnTo>
                <a:lnTo>
                  <a:pt x="589" y="336"/>
                </a:lnTo>
                <a:lnTo>
                  <a:pt x="585" y="337"/>
                </a:lnTo>
                <a:lnTo>
                  <a:pt x="580" y="340"/>
                </a:lnTo>
                <a:lnTo>
                  <a:pt x="577" y="342"/>
                </a:lnTo>
                <a:lnTo>
                  <a:pt x="573" y="343"/>
                </a:lnTo>
                <a:lnTo>
                  <a:pt x="567" y="346"/>
                </a:lnTo>
                <a:lnTo>
                  <a:pt x="562" y="348"/>
                </a:lnTo>
                <a:lnTo>
                  <a:pt x="558" y="349"/>
                </a:lnTo>
                <a:lnTo>
                  <a:pt x="552" y="351"/>
                </a:lnTo>
                <a:lnTo>
                  <a:pt x="547" y="352"/>
                </a:lnTo>
                <a:lnTo>
                  <a:pt x="541" y="354"/>
                </a:lnTo>
                <a:lnTo>
                  <a:pt x="537" y="355"/>
                </a:lnTo>
                <a:lnTo>
                  <a:pt x="529" y="355"/>
                </a:lnTo>
                <a:lnTo>
                  <a:pt x="523" y="357"/>
                </a:lnTo>
                <a:lnTo>
                  <a:pt x="517" y="357"/>
                </a:lnTo>
                <a:lnTo>
                  <a:pt x="511" y="358"/>
                </a:lnTo>
                <a:lnTo>
                  <a:pt x="504" y="358"/>
                </a:lnTo>
                <a:lnTo>
                  <a:pt x="498" y="358"/>
                </a:lnTo>
                <a:lnTo>
                  <a:pt x="490" y="358"/>
                </a:lnTo>
                <a:lnTo>
                  <a:pt x="483" y="358"/>
                </a:lnTo>
                <a:lnTo>
                  <a:pt x="475" y="357"/>
                </a:lnTo>
                <a:lnTo>
                  <a:pt x="468" y="357"/>
                </a:lnTo>
                <a:lnTo>
                  <a:pt x="460" y="357"/>
                </a:lnTo>
                <a:lnTo>
                  <a:pt x="453" y="357"/>
                </a:lnTo>
                <a:lnTo>
                  <a:pt x="444" y="355"/>
                </a:lnTo>
                <a:lnTo>
                  <a:pt x="436" y="355"/>
                </a:lnTo>
                <a:lnTo>
                  <a:pt x="427" y="354"/>
                </a:lnTo>
                <a:lnTo>
                  <a:pt x="418" y="352"/>
                </a:lnTo>
                <a:lnTo>
                  <a:pt x="409" y="351"/>
                </a:lnTo>
                <a:lnTo>
                  <a:pt x="400" y="349"/>
                </a:lnTo>
                <a:lnTo>
                  <a:pt x="391" y="346"/>
                </a:lnTo>
                <a:lnTo>
                  <a:pt x="382" y="345"/>
                </a:lnTo>
                <a:lnTo>
                  <a:pt x="372" y="342"/>
                </a:lnTo>
                <a:lnTo>
                  <a:pt x="361" y="340"/>
                </a:lnTo>
                <a:lnTo>
                  <a:pt x="351" y="337"/>
                </a:lnTo>
                <a:lnTo>
                  <a:pt x="340" y="334"/>
                </a:lnTo>
                <a:lnTo>
                  <a:pt x="328" y="331"/>
                </a:lnTo>
                <a:lnTo>
                  <a:pt x="318" y="328"/>
                </a:lnTo>
                <a:lnTo>
                  <a:pt x="307" y="325"/>
                </a:lnTo>
                <a:lnTo>
                  <a:pt x="295" y="322"/>
                </a:lnTo>
                <a:lnTo>
                  <a:pt x="283" y="318"/>
                </a:lnTo>
                <a:lnTo>
                  <a:pt x="271" y="315"/>
                </a:lnTo>
                <a:lnTo>
                  <a:pt x="259" y="310"/>
                </a:lnTo>
                <a:lnTo>
                  <a:pt x="247" y="306"/>
                </a:lnTo>
                <a:lnTo>
                  <a:pt x="235" y="301"/>
                </a:lnTo>
                <a:lnTo>
                  <a:pt x="222" y="297"/>
                </a:lnTo>
                <a:lnTo>
                  <a:pt x="208" y="292"/>
                </a:lnTo>
                <a:lnTo>
                  <a:pt x="196" y="288"/>
                </a:lnTo>
                <a:lnTo>
                  <a:pt x="181" y="282"/>
                </a:lnTo>
                <a:lnTo>
                  <a:pt x="169" y="276"/>
                </a:lnTo>
                <a:lnTo>
                  <a:pt x="156" y="270"/>
                </a:lnTo>
                <a:lnTo>
                  <a:pt x="145" y="265"/>
                </a:lnTo>
                <a:lnTo>
                  <a:pt x="133" y="259"/>
                </a:lnTo>
                <a:lnTo>
                  <a:pt x="123" y="253"/>
                </a:lnTo>
                <a:lnTo>
                  <a:pt x="112" y="247"/>
                </a:lnTo>
                <a:lnTo>
                  <a:pt x="103" y="241"/>
                </a:lnTo>
                <a:lnTo>
                  <a:pt x="94" y="235"/>
                </a:lnTo>
                <a:lnTo>
                  <a:pt x="85" y="231"/>
                </a:lnTo>
                <a:lnTo>
                  <a:pt x="76" y="223"/>
                </a:lnTo>
                <a:lnTo>
                  <a:pt x="70" y="219"/>
                </a:lnTo>
                <a:lnTo>
                  <a:pt x="63" y="213"/>
                </a:lnTo>
                <a:lnTo>
                  <a:pt x="55" y="207"/>
                </a:lnTo>
                <a:lnTo>
                  <a:pt x="49" y="201"/>
                </a:lnTo>
                <a:lnTo>
                  <a:pt x="43" y="195"/>
                </a:lnTo>
                <a:lnTo>
                  <a:pt x="37" y="189"/>
                </a:lnTo>
                <a:lnTo>
                  <a:pt x="33" y="183"/>
                </a:lnTo>
                <a:lnTo>
                  <a:pt x="27" y="177"/>
                </a:lnTo>
                <a:lnTo>
                  <a:pt x="24" y="171"/>
                </a:lnTo>
                <a:lnTo>
                  <a:pt x="19" y="165"/>
                </a:lnTo>
                <a:lnTo>
                  <a:pt x="16" y="160"/>
                </a:lnTo>
                <a:lnTo>
                  <a:pt x="12" y="154"/>
                </a:lnTo>
                <a:lnTo>
                  <a:pt x="10" y="148"/>
                </a:lnTo>
                <a:lnTo>
                  <a:pt x="7" y="142"/>
                </a:lnTo>
                <a:lnTo>
                  <a:pt x="6" y="136"/>
                </a:lnTo>
                <a:lnTo>
                  <a:pt x="4" y="132"/>
                </a:lnTo>
                <a:lnTo>
                  <a:pt x="3" y="126"/>
                </a:lnTo>
                <a:lnTo>
                  <a:pt x="1" y="120"/>
                </a:lnTo>
                <a:lnTo>
                  <a:pt x="0" y="115"/>
                </a:lnTo>
                <a:lnTo>
                  <a:pt x="0" y="111"/>
                </a:lnTo>
                <a:lnTo>
                  <a:pt x="0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1" y="84"/>
                </a:lnTo>
                <a:lnTo>
                  <a:pt x="3" y="78"/>
                </a:lnTo>
                <a:lnTo>
                  <a:pt x="4" y="73"/>
                </a:lnTo>
                <a:lnTo>
                  <a:pt x="6" y="69"/>
                </a:lnTo>
                <a:lnTo>
                  <a:pt x="7" y="64"/>
                </a:lnTo>
                <a:lnTo>
                  <a:pt x="9" y="60"/>
                </a:lnTo>
                <a:lnTo>
                  <a:pt x="10" y="55"/>
                </a:lnTo>
                <a:lnTo>
                  <a:pt x="13" y="51"/>
                </a:lnTo>
                <a:lnTo>
                  <a:pt x="15" y="48"/>
                </a:lnTo>
                <a:lnTo>
                  <a:pt x="18" y="43"/>
                </a:lnTo>
                <a:lnTo>
                  <a:pt x="21" y="39"/>
                </a:lnTo>
                <a:lnTo>
                  <a:pt x="24" y="36"/>
                </a:lnTo>
                <a:lnTo>
                  <a:pt x="28" y="33"/>
                </a:lnTo>
                <a:lnTo>
                  <a:pt x="31" y="28"/>
                </a:lnTo>
                <a:lnTo>
                  <a:pt x="34" y="25"/>
                </a:lnTo>
                <a:lnTo>
                  <a:pt x="37" y="22"/>
                </a:lnTo>
                <a:lnTo>
                  <a:pt x="42" y="19"/>
                </a:lnTo>
                <a:lnTo>
                  <a:pt x="45" y="16"/>
                </a:lnTo>
                <a:lnTo>
                  <a:pt x="49" y="13"/>
                </a:lnTo>
                <a:lnTo>
                  <a:pt x="52" y="12"/>
                </a:lnTo>
                <a:lnTo>
                  <a:pt x="57" y="10"/>
                </a:lnTo>
                <a:lnTo>
                  <a:pt x="60" y="7"/>
                </a:lnTo>
                <a:lnTo>
                  <a:pt x="64" y="6"/>
                </a:lnTo>
                <a:lnTo>
                  <a:pt x="69" y="4"/>
                </a:lnTo>
                <a:lnTo>
                  <a:pt x="73" y="3"/>
                </a:lnTo>
                <a:lnTo>
                  <a:pt x="76" y="1"/>
                </a:lnTo>
                <a:lnTo>
                  <a:pt x="81" y="0"/>
                </a:lnTo>
                <a:lnTo>
                  <a:pt x="85" y="0"/>
                </a:lnTo>
                <a:lnTo>
                  <a:pt x="90" y="0"/>
                </a:lnTo>
                <a:lnTo>
                  <a:pt x="127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Freeform 25"/>
          <p:cNvSpPr>
            <a:spLocks/>
          </p:cNvSpPr>
          <p:nvPr/>
        </p:nvSpPr>
        <p:spPr bwMode="auto">
          <a:xfrm>
            <a:off x="1163638" y="5154613"/>
            <a:ext cx="44450" cy="74612"/>
          </a:xfrm>
          <a:custGeom>
            <a:avLst/>
            <a:gdLst>
              <a:gd name="T0" fmla="*/ 14817 w 84"/>
              <a:gd name="T1" fmla="*/ 0 h 142"/>
              <a:gd name="T2" fmla="*/ 15875 w 84"/>
              <a:gd name="T3" fmla="*/ 525 h 142"/>
              <a:gd name="T4" fmla="*/ 15875 w 84"/>
              <a:gd name="T5" fmla="*/ 2102 h 142"/>
              <a:gd name="T6" fmla="*/ 16404 w 84"/>
              <a:gd name="T7" fmla="*/ 4729 h 142"/>
              <a:gd name="T8" fmla="*/ 17463 w 84"/>
              <a:gd name="T9" fmla="*/ 6831 h 142"/>
              <a:gd name="T10" fmla="*/ 17992 w 84"/>
              <a:gd name="T11" fmla="*/ 9983 h 142"/>
              <a:gd name="T12" fmla="*/ 17992 w 84"/>
              <a:gd name="T13" fmla="*/ 11560 h 142"/>
              <a:gd name="T14" fmla="*/ 17992 w 84"/>
              <a:gd name="T15" fmla="*/ 13136 h 142"/>
              <a:gd name="T16" fmla="*/ 17992 w 84"/>
              <a:gd name="T17" fmla="*/ 15763 h 142"/>
              <a:gd name="T18" fmla="*/ 19050 w 84"/>
              <a:gd name="T19" fmla="*/ 17865 h 142"/>
              <a:gd name="T20" fmla="*/ 17992 w 84"/>
              <a:gd name="T21" fmla="*/ 19441 h 142"/>
              <a:gd name="T22" fmla="*/ 17992 w 84"/>
              <a:gd name="T23" fmla="*/ 22068 h 142"/>
              <a:gd name="T24" fmla="*/ 17463 w 84"/>
              <a:gd name="T25" fmla="*/ 23645 h 142"/>
              <a:gd name="T26" fmla="*/ 17463 w 84"/>
              <a:gd name="T27" fmla="*/ 26797 h 142"/>
              <a:gd name="T28" fmla="*/ 16404 w 84"/>
              <a:gd name="T29" fmla="*/ 28899 h 142"/>
              <a:gd name="T30" fmla="*/ 15875 w 84"/>
              <a:gd name="T31" fmla="*/ 31526 h 142"/>
              <a:gd name="T32" fmla="*/ 14817 w 84"/>
              <a:gd name="T33" fmla="*/ 33628 h 142"/>
              <a:gd name="T34" fmla="*/ 14287 w 84"/>
              <a:gd name="T35" fmla="*/ 36255 h 142"/>
              <a:gd name="T36" fmla="*/ 13229 w 84"/>
              <a:gd name="T37" fmla="*/ 38357 h 142"/>
              <a:gd name="T38" fmla="*/ 11642 w 84"/>
              <a:gd name="T39" fmla="*/ 41509 h 142"/>
              <a:gd name="T40" fmla="*/ 10054 w 84"/>
              <a:gd name="T41" fmla="*/ 44137 h 142"/>
              <a:gd name="T42" fmla="*/ 8467 w 84"/>
              <a:gd name="T43" fmla="*/ 47289 h 142"/>
              <a:gd name="T44" fmla="*/ 6350 w 84"/>
              <a:gd name="T45" fmla="*/ 49391 h 142"/>
              <a:gd name="T46" fmla="*/ 4763 w 84"/>
              <a:gd name="T47" fmla="*/ 52544 h 142"/>
              <a:gd name="T48" fmla="*/ 2117 w 84"/>
              <a:gd name="T49" fmla="*/ 55171 h 142"/>
              <a:gd name="T50" fmla="*/ 0 w 84"/>
              <a:gd name="T51" fmla="*/ 58323 h 142"/>
              <a:gd name="T52" fmla="*/ 25929 w 84"/>
              <a:gd name="T53" fmla="*/ 74612 h 142"/>
              <a:gd name="T54" fmla="*/ 25929 w 84"/>
              <a:gd name="T55" fmla="*/ 74087 h 142"/>
              <a:gd name="T56" fmla="*/ 26987 w 84"/>
              <a:gd name="T57" fmla="*/ 73036 h 142"/>
              <a:gd name="T58" fmla="*/ 27517 w 84"/>
              <a:gd name="T59" fmla="*/ 71459 h 142"/>
              <a:gd name="T60" fmla="*/ 30162 w 84"/>
              <a:gd name="T61" fmla="*/ 69883 h 142"/>
              <a:gd name="T62" fmla="*/ 30692 w 84"/>
              <a:gd name="T63" fmla="*/ 67781 h 142"/>
              <a:gd name="T64" fmla="*/ 33338 w 84"/>
              <a:gd name="T65" fmla="*/ 65154 h 142"/>
              <a:gd name="T66" fmla="*/ 34925 w 84"/>
              <a:gd name="T67" fmla="*/ 62002 h 142"/>
              <a:gd name="T68" fmla="*/ 37042 w 84"/>
              <a:gd name="T69" fmla="*/ 59900 h 142"/>
              <a:gd name="T70" fmla="*/ 38100 w 84"/>
              <a:gd name="T71" fmla="*/ 57273 h 142"/>
              <a:gd name="T72" fmla="*/ 38629 w 84"/>
              <a:gd name="T73" fmla="*/ 55171 h 142"/>
              <a:gd name="T74" fmla="*/ 39688 w 84"/>
              <a:gd name="T75" fmla="*/ 53595 h 142"/>
              <a:gd name="T76" fmla="*/ 40217 w 84"/>
              <a:gd name="T77" fmla="*/ 50967 h 142"/>
              <a:gd name="T78" fmla="*/ 41275 w 84"/>
              <a:gd name="T79" fmla="*/ 48866 h 142"/>
              <a:gd name="T80" fmla="*/ 41804 w 84"/>
              <a:gd name="T81" fmla="*/ 47289 h 142"/>
              <a:gd name="T82" fmla="*/ 42863 w 84"/>
              <a:gd name="T83" fmla="*/ 44662 h 142"/>
              <a:gd name="T84" fmla="*/ 43392 w 84"/>
              <a:gd name="T85" fmla="*/ 42560 h 142"/>
              <a:gd name="T86" fmla="*/ 43392 w 84"/>
              <a:gd name="T87" fmla="*/ 39933 h 142"/>
              <a:gd name="T88" fmla="*/ 43392 w 84"/>
              <a:gd name="T89" fmla="*/ 37831 h 142"/>
              <a:gd name="T90" fmla="*/ 44450 w 84"/>
              <a:gd name="T91" fmla="*/ 35204 h 142"/>
              <a:gd name="T92" fmla="*/ 44450 w 84"/>
              <a:gd name="T93" fmla="*/ 33103 h 142"/>
              <a:gd name="T94" fmla="*/ 44450 w 84"/>
              <a:gd name="T95" fmla="*/ 29950 h 142"/>
              <a:gd name="T96" fmla="*/ 44450 w 84"/>
              <a:gd name="T97" fmla="*/ 27323 h 142"/>
              <a:gd name="T98" fmla="*/ 43392 w 84"/>
              <a:gd name="T99" fmla="*/ 24170 h 142"/>
              <a:gd name="T100" fmla="*/ 43392 w 84"/>
              <a:gd name="T101" fmla="*/ 22068 h 142"/>
              <a:gd name="T102" fmla="*/ 14817 w 84"/>
              <a:gd name="T103" fmla="*/ 0 h 142"/>
              <a:gd name="T104" fmla="*/ 14817 w 84"/>
              <a:gd name="T105" fmla="*/ 0 h 1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4" h="142">
                <a:moveTo>
                  <a:pt x="28" y="0"/>
                </a:moveTo>
                <a:lnTo>
                  <a:pt x="30" y="1"/>
                </a:lnTo>
                <a:lnTo>
                  <a:pt x="30" y="4"/>
                </a:lnTo>
                <a:lnTo>
                  <a:pt x="31" y="9"/>
                </a:lnTo>
                <a:lnTo>
                  <a:pt x="33" y="13"/>
                </a:lnTo>
                <a:lnTo>
                  <a:pt x="34" y="19"/>
                </a:lnTo>
                <a:lnTo>
                  <a:pt x="34" y="22"/>
                </a:lnTo>
                <a:lnTo>
                  <a:pt x="34" y="25"/>
                </a:lnTo>
                <a:lnTo>
                  <a:pt x="34" y="30"/>
                </a:lnTo>
                <a:lnTo>
                  <a:pt x="36" y="34"/>
                </a:lnTo>
                <a:lnTo>
                  <a:pt x="34" y="37"/>
                </a:lnTo>
                <a:lnTo>
                  <a:pt x="34" y="42"/>
                </a:lnTo>
                <a:lnTo>
                  <a:pt x="33" y="45"/>
                </a:lnTo>
                <a:lnTo>
                  <a:pt x="33" y="51"/>
                </a:lnTo>
                <a:lnTo>
                  <a:pt x="31" y="55"/>
                </a:lnTo>
                <a:lnTo>
                  <a:pt x="30" y="60"/>
                </a:lnTo>
                <a:lnTo>
                  <a:pt x="28" y="64"/>
                </a:lnTo>
                <a:lnTo>
                  <a:pt x="27" y="69"/>
                </a:lnTo>
                <a:lnTo>
                  <a:pt x="25" y="73"/>
                </a:lnTo>
                <a:lnTo>
                  <a:pt x="22" y="79"/>
                </a:lnTo>
                <a:lnTo>
                  <a:pt x="19" y="84"/>
                </a:lnTo>
                <a:lnTo>
                  <a:pt x="16" y="90"/>
                </a:lnTo>
                <a:lnTo>
                  <a:pt x="12" y="94"/>
                </a:lnTo>
                <a:lnTo>
                  <a:pt x="9" y="100"/>
                </a:lnTo>
                <a:lnTo>
                  <a:pt x="4" y="105"/>
                </a:lnTo>
                <a:lnTo>
                  <a:pt x="0" y="111"/>
                </a:lnTo>
                <a:lnTo>
                  <a:pt x="49" y="142"/>
                </a:lnTo>
                <a:lnTo>
                  <a:pt x="49" y="141"/>
                </a:lnTo>
                <a:lnTo>
                  <a:pt x="51" y="139"/>
                </a:lnTo>
                <a:lnTo>
                  <a:pt x="52" y="136"/>
                </a:lnTo>
                <a:lnTo>
                  <a:pt x="57" y="133"/>
                </a:lnTo>
                <a:lnTo>
                  <a:pt x="58" y="129"/>
                </a:lnTo>
                <a:lnTo>
                  <a:pt x="63" y="124"/>
                </a:lnTo>
                <a:lnTo>
                  <a:pt x="66" y="118"/>
                </a:lnTo>
                <a:lnTo>
                  <a:pt x="70" y="114"/>
                </a:lnTo>
                <a:lnTo>
                  <a:pt x="72" y="109"/>
                </a:lnTo>
                <a:lnTo>
                  <a:pt x="73" y="105"/>
                </a:lnTo>
                <a:lnTo>
                  <a:pt x="75" y="102"/>
                </a:lnTo>
                <a:lnTo>
                  <a:pt x="76" y="97"/>
                </a:lnTo>
                <a:lnTo>
                  <a:pt x="78" y="93"/>
                </a:lnTo>
                <a:lnTo>
                  <a:pt x="79" y="90"/>
                </a:lnTo>
                <a:lnTo>
                  <a:pt x="81" y="85"/>
                </a:lnTo>
                <a:lnTo>
                  <a:pt x="82" y="81"/>
                </a:lnTo>
                <a:lnTo>
                  <a:pt x="82" y="76"/>
                </a:lnTo>
                <a:lnTo>
                  <a:pt x="82" y="72"/>
                </a:lnTo>
                <a:lnTo>
                  <a:pt x="84" y="67"/>
                </a:lnTo>
                <a:lnTo>
                  <a:pt x="84" y="63"/>
                </a:lnTo>
                <a:lnTo>
                  <a:pt x="84" y="57"/>
                </a:lnTo>
                <a:lnTo>
                  <a:pt x="84" y="52"/>
                </a:lnTo>
                <a:lnTo>
                  <a:pt x="82" y="46"/>
                </a:lnTo>
                <a:lnTo>
                  <a:pt x="82" y="42"/>
                </a:lnTo>
                <a:lnTo>
                  <a:pt x="2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Freeform 26"/>
          <p:cNvSpPr>
            <a:spLocks/>
          </p:cNvSpPr>
          <p:nvPr/>
        </p:nvSpPr>
        <p:spPr bwMode="auto">
          <a:xfrm>
            <a:off x="1376363" y="5237163"/>
            <a:ext cx="53975" cy="53975"/>
          </a:xfrm>
          <a:custGeom>
            <a:avLst/>
            <a:gdLst>
              <a:gd name="T0" fmla="*/ 53975 w 102"/>
              <a:gd name="T1" fmla="*/ 1588 h 102"/>
              <a:gd name="T2" fmla="*/ 53446 w 102"/>
              <a:gd name="T3" fmla="*/ 1588 h 102"/>
              <a:gd name="T4" fmla="*/ 52387 w 102"/>
              <a:gd name="T5" fmla="*/ 2646 h 102"/>
              <a:gd name="T6" fmla="*/ 50800 w 102"/>
              <a:gd name="T7" fmla="*/ 3175 h 102"/>
              <a:gd name="T8" fmla="*/ 49213 w 102"/>
              <a:gd name="T9" fmla="*/ 4233 h 102"/>
              <a:gd name="T10" fmla="*/ 47096 w 102"/>
              <a:gd name="T11" fmla="*/ 4763 h 102"/>
              <a:gd name="T12" fmla="*/ 44450 w 102"/>
              <a:gd name="T13" fmla="*/ 7408 h 102"/>
              <a:gd name="T14" fmla="*/ 42333 w 102"/>
              <a:gd name="T15" fmla="*/ 8996 h 102"/>
              <a:gd name="T16" fmla="*/ 39158 w 102"/>
              <a:gd name="T17" fmla="*/ 12171 h 102"/>
              <a:gd name="T18" fmla="*/ 38100 w 102"/>
              <a:gd name="T19" fmla="*/ 13758 h 102"/>
              <a:gd name="T20" fmla="*/ 36513 w 102"/>
              <a:gd name="T21" fmla="*/ 15346 h 102"/>
              <a:gd name="T22" fmla="*/ 34925 w 102"/>
              <a:gd name="T23" fmla="*/ 16933 h 102"/>
              <a:gd name="T24" fmla="*/ 34396 w 102"/>
              <a:gd name="T25" fmla="*/ 18521 h 102"/>
              <a:gd name="T26" fmla="*/ 33338 w 102"/>
              <a:gd name="T27" fmla="*/ 20638 h 102"/>
              <a:gd name="T28" fmla="*/ 31750 w 102"/>
              <a:gd name="T29" fmla="*/ 23283 h 102"/>
              <a:gd name="T30" fmla="*/ 31221 w 102"/>
              <a:gd name="T31" fmla="*/ 25400 h 102"/>
              <a:gd name="T32" fmla="*/ 30162 w 102"/>
              <a:gd name="T33" fmla="*/ 28046 h 102"/>
              <a:gd name="T34" fmla="*/ 29633 w 102"/>
              <a:gd name="T35" fmla="*/ 30162 h 102"/>
              <a:gd name="T36" fmla="*/ 28575 w 102"/>
              <a:gd name="T37" fmla="*/ 33338 h 102"/>
              <a:gd name="T38" fmla="*/ 28046 w 102"/>
              <a:gd name="T39" fmla="*/ 35983 h 102"/>
              <a:gd name="T40" fmla="*/ 28046 w 102"/>
              <a:gd name="T41" fmla="*/ 39688 h 102"/>
              <a:gd name="T42" fmla="*/ 28046 w 102"/>
              <a:gd name="T43" fmla="*/ 41275 h 102"/>
              <a:gd name="T44" fmla="*/ 28046 w 102"/>
              <a:gd name="T45" fmla="*/ 42333 h 102"/>
              <a:gd name="T46" fmla="*/ 28046 w 102"/>
              <a:gd name="T47" fmla="*/ 44450 h 102"/>
              <a:gd name="T48" fmla="*/ 28046 w 102"/>
              <a:gd name="T49" fmla="*/ 46038 h 102"/>
              <a:gd name="T50" fmla="*/ 28046 w 102"/>
              <a:gd name="T51" fmla="*/ 47625 h 102"/>
              <a:gd name="T52" fmla="*/ 28046 w 102"/>
              <a:gd name="T53" fmla="*/ 50271 h 102"/>
              <a:gd name="T54" fmla="*/ 28046 w 102"/>
              <a:gd name="T55" fmla="*/ 51858 h 102"/>
              <a:gd name="T56" fmla="*/ 28046 w 102"/>
              <a:gd name="T57" fmla="*/ 53975 h 102"/>
              <a:gd name="T58" fmla="*/ 1058 w 102"/>
              <a:gd name="T59" fmla="*/ 52387 h 102"/>
              <a:gd name="T60" fmla="*/ 1058 w 102"/>
              <a:gd name="T61" fmla="*/ 52387 h 102"/>
              <a:gd name="T62" fmla="*/ 1058 w 102"/>
              <a:gd name="T63" fmla="*/ 50800 h 102"/>
              <a:gd name="T64" fmla="*/ 1058 w 102"/>
              <a:gd name="T65" fmla="*/ 48683 h 102"/>
              <a:gd name="T66" fmla="*/ 1058 w 102"/>
              <a:gd name="T67" fmla="*/ 46038 h 102"/>
              <a:gd name="T68" fmla="*/ 0 w 102"/>
              <a:gd name="T69" fmla="*/ 44450 h 102"/>
              <a:gd name="T70" fmla="*/ 0 w 102"/>
              <a:gd name="T71" fmla="*/ 42863 h 102"/>
              <a:gd name="T72" fmla="*/ 0 w 102"/>
              <a:gd name="T73" fmla="*/ 41275 h 102"/>
              <a:gd name="T74" fmla="*/ 0 w 102"/>
              <a:gd name="T75" fmla="*/ 39158 h 102"/>
              <a:gd name="T76" fmla="*/ 0 w 102"/>
              <a:gd name="T77" fmla="*/ 36513 h 102"/>
              <a:gd name="T78" fmla="*/ 0 w 102"/>
              <a:gd name="T79" fmla="*/ 34925 h 102"/>
              <a:gd name="T80" fmla="*/ 1058 w 102"/>
              <a:gd name="T81" fmla="*/ 33338 h 102"/>
              <a:gd name="T82" fmla="*/ 1058 w 102"/>
              <a:gd name="T83" fmla="*/ 31221 h 102"/>
              <a:gd name="T84" fmla="*/ 1058 w 102"/>
              <a:gd name="T85" fmla="*/ 28575 h 102"/>
              <a:gd name="T86" fmla="*/ 1058 w 102"/>
              <a:gd name="T87" fmla="*/ 26987 h 102"/>
              <a:gd name="T88" fmla="*/ 1588 w 102"/>
              <a:gd name="T89" fmla="*/ 23813 h 102"/>
              <a:gd name="T90" fmla="*/ 2646 w 102"/>
              <a:gd name="T91" fmla="*/ 22225 h 102"/>
              <a:gd name="T92" fmla="*/ 2646 w 102"/>
              <a:gd name="T93" fmla="*/ 20108 h 102"/>
              <a:gd name="T94" fmla="*/ 3175 w 102"/>
              <a:gd name="T95" fmla="*/ 17463 h 102"/>
              <a:gd name="T96" fmla="*/ 4233 w 102"/>
              <a:gd name="T97" fmla="*/ 15875 h 102"/>
              <a:gd name="T98" fmla="*/ 5821 w 102"/>
              <a:gd name="T99" fmla="*/ 13758 h 102"/>
              <a:gd name="T100" fmla="*/ 6350 w 102"/>
              <a:gd name="T101" fmla="*/ 12171 h 102"/>
              <a:gd name="T102" fmla="*/ 7408 w 102"/>
              <a:gd name="T103" fmla="*/ 9525 h 102"/>
              <a:gd name="T104" fmla="*/ 8996 w 102"/>
              <a:gd name="T105" fmla="*/ 7408 h 102"/>
              <a:gd name="T106" fmla="*/ 10583 w 102"/>
              <a:gd name="T107" fmla="*/ 5821 h 102"/>
              <a:gd name="T108" fmla="*/ 12171 w 102"/>
              <a:gd name="T109" fmla="*/ 4233 h 102"/>
              <a:gd name="T110" fmla="*/ 13758 w 102"/>
              <a:gd name="T111" fmla="*/ 2646 h 102"/>
              <a:gd name="T112" fmla="*/ 15875 w 102"/>
              <a:gd name="T113" fmla="*/ 1058 h 102"/>
              <a:gd name="T114" fmla="*/ 18521 w 102"/>
              <a:gd name="T115" fmla="*/ 0 h 102"/>
              <a:gd name="T116" fmla="*/ 53975 w 102"/>
              <a:gd name="T117" fmla="*/ 1588 h 102"/>
              <a:gd name="T118" fmla="*/ 53975 w 102"/>
              <a:gd name="T119" fmla="*/ 1588 h 1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2" h="102">
                <a:moveTo>
                  <a:pt x="102" y="3"/>
                </a:moveTo>
                <a:lnTo>
                  <a:pt x="101" y="3"/>
                </a:lnTo>
                <a:lnTo>
                  <a:pt x="99" y="5"/>
                </a:lnTo>
                <a:lnTo>
                  <a:pt x="96" y="6"/>
                </a:lnTo>
                <a:lnTo>
                  <a:pt x="93" y="8"/>
                </a:lnTo>
                <a:lnTo>
                  <a:pt x="89" y="9"/>
                </a:lnTo>
                <a:lnTo>
                  <a:pt x="84" y="14"/>
                </a:lnTo>
                <a:lnTo>
                  <a:pt x="80" y="17"/>
                </a:lnTo>
                <a:lnTo>
                  <a:pt x="74" y="23"/>
                </a:lnTo>
                <a:lnTo>
                  <a:pt x="72" y="26"/>
                </a:lnTo>
                <a:lnTo>
                  <a:pt x="69" y="29"/>
                </a:lnTo>
                <a:lnTo>
                  <a:pt x="66" y="32"/>
                </a:lnTo>
                <a:lnTo>
                  <a:pt x="65" y="35"/>
                </a:lnTo>
                <a:lnTo>
                  <a:pt x="63" y="39"/>
                </a:lnTo>
                <a:lnTo>
                  <a:pt x="60" y="44"/>
                </a:lnTo>
                <a:lnTo>
                  <a:pt x="59" y="48"/>
                </a:lnTo>
                <a:lnTo>
                  <a:pt x="57" y="53"/>
                </a:lnTo>
                <a:lnTo>
                  <a:pt x="56" y="57"/>
                </a:lnTo>
                <a:lnTo>
                  <a:pt x="54" y="63"/>
                </a:lnTo>
                <a:lnTo>
                  <a:pt x="53" y="68"/>
                </a:lnTo>
                <a:lnTo>
                  <a:pt x="53" y="75"/>
                </a:lnTo>
                <a:lnTo>
                  <a:pt x="53" y="78"/>
                </a:lnTo>
                <a:lnTo>
                  <a:pt x="53" y="80"/>
                </a:lnTo>
                <a:lnTo>
                  <a:pt x="53" y="84"/>
                </a:lnTo>
                <a:lnTo>
                  <a:pt x="53" y="87"/>
                </a:lnTo>
                <a:lnTo>
                  <a:pt x="53" y="90"/>
                </a:lnTo>
                <a:lnTo>
                  <a:pt x="53" y="95"/>
                </a:lnTo>
                <a:lnTo>
                  <a:pt x="53" y="98"/>
                </a:lnTo>
                <a:lnTo>
                  <a:pt x="53" y="102"/>
                </a:lnTo>
                <a:lnTo>
                  <a:pt x="2" y="99"/>
                </a:lnTo>
                <a:lnTo>
                  <a:pt x="2" y="96"/>
                </a:lnTo>
                <a:lnTo>
                  <a:pt x="2" y="92"/>
                </a:lnTo>
                <a:lnTo>
                  <a:pt x="2" y="87"/>
                </a:lnTo>
                <a:lnTo>
                  <a:pt x="0" y="84"/>
                </a:lnTo>
                <a:lnTo>
                  <a:pt x="0" y="81"/>
                </a:lnTo>
                <a:lnTo>
                  <a:pt x="0" y="78"/>
                </a:lnTo>
                <a:lnTo>
                  <a:pt x="0" y="74"/>
                </a:lnTo>
                <a:lnTo>
                  <a:pt x="0" y="69"/>
                </a:lnTo>
                <a:lnTo>
                  <a:pt x="0" y="66"/>
                </a:lnTo>
                <a:lnTo>
                  <a:pt x="2" y="63"/>
                </a:lnTo>
                <a:lnTo>
                  <a:pt x="2" y="59"/>
                </a:lnTo>
                <a:lnTo>
                  <a:pt x="2" y="54"/>
                </a:lnTo>
                <a:lnTo>
                  <a:pt x="2" y="51"/>
                </a:lnTo>
                <a:lnTo>
                  <a:pt x="3" y="45"/>
                </a:lnTo>
                <a:lnTo>
                  <a:pt x="5" y="42"/>
                </a:lnTo>
                <a:lnTo>
                  <a:pt x="5" y="38"/>
                </a:lnTo>
                <a:lnTo>
                  <a:pt x="6" y="33"/>
                </a:lnTo>
                <a:lnTo>
                  <a:pt x="8" y="30"/>
                </a:lnTo>
                <a:lnTo>
                  <a:pt x="11" y="26"/>
                </a:lnTo>
                <a:lnTo>
                  <a:pt x="12" y="23"/>
                </a:lnTo>
                <a:lnTo>
                  <a:pt x="14" y="18"/>
                </a:lnTo>
                <a:lnTo>
                  <a:pt x="17" y="14"/>
                </a:lnTo>
                <a:lnTo>
                  <a:pt x="20" y="11"/>
                </a:lnTo>
                <a:lnTo>
                  <a:pt x="23" y="8"/>
                </a:lnTo>
                <a:lnTo>
                  <a:pt x="26" y="5"/>
                </a:lnTo>
                <a:lnTo>
                  <a:pt x="30" y="2"/>
                </a:lnTo>
                <a:lnTo>
                  <a:pt x="35" y="0"/>
                </a:lnTo>
                <a:lnTo>
                  <a:pt x="10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Freeform 27"/>
          <p:cNvSpPr>
            <a:spLocks/>
          </p:cNvSpPr>
          <p:nvPr/>
        </p:nvSpPr>
        <p:spPr bwMode="auto">
          <a:xfrm>
            <a:off x="1158875" y="5194300"/>
            <a:ext cx="252413" cy="100013"/>
          </a:xfrm>
          <a:custGeom>
            <a:avLst/>
            <a:gdLst>
              <a:gd name="T0" fmla="*/ 24342 w 477"/>
              <a:gd name="T1" fmla="*/ 1588 h 189"/>
              <a:gd name="T2" fmla="*/ 28575 w 477"/>
              <a:gd name="T3" fmla="*/ 3704 h 189"/>
              <a:gd name="T4" fmla="*/ 33867 w 477"/>
              <a:gd name="T5" fmla="*/ 8467 h 189"/>
              <a:gd name="T6" fmla="*/ 41804 w 477"/>
              <a:gd name="T7" fmla="*/ 13229 h 189"/>
              <a:gd name="T8" fmla="*/ 48154 w 477"/>
              <a:gd name="T9" fmla="*/ 17463 h 189"/>
              <a:gd name="T10" fmla="*/ 52917 w 477"/>
              <a:gd name="T11" fmla="*/ 21167 h 189"/>
              <a:gd name="T12" fmla="*/ 58738 w 477"/>
              <a:gd name="T13" fmla="*/ 24342 h 189"/>
              <a:gd name="T14" fmla="*/ 65088 w 477"/>
              <a:gd name="T15" fmla="*/ 27517 h 189"/>
              <a:gd name="T16" fmla="*/ 71438 w 477"/>
              <a:gd name="T17" fmla="*/ 31750 h 189"/>
              <a:gd name="T18" fmla="*/ 78317 w 477"/>
              <a:gd name="T19" fmla="*/ 34925 h 189"/>
              <a:gd name="T20" fmla="*/ 86254 w 477"/>
              <a:gd name="T21" fmla="*/ 38629 h 189"/>
              <a:gd name="T22" fmla="*/ 94192 w 477"/>
              <a:gd name="T23" fmla="*/ 41275 h 189"/>
              <a:gd name="T24" fmla="*/ 102129 w 477"/>
              <a:gd name="T25" fmla="*/ 44979 h 189"/>
              <a:gd name="T26" fmla="*/ 111654 w 477"/>
              <a:gd name="T27" fmla="*/ 48154 h 189"/>
              <a:gd name="T28" fmla="*/ 121179 w 477"/>
              <a:gd name="T29" fmla="*/ 51329 h 189"/>
              <a:gd name="T30" fmla="*/ 130704 w 477"/>
              <a:gd name="T31" fmla="*/ 54504 h 189"/>
              <a:gd name="T32" fmla="*/ 141288 w 477"/>
              <a:gd name="T33" fmla="*/ 57150 h 189"/>
              <a:gd name="T34" fmla="*/ 150813 w 477"/>
              <a:gd name="T35" fmla="*/ 59267 h 189"/>
              <a:gd name="T36" fmla="*/ 159279 w 477"/>
              <a:gd name="T37" fmla="*/ 61913 h 189"/>
              <a:gd name="T38" fmla="*/ 168275 w 477"/>
              <a:gd name="T39" fmla="*/ 63500 h 189"/>
              <a:gd name="T40" fmla="*/ 175155 w 477"/>
              <a:gd name="T41" fmla="*/ 65088 h 189"/>
              <a:gd name="T42" fmla="*/ 183092 w 477"/>
              <a:gd name="T43" fmla="*/ 66675 h 189"/>
              <a:gd name="T44" fmla="*/ 189442 w 477"/>
              <a:gd name="T45" fmla="*/ 68263 h 189"/>
              <a:gd name="T46" fmla="*/ 195792 w 477"/>
              <a:gd name="T47" fmla="*/ 68792 h 189"/>
              <a:gd name="T48" fmla="*/ 201613 w 477"/>
              <a:gd name="T49" fmla="*/ 69850 h 189"/>
              <a:gd name="T50" fmla="*/ 208492 w 477"/>
              <a:gd name="T51" fmla="*/ 71438 h 189"/>
              <a:gd name="T52" fmla="*/ 217488 w 477"/>
              <a:gd name="T53" fmla="*/ 71967 h 189"/>
              <a:gd name="T54" fmla="*/ 223838 w 477"/>
              <a:gd name="T55" fmla="*/ 73025 h 189"/>
              <a:gd name="T56" fmla="*/ 228600 w 477"/>
              <a:gd name="T57" fmla="*/ 73025 h 189"/>
              <a:gd name="T58" fmla="*/ 233892 w 477"/>
              <a:gd name="T59" fmla="*/ 73025 h 189"/>
              <a:gd name="T60" fmla="*/ 251355 w 477"/>
              <a:gd name="T61" fmla="*/ 98955 h 189"/>
              <a:gd name="T62" fmla="*/ 246063 w 477"/>
              <a:gd name="T63" fmla="*/ 100013 h 189"/>
              <a:gd name="T64" fmla="*/ 238655 w 477"/>
              <a:gd name="T65" fmla="*/ 100013 h 189"/>
              <a:gd name="T66" fmla="*/ 232305 w 477"/>
              <a:gd name="T67" fmla="*/ 100013 h 189"/>
              <a:gd name="T68" fmla="*/ 227013 w 477"/>
              <a:gd name="T69" fmla="*/ 100013 h 189"/>
              <a:gd name="T70" fmla="*/ 221192 w 477"/>
              <a:gd name="T71" fmla="*/ 100013 h 189"/>
              <a:gd name="T72" fmla="*/ 214842 w 477"/>
              <a:gd name="T73" fmla="*/ 98955 h 189"/>
              <a:gd name="T74" fmla="*/ 207963 w 477"/>
              <a:gd name="T75" fmla="*/ 98425 h 189"/>
              <a:gd name="T76" fmla="*/ 198967 w 477"/>
              <a:gd name="T77" fmla="*/ 97367 h 189"/>
              <a:gd name="T78" fmla="*/ 191030 w 477"/>
              <a:gd name="T79" fmla="*/ 96838 h 189"/>
              <a:gd name="T80" fmla="*/ 181505 w 477"/>
              <a:gd name="T81" fmla="*/ 95250 h 189"/>
              <a:gd name="T82" fmla="*/ 173038 w 477"/>
              <a:gd name="T83" fmla="*/ 93663 h 189"/>
              <a:gd name="T84" fmla="*/ 162454 w 477"/>
              <a:gd name="T85" fmla="*/ 91017 h 189"/>
              <a:gd name="T86" fmla="*/ 152400 w 477"/>
              <a:gd name="T87" fmla="*/ 88900 h 189"/>
              <a:gd name="T88" fmla="*/ 141288 w 477"/>
              <a:gd name="T89" fmla="*/ 85725 h 189"/>
              <a:gd name="T90" fmla="*/ 129117 w 477"/>
              <a:gd name="T91" fmla="*/ 82550 h 189"/>
              <a:gd name="T92" fmla="*/ 117475 w 477"/>
              <a:gd name="T93" fmla="*/ 78317 h 189"/>
              <a:gd name="T94" fmla="*/ 105304 w 477"/>
              <a:gd name="T95" fmla="*/ 74613 h 189"/>
              <a:gd name="T96" fmla="*/ 92604 w 477"/>
              <a:gd name="T97" fmla="*/ 69850 h 189"/>
              <a:gd name="T98" fmla="*/ 81492 w 477"/>
              <a:gd name="T99" fmla="*/ 65617 h 189"/>
              <a:gd name="T100" fmla="*/ 70379 w 477"/>
              <a:gd name="T101" fmla="*/ 60854 h 189"/>
              <a:gd name="T102" fmla="*/ 61913 w 477"/>
              <a:gd name="T103" fmla="*/ 57150 h 189"/>
              <a:gd name="T104" fmla="*/ 53975 w 477"/>
              <a:gd name="T105" fmla="*/ 52917 h 189"/>
              <a:gd name="T106" fmla="*/ 46038 w 477"/>
              <a:gd name="T107" fmla="*/ 49742 h 189"/>
              <a:gd name="T108" fmla="*/ 39688 w 477"/>
              <a:gd name="T109" fmla="*/ 46038 h 189"/>
              <a:gd name="T110" fmla="*/ 33867 w 477"/>
              <a:gd name="T111" fmla="*/ 42863 h 189"/>
              <a:gd name="T112" fmla="*/ 28575 w 477"/>
              <a:gd name="T113" fmla="*/ 39688 h 189"/>
              <a:gd name="T114" fmla="*/ 21167 w 477"/>
              <a:gd name="T115" fmla="*/ 34925 h 189"/>
              <a:gd name="T116" fmla="*/ 14288 w 477"/>
              <a:gd name="T117" fmla="*/ 29104 h 189"/>
              <a:gd name="T118" fmla="*/ 6879 w 477"/>
              <a:gd name="T119" fmla="*/ 22754 h 189"/>
              <a:gd name="T120" fmla="*/ 1588 w 477"/>
              <a:gd name="T121" fmla="*/ 16404 h 189"/>
              <a:gd name="T122" fmla="*/ 22754 w 477"/>
              <a:gd name="T123" fmla="*/ 0 h 1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7" h="189">
                <a:moveTo>
                  <a:pt x="43" y="0"/>
                </a:moveTo>
                <a:lnTo>
                  <a:pt x="45" y="0"/>
                </a:lnTo>
                <a:lnTo>
                  <a:pt x="46" y="3"/>
                </a:lnTo>
                <a:lnTo>
                  <a:pt x="48" y="4"/>
                </a:lnTo>
                <a:lnTo>
                  <a:pt x="51" y="6"/>
                </a:lnTo>
                <a:lnTo>
                  <a:pt x="54" y="7"/>
                </a:lnTo>
                <a:lnTo>
                  <a:pt x="57" y="10"/>
                </a:lnTo>
                <a:lnTo>
                  <a:pt x="60" y="13"/>
                </a:lnTo>
                <a:lnTo>
                  <a:pt x="64" y="16"/>
                </a:lnTo>
                <a:lnTo>
                  <a:pt x="69" y="19"/>
                </a:lnTo>
                <a:lnTo>
                  <a:pt x="73" y="22"/>
                </a:lnTo>
                <a:lnTo>
                  <a:pt x="79" y="25"/>
                </a:lnTo>
                <a:lnTo>
                  <a:pt x="85" y="30"/>
                </a:lnTo>
                <a:lnTo>
                  <a:pt x="87" y="31"/>
                </a:lnTo>
                <a:lnTo>
                  <a:pt x="91" y="33"/>
                </a:lnTo>
                <a:lnTo>
                  <a:pt x="94" y="36"/>
                </a:lnTo>
                <a:lnTo>
                  <a:pt x="97" y="39"/>
                </a:lnTo>
                <a:lnTo>
                  <a:pt x="100" y="40"/>
                </a:lnTo>
                <a:lnTo>
                  <a:pt x="105" y="42"/>
                </a:lnTo>
                <a:lnTo>
                  <a:pt x="108" y="43"/>
                </a:lnTo>
                <a:lnTo>
                  <a:pt x="111" y="46"/>
                </a:lnTo>
                <a:lnTo>
                  <a:pt x="115" y="48"/>
                </a:lnTo>
                <a:lnTo>
                  <a:pt x="118" y="51"/>
                </a:lnTo>
                <a:lnTo>
                  <a:pt x="123" y="52"/>
                </a:lnTo>
                <a:lnTo>
                  <a:pt x="127" y="55"/>
                </a:lnTo>
                <a:lnTo>
                  <a:pt x="130" y="57"/>
                </a:lnTo>
                <a:lnTo>
                  <a:pt x="135" y="60"/>
                </a:lnTo>
                <a:lnTo>
                  <a:pt x="139" y="61"/>
                </a:lnTo>
                <a:lnTo>
                  <a:pt x="144" y="64"/>
                </a:lnTo>
                <a:lnTo>
                  <a:pt x="148" y="66"/>
                </a:lnTo>
                <a:lnTo>
                  <a:pt x="153" y="67"/>
                </a:lnTo>
                <a:lnTo>
                  <a:pt x="159" y="70"/>
                </a:lnTo>
                <a:lnTo>
                  <a:pt x="163" y="73"/>
                </a:lnTo>
                <a:lnTo>
                  <a:pt x="168" y="75"/>
                </a:lnTo>
                <a:lnTo>
                  <a:pt x="172" y="76"/>
                </a:lnTo>
                <a:lnTo>
                  <a:pt x="178" y="78"/>
                </a:lnTo>
                <a:lnTo>
                  <a:pt x="183" y="81"/>
                </a:lnTo>
                <a:lnTo>
                  <a:pt x="189" y="82"/>
                </a:lnTo>
                <a:lnTo>
                  <a:pt x="193" y="85"/>
                </a:lnTo>
                <a:lnTo>
                  <a:pt x="199" y="87"/>
                </a:lnTo>
                <a:lnTo>
                  <a:pt x="205" y="90"/>
                </a:lnTo>
                <a:lnTo>
                  <a:pt x="211" y="91"/>
                </a:lnTo>
                <a:lnTo>
                  <a:pt x="217" y="94"/>
                </a:lnTo>
                <a:lnTo>
                  <a:pt x="222" y="96"/>
                </a:lnTo>
                <a:lnTo>
                  <a:pt x="229" y="97"/>
                </a:lnTo>
                <a:lnTo>
                  <a:pt x="235" y="99"/>
                </a:lnTo>
                <a:lnTo>
                  <a:pt x="241" y="102"/>
                </a:lnTo>
                <a:lnTo>
                  <a:pt x="247" y="103"/>
                </a:lnTo>
                <a:lnTo>
                  <a:pt x="255" y="105"/>
                </a:lnTo>
                <a:lnTo>
                  <a:pt x="261" y="106"/>
                </a:lnTo>
                <a:lnTo>
                  <a:pt x="267" y="108"/>
                </a:lnTo>
                <a:lnTo>
                  <a:pt x="273" y="109"/>
                </a:lnTo>
                <a:lnTo>
                  <a:pt x="279" y="111"/>
                </a:lnTo>
                <a:lnTo>
                  <a:pt x="285" y="112"/>
                </a:lnTo>
                <a:lnTo>
                  <a:pt x="291" y="114"/>
                </a:lnTo>
                <a:lnTo>
                  <a:pt x="295" y="115"/>
                </a:lnTo>
                <a:lnTo>
                  <a:pt x="301" y="117"/>
                </a:lnTo>
                <a:lnTo>
                  <a:pt x="307" y="117"/>
                </a:lnTo>
                <a:lnTo>
                  <a:pt x="312" y="120"/>
                </a:lnTo>
                <a:lnTo>
                  <a:pt x="318" y="120"/>
                </a:lnTo>
                <a:lnTo>
                  <a:pt x="322" y="121"/>
                </a:lnTo>
                <a:lnTo>
                  <a:pt x="327" y="123"/>
                </a:lnTo>
                <a:lnTo>
                  <a:pt x="331" y="123"/>
                </a:lnTo>
                <a:lnTo>
                  <a:pt x="337" y="124"/>
                </a:lnTo>
                <a:lnTo>
                  <a:pt x="342" y="126"/>
                </a:lnTo>
                <a:lnTo>
                  <a:pt x="346" y="126"/>
                </a:lnTo>
                <a:lnTo>
                  <a:pt x="351" y="127"/>
                </a:lnTo>
                <a:lnTo>
                  <a:pt x="354" y="127"/>
                </a:lnTo>
                <a:lnTo>
                  <a:pt x="358" y="129"/>
                </a:lnTo>
                <a:lnTo>
                  <a:pt x="363" y="129"/>
                </a:lnTo>
                <a:lnTo>
                  <a:pt x="366" y="130"/>
                </a:lnTo>
                <a:lnTo>
                  <a:pt x="370" y="130"/>
                </a:lnTo>
                <a:lnTo>
                  <a:pt x="375" y="132"/>
                </a:lnTo>
                <a:lnTo>
                  <a:pt x="378" y="132"/>
                </a:lnTo>
                <a:lnTo>
                  <a:pt x="381" y="132"/>
                </a:lnTo>
                <a:lnTo>
                  <a:pt x="384" y="133"/>
                </a:lnTo>
                <a:lnTo>
                  <a:pt x="388" y="133"/>
                </a:lnTo>
                <a:lnTo>
                  <a:pt x="394" y="135"/>
                </a:lnTo>
                <a:lnTo>
                  <a:pt x="400" y="136"/>
                </a:lnTo>
                <a:lnTo>
                  <a:pt x="405" y="136"/>
                </a:lnTo>
                <a:lnTo>
                  <a:pt x="411" y="136"/>
                </a:lnTo>
                <a:lnTo>
                  <a:pt x="414" y="136"/>
                </a:lnTo>
                <a:lnTo>
                  <a:pt x="418" y="138"/>
                </a:lnTo>
                <a:lnTo>
                  <a:pt x="423" y="138"/>
                </a:lnTo>
                <a:lnTo>
                  <a:pt x="426" y="138"/>
                </a:lnTo>
                <a:lnTo>
                  <a:pt x="429" y="138"/>
                </a:lnTo>
                <a:lnTo>
                  <a:pt x="432" y="138"/>
                </a:lnTo>
                <a:lnTo>
                  <a:pt x="436" y="138"/>
                </a:lnTo>
                <a:lnTo>
                  <a:pt x="439" y="138"/>
                </a:lnTo>
                <a:lnTo>
                  <a:pt x="442" y="138"/>
                </a:lnTo>
                <a:lnTo>
                  <a:pt x="477" y="187"/>
                </a:lnTo>
                <a:lnTo>
                  <a:pt x="475" y="187"/>
                </a:lnTo>
                <a:lnTo>
                  <a:pt x="472" y="187"/>
                </a:lnTo>
                <a:lnTo>
                  <a:pt x="468" y="187"/>
                </a:lnTo>
                <a:lnTo>
                  <a:pt x="465" y="189"/>
                </a:lnTo>
                <a:lnTo>
                  <a:pt x="462" y="189"/>
                </a:lnTo>
                <a:lnTo>
                  <a:pt x="457" y="189"/>
                </a:lnTo>
                <a:lnTo>
                  <a:pt x="451" y="189"/>
                </a:lnTo>
                <a:lnTo>
                  <a:pt x="447" y="189"/>
                </a:lnTo>
                <a:lnTo>
                  <a:pt x="442" y="189"/>
                </a:lnTo>
                <a:lnTo>
                  <a:pt x="439" y="189"/>
                </a:lnTo>
                <a:lnTo>
                  <a:pt x="436" y="189"/>
                </a:lnTo>
                <a:lnTo>
                  <a:pt x="433" y="189"/>
                </a:lnTo>
                <a:lnTo>
                  <a:pt x="429" y="189"/>
                </a:lnTo>
                <a:lnTo>
                  <a:pt x="426" y="189"/>
                </a:lnTo>
                <a:lnTo>
                  <a:pt x="421" y="189"/>
                </a:lnTo>
                <a:lnTo>
                  <a:pt x="418" y="189"/>
                </a:lnTo>
                <a:lnTo>
                  <a:pt x="414" y="187"/>
                </a:lnTo>
                <a:lnTo>
                  <a:pt x="411" y="187"/>
                </a:lnTo>
                <a:lnTo>
                  <a:pt x="406" y="187"/>
                </a:lnTo>
                <a:lnTo>
                  <a:pt x="402" y="187"/>
                </a:lnTo>
                <a:lnTo>
                  <a:pt x="397" y="186"/>
                </a:lnTo>
                <a:lnTo>
                  <a:pt x="393" y="186"/>
                </a:lnTo>
                <a:lnTo>
                  <a:pt x="387" y="186"/>
                </a:lnTo>
                <a:lnTo>
                  <a:pt x="382" y="186"/>
                </a:lnTo>
                <a:lnTo>
                  <a:pt x="376" y="184"/>
                </a:lnTo>
                <a:lnTo>
                  <a:pt x="372" y="183"/>
                </a:lnTo>
                <a:lnTo>
                  <a:pt x="366" y="183"/>
                </a:lnTo>
                <a:lnTo>
                  <a:pt x="361" y="183"/>
                </a:lnTo>
                <a:lnTo>
                  <a:pt x="355" y="181"/>
                </a:lnTo>
                <a:lnTo>
                  <a:pt x="349" y="181"/>
                </a:lnTo>
                <a:lnTo>
                  <a:pt x="343" y="180"/>
                </a:lnTo>
                <a:lnTo>
                  <a:pt x="339" y="178"/>
                </a:lnTo>
                <a:lnTo>
                  <a:pt x="331" y="177"/>
                </a:lnTo>
                <a:lnTo>
                  <a:pt x="327" y="177"/>
                </a:lnTo>
                <a:lnTo>
                  <a:pt x="319" y="175"/>
                </a:lnTo>
                <a:lnTo>
                  <a:pt x="313" y="174"/>
                </a:lnTo>
                <a:lnTo>
                  <a:pt x="307" y="172"/>
                </a:lnTo>
                <a:lnTo>
                  <a:pt x="301" y="171"/>
                </a:lnTo>
                <a:lnTo>
                  <a:pt x="294" y="169"/>
                </a:lnTo>
                <a:lnTo>
                  <a:pt x="288" y="168"/>
                </a:lnTo>
                <a:lnTo>
                  <a:pt x="280" y="166"/>
                </a:lnTo>
                <a:lnTo>
                  <a:pt x="274" y="165"/>
                </a:lnTo>
                <a:lnTo>
                  <a:pt x="267" y="162"/>
                </a:lnTo>
                <a:lnTo>
                  <a:pt x="259" y="160"/>
                </a:lnTo>
                <a:lnTo>
                  <a:pt x="252" y="159"/>
                </a:lnTo>
                <a:lnTo>
                  <a:pt x="244" y="156"/>
                </a:lnTo>
                <a:lnTo>
                  <a:pt x="237" y="154"/>
                </a:lnTo>
                <a:lnTo>
                  <a:pt x="229" y="151"/>
                </a:lnTo>
                <a:lnTo>
                  <a:pt x="222" y="148"/>
                </a:lnTo>
                <a:lnTo>
                  <a:pt x="214" y="147"/>
                </a:lnTo>
                <a:lnTo>
                  <a:pt x="207" y="144"/>
                </a:lnTo>
                <a:lnTo>
                  <a:pt x="199" y="141"/>
                </a:lnTo>
                <a:lnTo>
                  <a:pt x="190" y="138"/>
                </a:lnTo>
                <a:lnTo>
                  <a:pt x="183" y="135"/>
                </a:lnTo>
                <a:lnTo>
                  <a:pt x="175" y="132"/>
                </a:lnTo>
                <a:lnTo>
                  <a:pt x="168" y="129"/>
                </a:lnTo>
                <a:lnTo>
                  <a:pt x="160" y="126"/>
                </a:lnTo>
                <a:lnTo>
                  <a:pt x="154" y="124"/>
                </a:lnTo>
                <a:lnTo>
                  <a:pt x="147" y="121"/>
                </a:lnTo>
                <a:lnTo>
                  <a:pt x="141" y="118"/>
                </a:lnTo>
                <a:lnTo>
                  <a:pt x="133" y="115"/>
                </a:lnTo>
                <a:lnTo>
                  <a:pt x="129" y="114"/>
                </a:lnTo>
                <a:lnTo>
                  <a:pt x="123" y="111"/>
                </a:lnTo>
                <a:lnTo>
                  <a:pt x="117" y="108"/>
                </a:lnTo>
                <a:lnTo>
                  <a:pt x="112" y="105"/>
                </a:lnTo>
                <a:lnTo>
                  <a:pt x="106" y="103"/>
                </a:lnTo>
                <a:lnTo>
                  <a:pt x="102" y="100"/>
                </a:lnTo>
                <a:lnTo>
                  <a:pt x="97" y="99"/>
                </a:lnTo>
                <a:lnTo>
                  <a:pt x="91" y="96"/>
                </a:lnTo>
                <a:lnTo>
                  <a:pt x="87" y="94"/>
                </a:lnTo>
                <a:lnTo>
                  <a:pt x="82" y="91"/>
                </a:lnTo>
                <a:lnTo>
                  <a:pt x="79" y="90"/>
                </a:lnTo>
                <a:lnTo>
                  <a:pt x="75" y="87"/>
                </a:lnTo>
                <a:lnTo>
                  <a:pt x="70" y="85"/>
                </a:lnTo>
                <a:lnTo>
                  <a:pt x="67" y="82"/>
                </a:lnTo>
                <a:lnTo>
                  <a:pt x="64" y="81"/>
                </a:lnTo>
                <a:lnTo>
                  <a:pt x="60" y="78"/>
                </a:lnTo>
                <a:lnTo>
                  <a:pt x="57" y="76"/>
                </a:lnTo>
                <a:lnTo>
                  <a:pt x="54" y="75"/>
                </a:lnTo>
                <a:lnTo>
                  <a:pt x="51" y="73"/>
                </a:lnTo>
                <a:lnTo>
                  <a:pt x="45" y="70"/>
                </a:lnTo>
                <a:lnTo>
                  <a:pt x="40" y="66"/>
                </a:lnTo>
                <a:lnTo>
                  <a:pt x="36" y="63"/>
                </a:lnTo>
                <a:lnTo>
                  <a:pt x="31" y="60"/>
                </a:lnTo>
                <a:lnTo>
                  <a:pt x="27" y="55"/>
                </a:lnTo>
                <a:lnTo>
                  <a:pt x="24" y="54"/>
                </a:lnTo>
                <a:lnTo>
                  <a:pt x="18" y="48"/>
                </a:lnTo>
                <a:lnTo>
                  <a:pt x="13" y="43"/>
                </a:lnTo>
                <a:lnTo>
                  <a:pt x="9" y="39"/>
                </a:lnTo>
                <a:lnTo>
                  <a:pt x="6" y="36"/>
                </a:lnTo>
                <a:lnTo>
                  <a:pt x="3" y="31"/>
                </a:lnTo>
                <a:lnTo>
                  <a:pt x="0" y="30"/>
                </a:lnTo>
                <a:lnTo>
                  <a:pt x="4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Freeform 28"/>
          <p:cNvSpPr>
            <a:spLocks/>
          </p:cNvSpPr>
          <p:nvPr/>
        </p:nvSpPr>
        <p:spPr bwMode="auto">
          <a:xfrm>
            <a:off x="1120775" y="5203825"/>
            <a:ext cx="317500" cy="136525"/>
          </a:xfrm>
          <a:custGeom>
            <a:avLst/>
            <a:gdLst>
              <a:gd name="T0" fmla="*/ 51945 w 599"/>
              <a:gd name="T1" fmla="*/ 2108 h 259"/>
              <a:gd name="T2" fmla="*/ 37634 w 599"/>
              <a:gd name="T3" fmla="*/ 0 h 259"/>
              <a:gd name="T4" fmla="*/ 25442 w 599"/>
              <a:gd name="T5" fmla="*/ 527 h 259"/>
              <a:gd name="T6" fmla="*/ 14311 w 599"/>
              <a:gd name="T7" fmla="*/ 3690 h 259"/>
              <a:gd name="T8" fmla="*/ 4240 w 599"/>
              <a:gd name="T9" fmla="*/ 11597 h 259"/>
              <a:gd name="T10" fmla="*/ 0 w 599"/>
              <a:gd name="T11" fmla="*/ 28465 h 259"/>
              <a:gd name="T12" fmla="*/ 10601 w 599"/>
              <a:gd name="T13" fmla="*/ 47441 h 259"/>
              <a:gd name="T14" fmla="*/ 22262 w 599"/>
              <a:gd name="T15" fmla="*/ 59038 h 259"/>
              <a:gd name="T16" fmla="*/ 39224 w 599"/>
              <a:gd name="T17" fmla="*/ 70107 h 259"/>
              <a:gd name="T18" fmla="*/ 50885 w 599"/>
              <a:gd name="T19" fmla="*/ 78014 h 259"/>
              <a:gd name="T20" fmla="*/ 64666 w 599"/>
              <a:gd name="T21" fmla="*/ 85394 h 259"/>
              <a:gd name="T22" fmla="*/ 79508 w 599"/>
              <a:gd name="T23" fmla="*/ 92247 h 259"/>
              <a:gd name="T24" fmla="*/ 96999 w 599"/>
              <a:gd name="T25" fmla="*/ 100153 h 259"/>
              <a:gd name="T26" fmla="*/ 116081 w 599"/>
              <a:gd name="T27" fmla="*/ 107533 h 259"/>
              <a:gd name="T28" fmla="*/ 138343 w 599"/>
              <a:gd name="T29" fmla="*/ 114386 h 259"/>
              <a:gd name="T30" fmla="*/ 161665 w 599"/>
              <a:gd name="T31" fmla="*/ 121766 h 259"/>
              <a:gd name="T32" fmla="*/ 186048 w 599"/>
              <a:gd name="T33" fmla="*/ 127037 h 259"/>
              <a:gd name="T34" fmla="*/ 206720 w 599"/>
              <a:gd name="T35" fmla="*/ 131254 h 259"/>
              <a:gd name="T36" fmla="*/ 225801 w 599"/>
              <a:gd name="T37" fmla="*/ 133362 h 259"/>
              <a:gd name="T38" fmla="*/ 242763 w 599"/>
              <a:gd name="T39" fmla="*/ 134944 h 259"/>
              <a:gd name="T40" fmla="*/ 257074 w 599"/>
              <a:gd name="T41" fmla="*/ 135998 h 259"/>
              <a:gd name="T42" fmla="*/ 268735 w 599"/>
              <a:gd name="T43" fmla="*/ 135998 h 259"/>
              <a:gd name="T44" fmla="*/ 285697 w 599"/>
              <a:gd name="T45" fmla="*/ 134417 h 259"/>
              <a:gd name="T46" fmla="*/ 298948 w 599"/>
              <a:gd name="T47" fmla="*/ 131254 h 259"/>
              <a:gd name="T48" fmla="*/ 312730 w 599"/>
              <a:gd name="T49" fmla="*/ 119130 h 259"/>
              <a:gd name="T50" fmla="*/ 317500 w 599"/>
              <a:gd name="T51" fmla="*/ 108060 h 259"/>
              <a:gd name="T52" fmla="*/ 313260 w 599"/>
              <a:gd name="T53" fmla="*/ 93301 h 259"/>
              <a:gd name="T54" fmla="*/ 303189 w 599"/>
              <a:gd name="T55" fmla="*/ 80650 h 259"/>
              <a:gd name="T56" fmla="*/ 292058 w 599"/>
              <a:gd name="T57" fmla="*/ 71689 h 259"/>
              <a:gd name="T58" fmla="*/ 276156 w 599"/>
              <a:gd name="T59" fmla="*/ 63255 h 259"/>
              <a:gd name="T60" fmla="*/ 265025 w 599"/>
              <a:gd name="T61" fmla="*/ 87503 h 259"/>
              <a:gd name="T62" fmla="*/ 281457 w 599"/>
              <a:gd name="T63" fmla="*/ 93828 h 259"/>
              <a:gd name="T64" fmla="*/ 286227 w 599"/>
              <a:gd name="T65" fmla="*/ 103316 h 259"/>
              <a:gd name="T66" fmla="*/ 276156 w 599"/>
              <a:gd name="T67" fmla="*/ 106479 h 259"/>
              <a:gd name="T68" fmla="*/ 261845 w 599"/>
              <a:gd name="T69" fmla="*/ 107533 h 259"/>
              <a:gd name="T70" fmla="*/ 249654 w 599"/>
              <a:gd name="T71" fmla="*/ 108060 h 259"/>
              <a:gd name="T72" fmla="*/ 236402 w 599"/>
              <a:gd name="T73" fmla="*/ 106479 h 259"/>
              <a:gd name="T74" fmla="*/ 220501 w 599"/>
              <a:gd name="T75" fmla="*/ 104898 h 259"/>
              <a:gd name="T76" fmla="*/ 205129 w 599"/>
              <a:gd name="T77" fmla="*/ 103316 h 259"/>
              <a:gd name="T78" fmla="*/ 188698 w 599"/>
              <a:gd name="T79" fmla="*/ 100153 h 259"/>
              <a:gd name="T80" fmla="*/ 171206 w 599"/>
              <a:gd name="T81" fmla="*/ 96991 h 259"/>
              <a:gd name="T82" fmla="*/ 154245 w 599"/>
              <a:gd name="T83" fmla="*/ 92247 h 259"/>
              <a:gd name="T84" fmla="*/ 137813 w 599"/>
              <a:gd name="T85" fmla="*/ 86975 h 259"/>
              <a:gd name="T86" fmla="*/ 120851 w 599"/>
              <a:gd name="T87" fmla="*/ 80650 h 259"/>
              <a:gd name="T88" fmla="*/ 106010 w 599"/>
              <a:gd name="T89" fmla="*/ 74852 h 259"/>
              <a:gd name="T90" fmla="*/ 91699 w 599"/>
              <a:gd name="T91" fmla="*/ 68526 h 259"/>
              <a:gd name="T92" fmla="*/ 78977 w 599"/>
              <a:gd name="T93" fmla="*/ 63255 h 259"/>
              <a:gd name="T94" fmla="*/ 66786 w 599"/>
              <a:gd name="T95" fmla="*/ 56929 h 259"/>
              <a:gd name="T96" fmla="*/ 52475 w 599"/>
              <a:gd name="T97" fmla="*/ 47968 h 259"/>
              <a:gd name="T98" fmla="*/ 38164 w 599"/>
              <a:gd name="T99" fmla="*/ 36372 h 259"/>
              <a:gd name="T100" fmla="*/ 40814 w 599"/>
              <a:gd name="T101" fmla="*/ 25302 h 259"/>
              <a:gd name="T102" fmla="*/ 52475 w 599"/>
              <a:gd name="T103" fmla="*/ 24248 h 259"/>
              <a:gd name="T104" fmla="*/ 63076 w 599"/>
              <a:gd name="T105" fmla="*/ 25829 h 259"/>
              <a:gd name="T106" fmla="*/ 58306 w 599"/>
              <a:gd name="T107" fmla="*/ 4744 h 25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99" h="259">
                <a:moveTo>
                  <a:pt x="110" y="9"/>
                </a:moveTo>
                <a:lnTo>
                  <a:pt x="110" y="7"/>
                </a:lnTo>
                <a:lnTo>
                  <a:pt x="107" y="7"/>
                </a:lnTo>
                <a:lnTo>
                  <a:pt x="105" y="6"/>
                </a:lnTo>
                <a:lnTo>
                  <a:pt x="102" y="6"/>
                </a:lnTo>
                <a:lnTo>
                  <a:pt x="98" y="4"/>
                </a:lnTo>
                <a:lnTo>
                  <a:pt x="92" y="3"/>
                </a:lnTo>
                <a:lnTo>
                  <a:pt x="86" y="1"/>
                </a:lnTo>
                <a:lnTo>
                  <a:pt x="81" y="1"/>
                </a:lnTo>
                <a:lnTo>
                  <a:pt x="77" y="1"/>
                </a:lnTo>
                <a:lnTo>
                  <a:pt x="74" y="0"/>
                </a:lnTo>
                <a:lnTo>
                  <a:pt x="71" y="0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  <a:lnTo>
                  <a:pt x="56" y="0"/>
                </a:lnTo>
                <a:lnTo>
                  <a:pt x="53" y="1"/>
                </a:lnTo>
                <a:lnTo>
                  <a:pt x="48" y="1"/>
                </a:lnTo>
                <a:lnTo>
                  <a:pt x="45" y="1"/>
                </a:lnTo>
                <a:lnTo>
                  <a:pt x="41" y="1"/>
                </a:lnTo>
                <a:lnTo>
                  <a:pt x="38" y="4"/>
                </a:lnTo>
                <a:lnTo>
                  <a:pt x="35" y="4"/>
                </a:lnTo>
                <a:lnTo>
                  <a:pt x="30" y="6"/>
                </a:lnTo>
                <a:lnTo>
                  <a:pt x="27" y="7"/>
                </a:lnTo>
                <a:lnTo>
                  <a:pt x="24" y="10"/>
                </a:lnTo>
                <a:lnTo>
                  <a:pt x="21" y="12"/>
                </a:lnTo>
                <a:lnTo>
                  <a:pt x="18" y="13"/>
                </a:lnTo>
                <a:lnTo>
                  <a:pt x="15" y="16"/>
                </a:lnTo>
                <a:lnTo>
                  <a:pt x="12" y="18"/>
                </a:lnTo>
                <a:lnTo>
                  <a:pt x="8" y="22"/>
                </a:lnTo>
                <a:lnTo>
                  <a:pt x="5" y="28"/>
                </a:lnTo>
                <a:lnTo>
                  <a:pt x="2" y="33"/>
                </a:lnTo>
                <a:lnTo>
                  <a:pt x="0" y="37"/>
                </a:lnTo>
                <a:lnTo>
                  <a:pt x="0" y="43"/>
                </a:lnTo>
                <a:lnTo>
                  <a:pt x="0" y="49"/>
                </a:lnTo>
                <a:lnTo>
                  <a:pt x="0" y="54"/>
                </a:lnTo>
                <a:lnTo>
                  <a:pt x="2" y="60"/>
                </a:lnTo>
                <a:lnTo>
                  <a:pt x="5" y="66"/>
                </a:lnTo>
                <a:lnTo>
                  <a:pt x="8" y="72"/>
                </a:lnTo>
                <a:lnTo>
                  <a:pt x="11" y="78"/>
                </a:lnTo>
                <a:lnTo>
                  <a:pt x="15" y="84"/>
                </a:lnTo>
                <a:lnTo>
                  <a:pt x="20" y="90"/>
                </a:lnTo>
                <a:lnTo>
                  <a:pt x="26" y="97"/>
                </a:lnTo>
                <a:lnTo>
                  <a:pt x="29" y="99"/>
                </a:lnTo>
                <a:lnTo>
                  <a:pt x="32" y="102"/>
                </a:lnTo>
                <a:lnTo>
                  <a:pt x="35" y="105"/>
                </a:lnTo>
                <a:lnTo>
                  <a:pt x="39" y="109"/>
                </a:lnTo>
                <a:lnTo>
                  <a:pt x="42" y="112"/>
                </a:lnTo>
                <a:lnTo>
                  <a:pt x="48" y="115"/>
                </a:lnTo>
                <a:lnTo>
                  <a:pt x="53" y="120"/>
                </a:lnTo>
                <a:lnTo>
                  <a:pt x="59" y="124"/>
                </a:lnTo>
                <a:lnTo>
                  <a:pt x="65" y="129"/>
                </a:lnTo>
                <a:lnTo>
                  <a:pt x="71" y="132"/>
                </a:lnTo>
                <a:lnTo>
                  <a:pt x="74" y="133"/>
                </a:lnTo>
                <a:lnTo>
                  <a:pt x="77" y="136"/>
                </a:lnTo>
                <a:lnTo>
                  <a:pt x="81" y="139"/>
                </a:lnTo>
                <a:lnTo>
                  <a:pt x="84" y="142"/>
                </a:lnTo>
                <a:lnTo>
                  <a:pt x="89" y="144"/>
                </a:lnTo>
                <a:lnTo>
                  <a:pt x="92" y="145"/>
                </a:lnTo>
                <a:lnTo>
                  <a:pt x="96" y="148"/>
                </a:lnTo>
                <a:lnTo>
                  <a:pt x="99" y="150"/>
                </a:lnTo>
                <a:lnTo>
                  <a:pt x="104" y="153"/>
                </a:lnTo>
                <a:lnTo>
                  <a:pt x="108" y="154"/>
                </a:lnTo>
                <a:lnTo>
                  <a:pt x="113" y="157"/>
                </a:lnTo>
                <a:lnTo>
                  <a:pt x="117" y="160"/>
                </a:lnTo>
                <a:lnTo>
                  <a:pt x="122" y="162"/>
                </a:lnTo>
                <a:lnTo>
                  <a:pt x="126" y="165"/>
                </a:lnTo>
                <a:lnTo>
                  <a:pt x="131" y="166"/>
                </a:lnTo>
                <a:lnTo>
                  <a:pt x="135" y="169"/>
                </a:lnTo>
                <a:lnTo>
                  <a:pt x="140" y="171"/>
                </a:lnTo>
                <a:lnTo>
                  <a:pt x="146" y="174"/>
                </a:lnTo>
                <a:lnTo>
                  <a:pt x="150" y="175"/>
                </a:lnTo>
                <a:lnTo>
                  <a:pt x="156" y="178"/>
                </a:lnTo>
                <a:lnTo>
                  <a:pt x="161" y="181"/>
                </a:lnTo>
                <a:lnTo>
                  <a:pt x="167" y="183"/>
                </a:lnTo>
                <a:lnTo>
                  <a:pt x="171" y="186"/>
                </a:lnTo>
                <a:lnTo>
                  <a:pt x="177" y="187"/>
                </a:lnTo>
                <a:lnTo>
                  <a:pt x="183" y="190"/>
                </a:lnTo>
                <a:lnTo>
                  <a:pt x="189" y="192"/>
                </a:lnTo>
                <a:lnTo>
                  <a:pt x="195" y="195"/>
                </a:lnTo>
                <a:lnTo>
                  <a:pt x="201" y="198"/>
                </a:lnTo>
                <a:lnTo>
                  <a:pt x="207" y="199"/>
                </a:lnTo>
                <a:lnTo>
                  <a:pt x="213" y="202"/>
                </a:lnTo>
                <a:lnTo>
                  <a:pt x="219" y="204"/>
                </a:lnTo>
                <a:lnTo>
                  <a:pt x="227" y="207"/>
                </a:lnTo>
                <a:lnTo>
                  <a:pt x="233" y="208"/>
                </a:lnTo>
                <a:lnTo>
                  <a:pt x="240" y="211"/>
                </a:lnTo>
                <a:lnTo>
                  <a:pt x="246" y="213"/>
                </a:lnTo>
                <a:lnTo>
                  <a:pt x="254" y="216"/>
                </a:lnTo>
                <a:lnTo>
                  <a:pt x="261" y="217"/>
                </a:lnTo>
                <a:lnTo>
                  <a:pt x="267" y="220"/>
                </a:lnTo>
                <a:lnTo>
                  <a:pt x="275" y="222"/>
                </a:lnTo>
                <a:lnTo>
                  <a:pt x="282" y="225"/>
                </a:lnTo>
                <a:lnTo>
                  <a:pt x="290" y="226"/>
                </a:lnTo>
                <a:lnTo>
                  <a:pt x="297" y="228"/>
                </a:lnTo>
                <a:lnTo>
                  <a:pt x="305" y="231"/>
                </a:lnTo>
                <a:lnTo>
                  <a:pt x="314" y="234"/>
                </a:lnTo>
                <a:lnTo>
                  <a:pt x="321" y="235"/>
                </a:lnTo>
                <a:lnTo>
                  <a:pt x="329" y="237"/>
                </a:lnTo>
                <a:lnTo>
                  <a:pt x="336" y="238"/>
                </a:lnTo>
                <a:lnTo>
                  <a:pt x="344" y="240"/>
                </a:lnTo>
                <a:lnTo>
                  <a:pt x="351" y="241"/>
                </a:lnTo>
                <a:lnTo>
                  <a:pt x="357" y="243"/>
                </a:lnTo>
                <a:lnTo>
                  <a:pt x="365" y="244"/>
                </a:lnTo>
                <a:lnTo>
                  <a:pt x="372" y="246"/>
                </a:lnTo>
                <a:lnTo>
                  <a:pt x="378" y="247"/>
                </a:lnTo>
                <a:lnTo>
                  <a:pt x="384" y="247"/>
                </a:lnTo>
                <a:lnTo>
                  <a:pt x="390" y="249"/>
                </a:lnTo>
                <a:lnTo>
                  <a:pt x="398" y="250"/>
                </a:lnTo>
                <a:lnTo>
                  <a:pt x="404" y="250"/>
                </a:lnTo>
                <a:lnTo>
                  <a:pt x="410" y="252"/>
                </a:lnTo>
                <a:lnTo>
                  <a:pt x="416" y="252"/>
                </a:lnTo>
                <a:lnTo>
                  <a:pt x="422" y="253"/>
                </a:lnTo>
                <a:lnTo>
                  <a:pt x="426" y="253"/>
                </a:lnTo>
                <a:lnTo>
                  <a:pt x="432" y="255"/>
                </a:lnTo>
                <a:lnTo>
                  <a:pt x="437" y="255"/>
                </a:lnTo>
                <a:lnTo>
                  <a:pt x="443" y="255"/>
                </a:lnTo>
                <a:lnTo>
                  <a:pt x="447" y="256"/>
                </a:lnTo>
                <a:lnTo>
                  <a:pt x="453" y="256"/>
                </a:lnTo>
                <a:lnTo>
                  <a:pt x="458" y="256"/>
                </a:lnTo>
                <a:lnTo>
                  <a:pt x="462" y="258"/>
                </a:lnTo>
                <a:lnTo>
                  <a:pt x="467" y="258"/>
                </a:lnTo>
                <a:lnTo>
                  <a:pt x="471" y="258"/>
                </a:lnTo>
                <a:lnTo>
                  <a:pt x="476" y="258"/>
                </a:lnTo>
                <a:lnTo>
                  <a:pt x="480" y="258"/>
                </a:lnTo>
                <a:lnTo>
                  <a:pt x="485" y="258"/>
                </a:lnTo>
                <a:lnTo>
                  <a:pt x="489" y="258"/>
                </a:lnTo>
                <a:lnTo>
                  <a:pt x="492" y="258"/>
                </a:lnTo>
                <a:lnTo>
                  <a:pt x="497" y="259"/>
                </a:lnTo>
                <a:lnTo>
                  <a:pt x="500" y="258"/>
                </a:lnTo>
                <a:lnTo>
                  <a:pt x="504" y="258"/>
                </a:lnTo>
                <a:lnTo>
                  <a:pt x="507" y="258"/>
                </a:lnTo>
                <a:lnTo>
                  <a:pt x="510" y="258"/>
                </a:lnTo>
                <a:lnTo>
                  <a:pt x="516" y="256"/>
                </a:lnTo>
                <a:lnTo>
                  <a:pt x="524" y="256"/>
                </a:lnTo>
                <a:lnTo>
                  <a:pt x="528" y="256"/>
                </a:lnTo>
                <a:lnTo>
                  <a:pt x="534" y="255"/>
                </a:lnTo>
                <a:lnTo>
                  <a:pt x="539" y="255"/>
                </a:lnTo>
                <a:lnTo>
                  <a:pt x="545" y="255"/>
                </a:lnTo>
                <a:lnTo>
                  <a:pt x="548" y="253"/>
                </a:lnTo>
                <a:lnTo>
                  <a:pt x="552" y="252"/>
                </a:lnTo>
                <a:lnTo>
                  <a:pt x="555" y="250"/>
                </a:lnTo>
                <a:lnTo>
                  <a:pt x="558" y="250"/>
                </a:lnTo>
                <a:lnTo>
                  <a:pt x="564" y="249"/>
                </a:lnTo>
                <a:lnTo>
                  <a:pt x="569" y="247"/>
                </a:lnTo>
                <a:lnTo>
                  <a:pt x="573" y="243"/>
                </a:lnTo>
                <a:lnTo>
                  <a:pt x="578" y="240"/>
                </a:lnTo>
                <a:lnTo>
                  <a:pt x="584" y="235"/>
                </a:lnTo>
                <a:lnTo>
                  <a:pt x="588" y="231"/>
                </a:lnTo>
                <a:lnTo>
                  <a:pt x="590" y="226"/>
                </a:lnTo>
                <a:lnTo>
                  <a:pt x="591" y="223"/>
                </a:lnTo>
                <a:lnTo>
                  <a:pt x="594" y="220"/>
                </a:lnTo>
                <a:lnTo>
                  <a:pt x="596" y="216"/>
                </a:lnTo>
                <a:lnTo>
                  <a:pt x="597" y="213"/>
                </a:lnTo>
                <a:lnTo>
                  <a:pt x="597" y="208"/>
                </a:lnTo>
                <a:lnTo>
                  <a:pt x="599" y="205"/>
                </a:lnTo>
                <a:lnTo>
                  <a:pt x="599" y="201"/>
                </a:lnTo>
                <a:lnTo>
                  <a:pt x="599" y="196"/>
                </a:lnTo>
                <a:lnTo>
                  <a:pt x="597" y="192"/>
                </a:lnTo>
                <a:lnTo>
                  <a:pt x="596" y="186"/>
                </a:lnTo>
                <a:lnTo>
                  <a:pt x="594" y="181"/>
                </a:lnTo>
                <a:lnTo>
                  <a:pt x="591" y="177"/>
                </a:lnTo>
                <a:lnTo>
                  <a:pt x="588" y="171"/>
                </a:lnTo>
                <a:lnTo>
                  <a:pt x="585" y="166"/>
                </a:lnTo>
                <a:lnTo>
                  <a:pt x="581" y="162"/>
                </a:lnTo>
                <a:lnTo>
                  <a:pt x="578" y="159"/>
                </a:lnTo>
                <a:lnTo>
                  <a:pt x="575" y="156"/>
                </a:lnTo>
                <a:lnTo>
                  <a:pt x="572" y="153"/>
                </a:lnTo>
                <a:lnTo>
                  <a:pt x="569" y="150"/>
                </a:lnTo>
                <a:lnTo>
                  <a:pt x="566" y="147"/>
                </a:lnTo>
                <a:lnTo>
                  <a:pt x="563" y="144"/>
                </a:lnTo>
                <a:lnTo>
                  <a:pt x="558" y="142"/>
                </a:lnTo>
                <a:lnTo>
                  <a:pt x="555" y="139"/>
                </a:lnTo>
                <a:lnTo>
                  <a:pt x="551" y="136"/>
                </a:lnTo>
                <a:lnTo>
                  <a:pt x="546" y="133"/>
                </a:lnTo>
                <a:lnTo>
                  <a:pt x="542" y="130"/>
                </a:lnTo>
                <a:lnTo>
                  <a:pt x="537" y="129"/>
                </a:lnTo>
                <a:lnTo>
                  <a:pt x="531" y="126"/>
                </a:lnTo>
                <a:lnTo>
                  <a:pt x="527" y="123"/>
                </a:lnTo>
                <a:lnTo>
                  <a:pt x="521" y="120"/>
                </a:lnTo>
                <a:lnTo>
                  <a:pt x="516" y="118"/>
                </a:lnTo>
                <a:lnTo>
                  <a:pt x="485" y="163"/>
                </a:lnTo>
                <a:lnTo>
                  <a:pt x="488" y="163"/>
                </a:lnTo>
                <a:lnTo>
                  <a:pt x="491" y="165"/>
                </a:lnTo>
                <a:lnTo>
                  <a:pt x="495" y="165"/>
                </a:lnTo>
                <a:lnTo>
                  <a:pt x="500" y="166"/>
                </a:lnTo>
                <a:lnTo>
                  <a:pt x="504" y="168"/>
                </a:lnTo>
                <a:lnTo>
                  <a:pt x="510" y="171"/>
                </a:lnTo>
                <a:lnTo>
                  <a:pt x="516" y="172"/>
                </a:lnTo>
                <a:lnTo>
                  <a:pt x="521" y="174"/>
                </a:lnTo>
                <a:lnTo>
                  <a:pt x="527" y="177"/>
                </a:lnTo>
                <a:lnTo>
                  <a:pt x="531" y="178"/>
                </a:lnTo>
                <a:lnTo>
                  <a:pt x="536" y="181"/>
                </a:lnTo>
                <a:lnTo>
                  <a:pt x="539" y="184"/>
                </a:lnTo>
                <a:lnTo>
                  <a:pt x="542" y="187"/>
                </a:lnTo>
                <a:lnTo>
                  <a:pt x="542" y="192"/>
                </a:lnTo>
                <a:lnTo>
                  <a:pt x="542" y="195"/>
                </a:lnTo>
                <a:lnTo>
                  <a:pt x="540" y="196"/>
                </a:lnTo>
                <a:lnTo>
                  <a:pt x="539" y="196"/>
                </a:lnTo>
                <a:lnTo>
                  <a:pt x="536" y="198"/>
                </a:lnTo>
                <a:lnTo>
                  <a:pt x="534" y="199"/>
                </a:lnTo>
                <a:lnTo>
                  <a:pt x="530" y="201"/>
                </a:lnTo>
                <a:lnTo>
                  <a:pt x="525" y="202"/>
                </a:lnTo>
                <a:lnTo>
                  <a:pt x="521" y="202"/>
                </a:lnTo>
                <a:lnTo>
                  <a:pt x="516" y="204"/>
                </a:lnTo>
                <a:lnTo>
                  <a:pt x="510" y="204"/>
                </a:lnTo>
                <a:lnTo>
                  <a:pt x="504" y="204"/>
                </a:lnTo>
                <a:lnTo>
                  <a:pt x="500" y="204"/>
                </a:lnTo>
                <a:lnTo>
                  <a:pt x="497" y="204"/>
                </a:lnTo>
                <a:lnTo>
                  <a:pt x="494" y="204"/>
                </a:lnTo>
                <a:lnTo>
                  <a:pt x="491" y="205"/>
                </a:lnTo>
                <a:lnTo>
                  <a:pt x="486" y="205"/>
                </a:lnTo>
                <a:lnTo>
                  <a:pt x="482" y="205"/>
                </a:lnTo>
                <a:lnTo>
                  <a:pt x="479" y="205"/>
                </a:lnTo>
                <a:lnTo>
                  <a:pt x="474" y="205"/>
                </a:lnTo>
                <a:lnTo>
                  <a:pt x="471" y="205"/>
                </a:lnTo>
                <a:lnTo>
                  <a:pt x="467" y="205"/>
                </a:lnTo>
                <a:lnTo>
                  <a:pt x="462" y="205"/>
                </a:lnTo>
                <a:lnTo>
                  <a:pt x="459" y="205"/>
                </a:lnTo>
                <a:lnTo>
                  <a:pt x="455" y="204"/>
                </a:lnTo>
                <a:lnTo>
                  <a:pt x="450" y="204"/>
                </a:lnTo>
                <a:lnTo>
                  <a:pt x="446" y="202"/>
                </a:lnTo>
                <a:lnTo>
                  <a:pt x="440" y="202"/>
                </a:lnTo>
                <a:lnTo>
                  <a:pt x="435" y="202"/>
                </a:lnTo>
                <a:lnTo>
                  <a:pt x="431" y="202"/>
                </a:lnTo>
                <a:lnTo>
                  <a:pt x="426" y="201"/>
                </a:lnTo>
                <a:lnTo>
                  <a:pt x="422" y="201"/>
                </a:lnTo>
                <a:lnTo>
                  <a:pt x="416" y="199"/>
                </a:lnTo>
                <a:lnTo>
                  <a:pt x="411" y="199"/>
                </a:lnTo>
                <a:lnTo>
                  <a:pt x="407" y="199"/>
                </a:lnTo>
                <a:lnTo>
                  <a:pt x="402" y="199"/>
                </a:lnTo>
                <a:lnTo>
                  <a:pt x="396" y="198"/>
                </a:lnTo>
                <a:lnTo>
                  <a:pt x="392" y="196"/>
                </a:lnTo>
                <a:lnTo>
                  <a:pt x="387" y="196"/>
                </a:lnTo>
                <a:lnTo>
                  <a:pt x="381" y="196"/>
                </a:lnTo>
                <a:lnTo>
                  <a:pt x="377" y="195"/>
                </a:lnTo>
                <a:lnTo>
                  <a:pt x="371" y="193"/>
                </a:lnTo>
                <a:lnTo>
                  <a:pt x="366" y="192"/>
                </a:lnTo>
                <a:lnTo>
                  <a:pt x="360" y="192"/>
                </a:lnTo>
                <a:lnTo>
                  <a:pt x="356" y="190"/>
                </a:lnTo>
                <a:lnTo>
                  <a:pt x="350" y="189"/>
                </a:lnTo>
                <a:lnTo>
                  <a:pt x="345" y="189"/>
                </a:lnTo>
                <a:lnTo>
                  <a:pt x="339" y="187"/>
                </a:lnTo>
                <a:lnTo>
                  <a:pt x="333" y="186"/>
                </a:lnTo>
                <a:lnTo>
                  <a:pt x="329" y="184"/>
                </a:lnTo>
                <a:lnTo>
                  <a:pt x="323" y="184"/>
                </a:lnTo>
                <a:lnTo>
                  <a:pt x="318" y="183"/>
                </a:lnTo>
                <a:lnTo>
                  <a:pt x="312" y="181"/>
                </a:lnTo>
                <a:lnTo>
                  <a:pt x="308" y="180"/>
                </a:lnTo>
                <a:lnTo>
                  <a:pt x="302" y="178"/>
                </a:lnTo>
                <a:lnTo>
                  <a:pt x="297" y="177"/>
                </a:lnTo>
                <a:lnTo>
                  <a:pt x="291" y="175"/>
                </a:lnTo>
                <a:lnTo>
                  <a:pt x="285" y="174"/>
                </a:lnTo>
                <a:lnTo>
                  <a:pt x="281" y="172"/>
                </a:lnTo>
                <a:lnTo>
                  <a:pt x="275" y="171"/>
                </a:lnTo>
                <a:lnTo>
                  <a:pt x="270" y="168"/>
                </a:lnTo>
                <a:lnTo>
                  <a:pt x="264" y="166"/>
                </a:lnTo>
                <a:lnTo>
                  <a:pt x="260" y="165"/>
                </a:lnTo>
                <a:lnTo>
                  <a:pt x="254" y="163"/>
                </a:lnTo>
                <a:lnTo>
                  <a:pt x="249" y="160"/>
                </a:lnTo>
                <a:lnTo>
                  <a:pt x="243" y="159"/>
                </a:lnTo>
                <a:lnTo>
                  <a:pt x="239" y="157"/>
                </a:lnTo>
                <a:lnTo>
                  <a:pt x="233" y="156"/>
                </a:lnTo>
                <a:lnTo>
                  <a:pt x="228" y="153"/>
                </a:lnTo>
                <a:lnTo>
                  <a:pt x="224" y="151"/>
                </a:lnTo>
                <a:lnTo>
                  <a:pt x="219" y="150"/>
                </a:lnTo>
                <a:lnTo>
                  <a:pt x="215" y="148"/>
                </a:lnTo>
                <a:lnTo>
                  <a:pt x="209" y="145"/>
                </a:lnTo>
                <a:lnTo>
                  <a:pt x="204" y="144"/>
                </a:lnTo>
                <a:lnTo>
                  <a:pt x="200" y="142"/>
                </a:lnTo>
                <a:lnTo>
                  <a:pt x="195" y="139"/>
                </a:lnTo>
                <a:lnTo>
                  <a:pt x="191" y="138"/>
                </a:lnTo>
                <a:lnTo>
                  <a:pt x="186" y="136"/>
                </a:lnTo>
                <a:lnTo>
                  <a:pt x="182" y="135"/>
                </a:lnTo>
                <a:lnTo>
                  <a:pt x="177" y="133"/>
                </a:lnTo>
                <a:lnTo>
                  <a:pt x="173" y="130"/>
                </a:lnTo>
                <a:lnTo>
                  <a:pt x="168" y="129"/>
                </a:lnTo>
                <a:lnTo>
                  <a:pt x="164" y="126"/>
                </a:lnTo>
                <a:lnTo>
                  <a:pt x="159" y="124"/>
                </a:lnTo>
                <a:lnTo>
                  <a:pt x="156" y="123"/>
                </a:lnTo>
                <a:lnTo>
                  <a:pt x="152" y="121"/>
                </a:lnTo>
                <a:lnTo>
                  <a:pt x="149" y="120"/>
                </a:lnTo>
                <a:lnTo>
                  <a:pt x="144" y="118"/>
                </a:lnTo>
                <a:lnTo>
                  <a:pt x="141" y="115"/>
                </a:lnTo>
                <a:lnTo>
                  <a:pt x="137" y="114"/>
                </a:lnTo>
                <a:lnTo>
                  <a:pt x="134" y="111"/>
                </a:lnTo>
                <a:lnTo>
                  <a:pt x="129" y="109"/>
                </a:lnTo>
                <a:lnTo>
                  <a:pt x="126" y="108"/>
                </a:lnTo>
                <a:lnTo>
                  <a:pt x="123" y="105"/>
                </a:lnTo>
                <a:lnTo>
                  <a:pt x="119" y="103"/>
                </a:lnTo>
                <a:lnTo>
                  <a:pt x="116" y="102"/>
                </a:lnTo>
                <a:lnTo>
                  <a:pt x="110" y="97"/>
                </a:lnTo>
                <a:lnTo>
                  <a:pt x="104" y="94"/>
                </a:lnTo>
                <a:lnTo>
                  <a:pt x="99" y="91"/>
                </a:lnTo>
                <a:lnTo>
                  <a:pt x="95" y="88"/>
                </a:lnTo>
                <a:lnTo>
                  <a:pt x="89" y="84"/>
                </a:lnTo>
                <a:lnTo>
                  <a:pt x="84" y="81"/>
                </a:lnTo>
                <a:lnTo>
                  <a:pt x="81" y="78"/>
                </a:lnTo>
                <a:lnTo>
                  <a:pt x="77" y="75"/>
                </a:lnTo>
                <a:lnTo>
                  <a:pt x="72" y="69"/>
                </a:lnTo>
                <a:lnTo>
                  <a:pt x="68" y="64"/>
                </a:lnTo>
                <a:lnTo>
                  <a:pt x="66" y="58"/>
                </a:lnTo>
                <a:lnTo>
                  <a:pt x="66" y="55"/>
                </a:lnTo>
                <a:lnTo>
                  <a:pt x="68" y="51"/>
                </a:lnTo>
                <a:lnTo>
                  <a:pt x="72" y="49"/>
                </a:lnTo>
                <a:lnTo>
                  <a:pt x="77" y="48"/>
                </a:lnTo>
                <a:lnTo>
                  <a:pt x="83" y="46"/>
                </a:lnTo>
                <a:lnTo>
                  <a:pt x="86" y="46"/>
                </a:lnTo>
                <a:lnTo>
                  <a:pt x="89" y="46"/>
                </a:lnTo>
                <a:lnTo>
                  <a:pt x="92" y="46"/>
                </a:lnTo>
                <a:lnTo>
                  <a:pt x="96" y="46"/>
                </a:lnTo>
                <a:lnTo>
                  <a:pt x="99" y="46"/>
                </a:lnTo>
                <a:lnTo>
                  <a:pt x="102" y="46"/>
                </a:lnTo>
                <a:lnTo>
                  <a:pt x="107" y="46"/>
                </a:lnTo>
                <a:lnTo>
                  <a:pt x="110" y="48"/>
                </a:lnTo>
                <a:lnTo>
                  <a:pt x="113" y="48"/>
                </a:lnTo>
                <a:lnTo>
                  <a:pt x="116" y="48"/>
                </a:lnTo>
                <a:lnTo>
                  <a:pt x="119" y="49"/>
                </a:lnTo>
                <a:lnTo>
                  <a:pt x="123" y="49"/>
                </a:lnTo>
                <a:lnTo>
                  <a:pt x="128" y="49"/>
                </a:lnTo>
                <a:lnTo>
                  <a:pt x="131" y="51"/>
                </a:lnTo>
                <a:lnTo>
                  <a:pt x="134" y="52"/>
                </a:lnTo>
                <a:lnTo>
                  <a:pt x="135" y="52"/>
                </a:lnTo>
                <a:lnTo>
                  <a:pt x="110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0" name="Freeform 29"/>
          <p:cNvSpPr>
            <a:spLocks/>
          </p:cNvSpPr>
          <p:nvPr/>
        </p:nvSpPr>
        <p:spPr bwMode="auto">
          <a:xfrm>
            <a:off x="1108075" y="5253038"/>
            <a:ext cx="76200" cy="152400"/>
          </a:xfrm>
          <a:custGeom>
            <a:avLst/>
            <a:gdLst>
              <a:gd name="T0" fmla="*/ 0 w 143"/>
              <a:gd name="T1" fmla="*/ 143933 h 288"/>
              <a:gd name="T2" fmla="*/ 29841 w 143"/>
              <a:gd name="T3" fmla="*/ 152400 h 288"/>
              <a:gd name="T4" fmla="*/ 76200 w 143"/>
              <a:gd name="T5" fmla="*/ 9525 h 288"/>
              <a:gd name="T6" fmla="*/ 46359 w 143"/>
              <a:gd name="T7" fmla="*/ 0 h 288"/>
              <a:gd name="T8" fmla="*/ 0 w 143"/>
              <a:gd name="T9" fmla="*/ 143933 h 288"/>
              <a:gd name="T10" fmla="*/ 0 w 143"/>
              <a:gd name="T11" fmla="*/ 143933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3" h="288">
                <a:moveTo>
                  <a:pt x="0" y="272"/>
                </a:moveTo>
                <a:lnTo>
                  <a:pt x="56" y="288"/>
                </a:lnTo>
                <a:lnTo>
                  <a:pt x="143" y="18"/>
                </a:lnTo>
                <a:lnTo>
                  <a:pt x="87" y="0"/>
                </a:lnTo>
                <a:lnTo>
                  <a:pt x="0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1" name="Freeform 30"/>
          <p:cNvSpPr>
            <a:spLocks/>
          </p:cNvSpPr>
          <p:nvPr/>
        </p:nvSpPr>
        <p:spPr bwMode="auto">
          <a:xfrm>
            <a:off x="1314450" y="5319713"/>
            <a:ext cx="69850" cy="142875"/>
          </a:xfrm>
          <a:custGeom>
            <a:avLst/>
            <a:gdLst>
              <a:gd name="T0" fmla="*/ 0 w 131"/>
              <a:gd name="T1" fmla="*/ 134908 h 269"/>
              <a:gd name="T2" fmla="*/ 26660 w 131"/>
              <a:gd name="T3" fmla="*/ 142875 h 269"/>
              <a:gd name="T4" fmla="*/ 69850 w 131"/>
              <a:gd name="T5" fmla="*/ 7967 h 269"/>
              <a:gd name="T6" fmla="*/ 43190 w 131"/>
              <a:gd name="T7" fmla="*/ 0 h 269"/>
              <a:gd name="T8" fmla="*/ 0 w 131"/>
              <a:gd name="T9" fmla="*/ 134908 h 269"/>
              <a:gd name="T10" fmla="*/ 0 w 131"/>
              <a:gd name="T11" fmla="*/ 134908 h 2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1" h="269">
                <a:moveTo>
                  <a:pt x="0" y="254"/>
                </a:moveTo>
                <a:lnTo>
                  <a:pt x="50" y="269"/>
                </a:lnTo>
                <a:lnTo>
                  <a:pt x="131" y="15"/>
                </a:lnTo>
                <a:lnTo>
                  <a:pt x="81" y="0"/>
                </a:lnTo>
                <a:lnTo>
                  <a:pt x="0" y="2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Freeform 31"/>
          <p:cNvSpPr>
            <a:spLocks/>
          </p:cNvSpPr>
          <p:nvPr/>
        </p:nvSpPr>
        <p:spPr bwMode="auto">
          <a:xfrm>
            <a:off x="1012825" y="5419725"/>
            <a:ext cx="114300" cy="122238"/>
          </a:xfrm>
          <a:custGeom>
            <a:avLst/>
            <a:gdLst>
              <a:gd name="T0" fmla="*/ 0 w 216"/>
              <a:gd name="T1" fmla="*/ 119049 h 230"/>
              <a:gd name="T2" fmla="*/ 0 w 216"/>
              <a:gd name="T3" fmla="*/ 112672 h 230"/>
              <a:gd name="T4" fmla="*/ 0 w 216"/>
              <a:gd name="T5" fmla="*/ 103637 h 230"/>
              <a:gd name="T6" fmla="*/ 0 w 216"/>
              <a:gd name="T7" fmla="*/ 95133 h 230"/>
              <a:gd name="T8" fmla="*/ 0 w 216"/>
              <a:gd name="T9" fmla="*/ 89287 h 230"/>
              <a:gd name="T10" fmla="*/ 1058 w 216"/>
              <a:gd name="T11" fmla="*/ 83972 h 230"/>
              <a:gd name="T12" fmla="*/ 1588 w 216"/>
              <a:gd name="T13" fmla="*/ 78126 h 230"/>
              <a:gd name="T14" fmla="*/ 3175 w 216"/>
              <a:gd name="T15" fmla="*/ 72811 h 230"/>
              <a:gd name="T16" fmla="*/ 4233 w 216"/>
              <a:gd name="T17" fmla="*/ 66965 h 230"/>
              <a:gd name="T18" fmla="*/ 5821 w 216"/>
              <a:gd name="T19" fmla="*/ 61650 h 230"/>
              <a:gd name="T20" fmla="*/ 10583 w 216"/>
              <a:gd name="T21" fmla="*/ 52615 h 230"/>
              <a:gd name="T22" fmla="*/ 16933 w 216"/>
              <a:gd name="T23" fmla="*/ 44112 h 230"/>
              <a:gd name="T24" fmla="*/ 22225 w 216"/>
              <a:gd name="T25" fmla="*/ 39329 h 230"/>
              <a:gd name="T26" fmla="*/ 28046 w 216"/>
              <a:gd name="T27" fmla="*/ 36671 h 230"/>
              <a:gd name="T28" fmla="*/ 33338 w 216"/>
              <a:gd name="T29" fmla="*/ 35077 h 230"/>
              <a:gd name="T30" fmla="*/ 39158 w 216"/>
              <a:gd name="T31" fmla="*/ 33483 h 230"/>
              <a:gd name="T32" fmla="*/ 47096 w 216"/>
              <a:gd name="T33" fmla="*/ 31357 h 230"/>
              <a:gd name="T34" fmla="*/ 55033 w 216"/>
              <a:gd name="T35" fmla="*/ 28699 h 230"/>
              <a:gd name="T36" fmla="*/ 61383 w 216"/>
              <a:gd name="T37" fmla="*/ 26573 h 230"/>
              <a:gd name="T38" fmla="*/ 67733 w 216"/>
              <a:gd name="T39" fmla="*/ 23385 h 230"/>
              <a:gd name="T40" fmla="*/ 74613 w 216"/>
              <a:gd name="T41" fmla="*/ 17538 h 230"/>
              <a:gd name="T42" fmla="*/ 77788 w 216"/>
              <a:gd name="T43" fmla="*/ 10629 h 230"/>
              <a:gd name="T44" fmla="*/ 80433 w 216"/>
              <a:gd name="T45" fmla="*/ 4252 h 230"/>
              <a:gd name="T46" fmla="*/ 114300 w 216"/>
              <a:gd name="T47" fmla="*/ 17538 h 230"/>
              <a:gd name="T48" fmla="*/ 112712 w 216"/>
              <a:gd name="T49" fmla="*/ 20196 h 230"/>
              <a:gd name="T50" fmla="*/ 109008 w 216"/>
              <a:gd name="T51" fmla="*/ 27105 h 230"/>
              <a:gd name="T52" fmla="*/ 103187 w 216"/>
              <a:gd name="T53" fmla="*/ 34546 h 230"/>
              <a:gd name="T54" fmla="*/ 98425 w 216"/>
              <a:gd name="T55" fmla="*/ 39329 h 230"/>
              <a:gd name="T56" fmla="*/ 93133 w 216"/>
              <a:gd name="T57" fmla="*/ 44112 h 230"/>
              <a:gd name="T58" fmla="*/ 85725 w 216"/>
              <a:gd name="T59" fmla="*/ 47832 h 230"/>
              <a:gd name="T60" fmla="*/ 78846 w 216"/>
              <a:gd name="T61" fmla="*/ 51021 h 230"/>
              <a:gd name="T62" fmla="*/ 69850 w 216"/>
              <a:gd name="T63" fmla="*/ 54210 h 230"/>
              <a:gd name="T64" fmla="*/ 61383 w 216"/>
              <a:gd name="T65" fmla="*/ 55804 h 230"/>
              <a:gd name="T66" fmla="*/ 53975 w 216"/>
              <a:gd name="T67" fmla="*/ 57399 h 230"/>
              <a:gd name="T68" fmla="*/ 47625 w 216"/>
              <a:gd name="T69" fmla="*/ 60056 h 230"/>
              <a:gd name="T70" fmla="*/ 42863 w 216"/>
              <a:gd name="T71" fmla="*/ 62182 h 230"/>
              <a:gd name="T72" fmla="*/ 37571 w 216"/>
              <a:gd name="T73" fmla="*/ 66965 h 230"/>
              <a:gd name="T74" fmla="*/ 33338 w 216"/>
              <a:gd name="T75" fmla="*/ 72811 h 230"/>
              <a:gd name="T76" fmla="*/ 30162 w 216"/>
              <a:gd name="T77" fmla="*/ 79189 h 230"/>
              <a:gd name="T78" fmla="*/ 28046 w 216"/>
              <a:gd name="T79" fmla="*/ 87161 h 230"/>
              <a:gd name="T80" fmla="*/ 26987 w 216"/>
              <a:gd name="T81" fmla="*/ 95665 h 230"/>
              <a:gd name="T82" fmla="*/ 28046 w 216"/>
              <a:gd name="T83" fmla="*/ 104700 h 230"/>
              <a:gd name="T84" fmla="*/ 28575 w 216"/>
              <a:gd name="T85" fmla="*/ 111077 h 230"/>
              <a:gd name="T86" fmla="*/ 30162 w 216"/>
              <a:gd name="T87" fmla="*/ 116392 h 2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" h="230">
                <a:moveTo>
                  <a:pt x="2" y="230"/>
                </a:moveTo>
                <a:lnTo>
                  <a:pt x="2" y="228"/>
                </a:lnTo>
                <a:lnTo>
                  <a:pt x="0" y="224"/>
                </a:lnTo>
                <a:lnTo>
                  <a:pt x="0" y="219"/>
                </a:lnTo>
                <a:lnTo>
                  <a:pt x="0" y="216"/>
                </a:lnTo>
                <a:lnTo>
                  <a:pt x="0" y="212"/>
                </a:lnTo>
                <a:lnTo>
                  <a:pt x="0" y="206"/>
                </a:lnTo>
                <a:lnTo>
                  <a:pt x="0" y="200"/>
                </a:lnTo>
                <a:lnTo>
                  <a:pt x="0" y="195"/>
                </a:lnTo>
                <a:lnTo>
                  <a:pt x="0" y="188"/>
                </a:lnTo>
                <a:lnTo>
                  <a:pt x="0" y="182"/>
                </a:lnTo>
                <a:lnTo>
                  <a:pt x="0" y="179"/>
                </a:lnTo>
                <a:lnTo>
                  <a:pt x="0" y="176"/>
                </a:lnTo>
                <a:lnTo>
                  <a:pt x="0" y="171"/>
                </a:lnTo>
                <a:lnTo>
                  <a:pt x="0" y="168"/>
                </a:lnTo>
                <a:lnTo>
                  <a:pt x="0" y="165"/>
                </a:lnTo>
                <a:lnTo>
                  <a:pt x="0" y="161"/>
                </a:lnTo>
                <a:lnTo>
                  <a:pt x="2" y="158"/>
                </a:lnTo>
                <a:lnTo>
                  <a:pt x="3" y="155"/>
                </a:lnTo>
                <a:lnTo>
                  <a:pt x="3" y="150"/>
                </a:lnTo>
                <a:lnTo>
                  <a:pt x="3" y="147"/>
                </a:lnTo>
                <a:lnTo>
                  <a:pt x="3" y="143"/>
                </a:lnTo>
                <a:lnTo>
                  <a:pt x="5" y="140"/>
                </a:lnTo>
                <a:lnTo>
                  <a:pt x="6" y="137"/>
                </a:lnTo>
                <a:lnTo>
                  <a:pt x="6" y="132"/>
                </a:lnTo>
                <a:lnTo>
                  <a:pt x="8" y="129"/>
                </a:lnTo>
                <a:lnTo>
                  <a:pt x="8" y="126"/>
                </a:lnTo>
                <a:lnTo>
                  <a:pt x="9" y="122"/>
                </a:lnTo>
                <a:lnTo>
                  <a:pt x="11" y="119"/>
                </a:lnTo>
                <a:lnTo>
                  <a:pt x="11" y="116"/>
                </a:lnTo>
                <a:lnTo>
                  <a:pt x="14" y="111"/>
                </a:lnTo>
                <a:lnTo>
                  <a:pt x="17" y="105"/>
                </a:lnTo>
                <a:lnTo>
                  <a:pt x="20" y="99"/>
                </a:lnTo>
                <a:lnTo>
                  <a:pt x="24" y="93"/>
                </a:lnTo>
                <a:lnTo>
                  <a:pt x="27" y="87"/>
                </a:lnTo>
                <a:lnTo>
                  <a:pt x="32" y="83"/>
                </a:lnTo>
                <a:lnTo>
                  <a:pt x="38" y="78"/>
                </a:lnTo>
                <a:lnTo>
                  <a:pt x="39" y="77"/>
                </a:lnTo>
                <a:lnTo>
                  <a:pt x="42" y="74"/>
                </a:lnTo>
                <a:lnTo>
                  <a:pt x="45" y="72"/>
                </a:lnTo>
                <a:lnTo>
                  <a:pt x="50" y="71"/>
                </a:lnTo>
                <a:lnTo>
                  <a:pt x="53" y="69"/>
                </a:lnTo>
                <a:lnTo>
                  <a:pt x="56" y="68"/>
                </a:lnTo>
                <a:lnTo>
                  <a:pt x="59" y="66"/>
                </a:lnTo>
                <a:lnTo>
                  <a:pt x="63" y="66"/>
                </a:lnTo>
                <a:lnTo>
                  <a:pt x="66" y="65"/>
                </a:lnTo>
                <a:lnTo>
                  <a:pt x="69" y="63"/>
                </a:lnTo>
                <a:lnTo>
                  <a:pt x="74" y="63"/>
                </a:lnTo>
                <a:lnTo>
                  <a:pt x="77" y="62"/>
                </a:lnTo>
                <a:lnTo>
                  <a:pt x="83" y="60"/>
                </a:lnTo>
                <a:lnTo>
                  <a:pt x="89" y="59"/>
                </a:lnTo>
                <a:lnTo>
                  <a:pt x="95" y="57"/>
                </a:lnTo>
                <a:lnTo>
                  <a:pt x="99" y="56"/>
                </a:lnTo>
                <a:lnTo>
                  <a:pt x="104" y="54"/>
                </a:lnTo>
                <a:lnTo>
                  <a:pt x="108" y="53"/>
                </a:lnTo>
                <a:lnTo>
                  <a:pt x="113" y="51"/>
                </a:lnTo>
                <a:lnTo>
                  <a:pt x="116" y="50"/>
                </a:lnTo>
                <a:lnTo>
                  <a:pt x="120" y="48"/>
                </a:lnTo>
                <a:lnTo>
                  <a:pt x="123" y="47"/>
                </a:lnTo>
                <a:lnTo>
                  <a:pt x="128" y="44"/>
                </a:lnTo>
                <a:lnTo>
                  <a:pt x="134" y="41"/>
                </a:lnTo>
                <a:lnTo>
                  <a:pt x="137" y="38"/>
                </a:lnTo>
                <a:lnTo>
                  <a:pt x="141" y="33"/>
                </a:lnTo>
                <a:lnTo>
                  <a:pt x="143" y="29"/>
                </a:lnTo>
                <a:lnTo>
                  <a:pt x="146" y="24"/>
                </a:lnTo>
                <a:lnTo>
                  <a:pt x="147" y="20"/>
                </a:lnTo>
                <a:lnTo>
                  <a:pt x="149" y="14"/>
                </a:lnTo>
                <a:lnTo>
                  <a:pt x="150" y="11"/>
                </a:lnTo>
                <a:lnTo>
                  <a:pt x="152" y="8"/>
                </a:lnTo>
                <a:lnTo>
                  <a:pt x="152" y="3"/>
                </a:lnTo>
                <a:lnTo>
                  <a:pt x="153" y="0"/>
                </a:lnTo>
                <a:lnTo>
                  <a:pt x="216" y="33"/>
                </a:lnTo>
                <a:lnTo>
                  <a:pt x="215" y="35"/>
                </a:lnTo>
                <a:lnTo>
                  <a:pt x="213" y="38"/>
                </a:lnTo>
                <a:lnTo>
                  <a:pt x="212" y="42"/>
                </a:lnTo>
                <a:lnTo>
                  <a:pt x="209" y="45"/>
                </a:lnTo>
                <a:lnTo>
                  <a:pt x="206" y="51"/>
                </a:lnTo>
                <a:lnTo>
                  <a:pt x="201" y="56"/>
                </a:lnTo>
                <a:lnTo>
                  <a:pt x="198" y="63"/>
                </a:lnTo>
                <a:lnTo>
                  <a:pt x="195" y="65"/>
                </a:lnTo>
                <a:lnTo>
                  <a:pt x="192" y="68"/>
                </a:lnTo>
                <a:lnTo>
                  <a:pt x="189" y="71"/>
                </a:lnTo>
                <a:lnTo>
                  <a:pt x="186" y="74"/>
                </a:lnTo>
                <a:lnTo>
                  <a:pt x="183" y="77"/>
                </a:lnTo>
                <a:lnTo>
                  <a:pt x="179" y="80"/>
                </a:lnTo>
                <a:lnTo>
                  <a:pt x="176" y="83"/>
                </a:lnTo>
                <a:lnTo>
                  <a:pt x="173" y="86"/>
                </a:lnTo>
                <a:lnTo>
                  <a:pt x="168" y="87"/>
                </a:lnTo>
                <a:lnTo>
                  <a:pt x="162" y="90"/>
                </a:lnTo>
                <a:lnTo>
                  <a:pt x="158" y="93"/>
                </a:lnTo>
                <a:lnTo>
                  <a:pt x="155" y="95"/>
                </a:lnTo>
                <a:lnTo>
                  <a:pt x="149" y="96"/>
                </a:lnTo>
                <a:lnTo>
                  <a:pt x="143" y="99"/>
                </a:lnTo>
                <a:lnTo>
                  <a:pt x="138" y="101"/>
                </a:lnTo>
                <a:lnTo>
                  <a:pt x="132" y="102"/>
                </a:lnTo>
                <a:lnTo>
                  <a:pt x="126" y="104"/>
                </a:lnTo>
                <a:lnTo>
                  <a:pt x="120" y="104"/>
                </a:lnTo>
                <a:lnTo>
                  <a:pt x="116" y="105"/>
                </a:lnTo>
                <a:lnTo>
                  <a:pt x="110" y="107"/>
                </a:lnTo>
                <a:lnTo>
                  <a:pt x="105" y="108"/>
                </a:lnTo>
                <a:lnTo>
                  <a:pt x="102" y="108"/>
                </a:lnTo>
                <a:lnTo>
                  <a:pt x="98" y="110"/>
                </a:lnTo>
                <a:lnTo>
                  <a:pt x="95" y="111"/>
                </a:lnTo>
                <a:lnTo>
                  <a:pt x="90" y="113"/>
                </a:lnTo>
                <a:lnTo>
                  <a:pt x="87" y="114"/>
                </a:lnTo>
                <a:lnTo>
                  <a:pt x="84" y="116"/>
                </a:lnTo>
                <a:lnTo>
                  <a:pt x="81" y="117"/>
                </a:lnTo>
                <a:lnTo>
                  <a:pt x="77" y="119"/>
                </a:lnTo>
                <a:lnTo>
                  <a:pt x="74" y="123"/>
                </a:lnTo>
                <a:lnTo>
                  <a:pt x="71" y="126"/>
                </a:lnTo>
                <a:lnTo>
                  <a:pt x="68" y="129"/>
                </a:lnTo>
                <a:lnTo>
                  <a:pt x="65" y="132"/>
                </a:lnTo>
                <a:lnTo>
                  <a:pt x="63" y="137"/>
                </a:lnTo>
                <a:lnTo>
                  <a:pt x="60" y="140"/>
                </a:lnTo>
                <a:lnTo>
                  <a:pt x="59" y="144"/>
                </a:lnTo>
                <a:lnTo>
                  <a:pt x="57" y="149"/>
                </a:lnTo>
                <a:lnTo>
                  <a:pt x="56" y="155"/>
                </a:lnTo>
                <a:lnTo>
                  <a:pt x="53" y="159"/>
                </a:lnTo>
                <a:lnTo>
                  <a:pt x="53" y="164"/>
                </a:lnTo>
                <a:lnTo>
                  <a:pt x="51" y="170"/>
                </a:lnTo>
                <a:lnTo>
                  <a:pt x="51" y="176"/>
                </a:lnTo>
                <a:lnTo>
                  <a:pt x="51" y="180"/>
                </a:lnTo>
                <a:lnTo>
                  <a:pt x="51" y="186"/>
                </a:lnTo>
                <a:lnTo>
                  <a:pt x="51" y="192"/>
                </a:lnTo>
                <a:lnTo>
                  <a:pt x="53" y="197"/>
                </a:lnTo>
                <a:lnTo>
                  <a:pt x="53" y="201"/>
                </a:lnTo>
                <a:lnTo>
                  <a:pt x="54" y="206"/>
                </a:lnTo>
                <a:lnTo>
                  <a:pt x="54" y="209"/>
                </a:lnTo>
                <a:lnTo>
                  <a:pt x="56" y="213"/>
                </a:lnTo>
                <a:lnTo>
                  <a:pt x="56" y="218"/>
                </a:lnTo>
                <a:lnTo>
                  <a:pt x="57" y="219"/>
                </a:lnTo>
                <a:lnTo>
                  <a:pt x="2" y="2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3" name="Freeform 32"/>
          <p:cNvSpPr>
            <a:spLocks/>
          </p:cNvSpPr>
          <p:nvPr/>
        </p:nvSpPr>
        <p:spPr bwMode="auto">
          <a:xfrm>
            <a:off x="985838" y="5519738"/>
            <a:ext cx="371475" cy="161925"/>
          </a:xfrm>
          <a:custGeom>
            <a:avLst/>
            <a:gdLst>
              <a:gd name="T0" fmla="*/ 30120 w 703"/>
              <a:gd name="T1" fmla="*/ 527 h 307"/>
              <a:gd name="T2" fmla="*/ 20608 w 703"/>
              <a:gd name="T3" fmla="*/ 3165 h 307"/>
              <a:gd name="T4" fmla="*/ 11097 w 703"/>
              <a:gd name="T5" fmla="*/ 7912 h 307"/>
              <a:gd name="T6" fmla="*/ 3170 w 703"/>
              <a:gd name="T7" fmla="*/ 15823 h 307"/>
              <a:gd name="T8" fmla="*/ 0 w 703"/>
              <a:gd name="T9" fmla="*/ 27427 h 307"/>
              <a:gd name="T10" fmla="*/ 2114 w 703"/>
              <a:gd name="T11" fmla="*/ 38503 h 307"/>
              <a:gd name="T12" fmla="*/ 7926 w 703"/>
              <a:gd name="T13" fmla="*/ 50635 h 307"/>
              <a:gd name="T14" fmla="*/ 14267 w 703"/>
              <a:gd name="T15" fmla="*/ 59074 h 307"/>
              <a:gd name="T16" fmla="*/ 23779 w 703"/>
              <a:gd name="T17" fmla="*/ 68568 h 307"/>
              <a:gd name="T18" fmla="*/ 33818 w 703"/>
              <a:gd name="T19" fmla="*/ 78062 h 307"/>
              <a:gd name="T20" fmla="*/ 46500 w 703"/>
              <a:gd name="T21" fmla="*/ 87028 h 307"/>
              <a:gd name="T22" fmla="*/ 62353 w 703"/>
              <a:gd name="T23" fmla="*/ 96522 h 307"/>
              <a:gd name="T24" fmla="*/ 79262 w 703"/>
              <a:gd name="T25" fmla="*/ 104961 h 307"/>
              <a:gd name="T26" fmla="*/ 97228 w 703"/>
              <a:gd name="T27" fmla="*/ 113928 h 307"/>
              <a:gd name="T28" fmla="*/ 117308 w 703"/>
              <a:gd name="T29" fmla="*/ 122367 h 307"/>
              <a:gd name="T30" fmla="*/ 139501 w 703"/>
              <a:gd name="T31" fmla="*/ 130278 h 307"/>
              <a:gd name="T32" fmla="*/ 163808 w 703"/>
              <a:gd name="T33" fmla="*/ 138190 h 307"/>
              <a:gd name="T34" fmla="*/ 189172 w 703"/>
              <a:gd name="T35" fmla="*/ 145574 h 307"/>
              <a:gd name="T36" fmla="*/ 216121 w 703"/>
              <a:gd name="T37" fmla="*/ 151904 h 307"/>
              <a:gd name="T38" fmla="*/ 240957 w 703"/>
              <a:gd name="T39" fmla="*/ 156651 h 307"/>
              <a:gd name="T40" fmla="*/ 263150 w 703"/>
              <a:gd name="T41" fmla="*/ 159815 h 307"/>
              <a:gd name="T42" fmla="*/ 282701 w 703"/>
              <a:gd name="T43" fmla="*/ 161398 h 307"/>
              <a:gd name="T44" fmla="*/ 300139 w 703"/>
              <a:gd name="T45" fmla="*/ 161925 h 307"/>
              <a:gd name="T46" fmla="*/ 315463 w 703"/>
              <a:gd name="T47" fmla="*/ 161925 h 307"/>
              <a:gd name="T48" fmla="*/ 328673 w 703"/>
              <a:gd name="T49" fmla="*/ 160343 h 307"/>
              <a:gd name="T50" fmla="*/ 339770 w 703"/>
              <a:gd name="T51" fmla="*/ 158233 h 307"/>
              <a:gd name="T52" fmla="*/ 348753 w 703"/>
              <a:gd name="T53" fmla="*/ 155596 h 307"/>
              <a:gd name="T54" fmla="*/ 359850 w 703"/>
              <a:gd name="T55" fmla="*/ 150321 h 307"/>
              <a:gd name="T56" fmla="*/ 369890 w 703"/>
              <a:gd name="T57" fmla="*/ 139772 h 307"/>
              <a:gd name="T58" fmla="*/ 371475 w 703"/>
              <a:gd name="T59" fmla="*/ 127114 h 307"/>
              <a:gd name="T60" fmla="*/ 369361 w 703"/>
              <a:gd name="T61" fmla="*/ 114455 h 307"/>
              <a:gd name="T62" fmla="*/ 364606 w 703"/>
              <a:gd name="T63" fmla="*/ 101796 h 307"/>
              <a:gd name="T64" fmla="*/ 358265 w 703"/>
              <a:gd name="T65" fmla="*/ 91775 h 307"/>
              <a:gd name="T66" fmla="*/ 352452 w 703"/>
              <a:gd name="T67" fmla="*/ 82809 h 307"/>
              <a:gd name="T68" fmla="*/ 331316 w 703"/>
              <a:gd name="T69" fmla="*/ 98104 h 307"/>
              <a:gd name="T70" fmla="*/ 338185 w 703"/>
              <a:gd name="T71" fmla="*/ 106543 h 307"/>
              <a:gd name="T72" fmla="*/ 341355 w 703"/>
              <a:gd name="T73" fmla="*/ 117620 h 307"/>
              <a:gd name="T74" fmla="*/ 336071 w 703"/>
              <a:gd name="T75" fmla="*/ 127114 h 307"/>
              <a:gd name="T76" fmla="*/ 324975 w 703"/>
              <a:gd name="T77" fmla="*/ 130278 h 307"/>
              <a:gd name="T78" fmla="*/ 315463 w 703"/>
              <a:gd name="T79" fmla="*/ 131333 h 307"/>
              <a:gd name="T80" fmla="*/ 304366 w 703"/>
              <a:gd name="T81" fmla="*/ 131333 h 307"/>
              <a:gd name="T82" fmla="*/ 291684 w 703"/>
              <a:gd name="T83" fmla="*/ 131333 h 307"/>
              <a:gd name="T84" fmla="*/ 276360 w 703"/>
              <a:gd name="T85" fmla="*/ 130278 h 307"/>
              <a:gd name="T86" fmla="*/ 259980 w 703"/>
              <a:gd name="T87" fmla="*/ 127114 h 307"/>
              <a:gd name="T88" fmla="*/ 242542 w 703"/>
              <a:gd name="T89" fmla="*/ 123949 h 307"/>
              <a:gd name="T90" fmla="*/ 223519 w 703"/>
              <a:gd name="T91" fmla="*/ 120784 h 307"/>
              <a:gd name="T92" fmla="*/ 202911 w 703"/>
              <a:gd name="T93" fmla="*/ 115510 h 307"/>
              <a:gd name="T94" fmla="*/ 182303 w 703"/>
              <a:gd name="T95" fmla="*/ 109181 h 307"/>
              <a:gd name="T96" fmla="*/ 160638 w 703"/>
              <a:gd name="T97" fmla="*/ 101796 h 307"/>
              <a:gd name="T98" fmla="*/ 139501 w 703"/>
              <a:gd name="T99" fmla="*/ 94940 h 307"/>
              <a:gd name="T100" fmla="*/ 120478 w 703"/>
              <a:gd name="T101" fmla="*/ 87028 h 307"/>
              <a:gd name="T102" fmla="*/ 103569 w 703"/>
              <a:gd name="T103" fmla="*/ 80699 h 307"/>
              <a:gd name="T104" fmla="*/ 90359 w 703"/>
              <a:gd name="T105" fmla="*/ 74369 h 307"/>
              <a:gd name="T106" fmla="*/ 78205 w 703"/>
              <a:gd name="T107" fmla="*/ 68568 h 307"/>
              <a:gd name="T108" fmla="*/ 68694 w 703"/>
              <a:gd name="T109" fmla="*/ 63821 h 307"/>
              <a:gd name="T110" fmla="*/ 57597 w 703"/>
              <a:gd name="T111" fmla="*/ 56964 h 307"/>
              <a:gd name="T112" fmla="*/ 45972 w 703"/>
              <a:gd name="T113" fmla="*/ 49052 h 307"/>
              <a:gd name="T114" fmla="*/ 34875 w 703"/>
              <a:gd name="T115" fmla="*/ 36394 h 307"/>
              <a:gd name="T116" fmla="*/ 34875 w 703"/>
              <a:gd name="T117" fmla="*/ 24262 h 307"/>
              <a:gd name="T118" fmla="*/ 47557 w 703"/>
              <a:gd name="T119" fmla="*/ 18988 h 307"/>
              <a:gd name="T120" fmla="*/ 57069 w 703"/>
              <a:gd name="T121" fmla="*/ 17933 h 3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03" h="307">
                <a:moveTo>
                  <a:pt x="70" y="0"/>
                </a:moveTo>
                <a:lnTo>
                  <a:pt x="70" y="0"/>
                </a:lnTo>
                <a:lnTo>
                  <a:pt x="67" y="0"/>
                </a:lnTo>
                <a:lnTo>
                  <a:pt x="61" y="0"/>
                </a:lnTo>
                <a:lnTo>
                  <a:pt x="57" y="1"/>
                </a:lnTo>
                <a:lnTo>
                  <a:pt x="52" y="1"/>
                </a:lnTo>
                <a:lnTo>
                  <a:pt x="49" y="3"/>
                </a:lnTo>
                <a:lnTo>
                  <a:pt x="46" y="3"/>
                </a:lnTo>
                <a:lnTo>
                  <a:pt x="42" y="4"/>
                </a:lnTo>
                <a:lnTo>
                  <a:pt x="39" y="6"/>
                </a:lnTo>
                <a:lnTo>
                  <a:pt x="34" y="7"/>
                </a:lnTo>
                <a:lnTo>
                  <a:pt x="31" y="9"/>
                </a:lnTo>
                <a:lnTo>
                  <a:pt x="28" y="10"/>
                </a:lnTo>
                <a:lnTo>
                  <a:pt x="24" y="12"/>
                </a:lnTo>
                <a:lnTo>
                  <a:pt x="21" y="15"/>
                </a:lnTo>
                <a:lnTo>
                  <a:pt x="16" y="16"/>
                </a:lnTo>
                <a:lnTo>
                  <a:pt x="13" y="21"/>
                </a:lnTo>
                <a:lnTo>
                  <a:pt x="10" y="22"/>
                </a:lnTo>
                <a:lnTo>
                  <a:pt x="7" y="25"/>
                </a:lnTo>
                <a:lnTo>
                  <a:pt x="6" y="30"/>
                </a:lnTo>
                <a:lnTo>
                  <a:pt x="4" y="33"/>
                </a:lnTo>
                <a:lnTo>
                  <a:pt x="3" y="37"/>
                </a:lnTo>
                <a:lnTo>
                  <a:pt x="1" y="42"/>
                </a:lnTo>
                <a:lnTo>
                  <a:pt x="0" y="46"/>
                </a:lnTo>
                <a:lnTo>
                  <a:pt x="0" y="52"/>
                </a:lnTo>
                <a:lnTo>
                  <a:pt x="0" y="57"/>
                </a:lnTo>
                <a:lnTo>
                  <a:pt x="1" y="63"/>
                </a:lnTo>
                <a:lnTo>
                  <a:pt x="1" y="66"/>
                </a:lnTo>
                <a:lnTo>
                  <a:pt x="3" y="69"/>
                </a:lnTo>
                <a:lnTo>
                  <a:pt x="4" y="73"/>
                </a:lnTo>
                <a:lnTo>
                  <a:pt x="6" y="76"/>
                </a:lnTo>
                <a:lnTo>
                  <a:pt x="7" y="82"/>
                </a:lnTo>
                <a:lnTo>
                  <a:pt x="10" y="88"/>
                </a:lnTo>
                <a:lnTo>
                  <a:pt x="13" y="91"/>
                </a:lnTo>
                <a:lnTo>
                  <a:pt x="15" y="96"/>
                </a:lnTo>
                <a:lnTo>
                  <a:pt x="16" y="99"/>
                </a:lnTo>
                <a:lnTo>
                  <a:pt x="19" y="102"/>
                </a:lnTo>
                <a:lnTo>
                  <a:pt x="21" y="106"/>
                </a:lnTo>
                <a:lnTo>
                  <a:pt x="24" y="109"/>
                </a:lnTo>
                <a:lnTo>
                  <a:pt x="27" y="112"/>
                </a:lnTo>
                <a:lnTo>
                  <a:pt x="31" y="117"/>
                </a:lnTo>
                <a:lnTo>
                  <a:pt x="34" y="120"/>
                </a:lnTo>
                <a:lnTo>
                  <a:pt x="37" y="123"/>
                </a:lnTo>
                <a:lnTo>
                  <a:pt x="40" y="127"/>
                </a:lnTo>
                <a:lnTo>
                  <a:pt x="45" y="130"/>
                </a:lnTo>
                <a:lnTo>
                  <a:pt x="48" y="133"/>
                </a:lnTo>
                <a:lnTo>
                  <a:pt x="52" y="138"/>
                </a:lnTo>
                <a:lnTo>
                  <a:pt x="55" y="141"/>
                </a:lnTo>
                <a:lnTo>
                  <a:pt x="60" y="144"/>
                </a:lnTo>
                <a:lnTo>
                  <a:pt x="64" y="148"/>
                </a:lnTo>
                <a:lnTo>
                  <a:pt x="69" y="151"/>
                </a:lnTo>
                <a:lnTo>
                  <a:pt x="73" y="154"/>
                </a:lnTo>
                <a:lnTo>
                  <a:pt x="79" y="159"/>
                </a:lnTo>
                <a:lnTo>
                  <a:pt x="84" y="162"/>
                </a:lnTo>
                <a:lnTo>
                  <a:pt x="88" y="165"/>
                </a:lnTo>
                <a:lnTo>
                  <a:pt x="94" y="169"/>
                </a:lnTo>
                <a:lnTo>
                  <a:pt x="100" y="172"/>
                </a:lnTo>
                <a:lnTo>
                  <a:pt x="105" y="175"/>
                </a:lnTo>
                <a:lnTo>
                  <a:pt x="112" y="180"/>
                </a:lnTo>
                <a:lnTo>
                  <a:pt x="118" y="183"/>
                </a:lnTo>
                <a:lnTo>
                  <a:pt x="124" y="186"/>
                </a:lnTo>
                <a:lnTo>
                  <a:pt x="130" y="189"/>
                </a:lnTo>
                <a:lnTo>
                  <a:pt x="136" y="193"/>
                </a:lnTo>
                <a:lnTo>
                  <a:pt x="142" y="196"/>
                </a:lnTo>
                <a:lnTo>
                  <a:pt x="150" y="199"/>
                </a:lnTo>
                <a:lnTo>
                  <a:pt x="156" y="202"/>
                </a:lnTo>
                <a:lnTo>
                  <a:pt x="162" y="207"/>
                </a:lnTo>
                <a:lnTo>
                  <a:pt x="169" y="210"/>
                </a:lnTo>
                <a:lnTo>
                  <a:pt x="177" y="213"/>
                </a:lnTo>
                <a:lnTo>
                  <a:pt x="184" y="216"/>
                </a:lnTo>
                <a:lnTo>
                  <a:pt x="192" y="220"/>
                </a:lnTo>
                <a:lnTo>
                  <a:pt x="199" y="223"/>
                </a:lnTo>
                <a:lnTo>
                  <a:pt x="207" y="226"/>
                </a:lnTo>
                <a:lnTo>
                  <a:pt x="214" y="229"/>
                </a:lnTo>
                <a:lnTo>
                  <a:pt x="222" y="232"/>
                </a:lnTo>
                <a:lnTo>
                  <a:pt x="231" y="235"/>
                </a:lnTo>
                <a:lnTo>
                  <a:pt x="240" y="238"/>
                </a:lnTo>
                <a:lnTo>
                  <a:pt x="247" y="241"/>
                </a:lnTo>
                <a:lnTo>
                  <a:pt x="256" y="244"/>
                </a:lnTo>
                <a:lnTo>
                  <a:pt x="264" y="247"/>
                </a:lnTo>
                <a:lnTo>
                  <a:pt x="274" y="250"/>
                </a:lnTo>
                <a:lnTo>
                  <a:pt x="282" y="253"/>
                </a:lnTo>
                <a:lnTo>
                  <a:pt x="291" y="256"/>
                </a:lnTo>
                <a:lnTo>
                  <a:pt x="301" y="259"/>
                </a:lnTo>
                <a:lnTo>
                  <a:pt x="310" y="262"/>
                </a:lnTo>
                <a:lnTo>
                  <a:pt x="319" y="265"/>
                </a:lnTo>
                <a:lnTo>
                  <a:pt x="330" y="268"/>
                </a:lnTo>
                <a:lnTo>
                  <a:pt x="339" y="270"/>
                </a:lnTo>
                <a:lnTo>
                  <a:pt x="349" y="273"/>
                </a:lnTo>
                <a:lnTo>
                  <a:pt x="358" y="276"/>
                </a:lnTo>
                <a:lnTo>
                  <a:pt x="369" y="279"/>
                </a:lnTo>
                <a:lnTo>
                  <a:pt x="379" y="280"/>
                </a:lnTo>
                <a:lnTo>
                  <a:pt x="390" y="283"/>
                </a:lnTo>
                <a:lnTo>
                  <a:pt x="400" y="286"/>
                </a:lnTo>
                <a:lnTo>
                  <a:pt x="409" y="288"/>
                </a:lnTo>
                <a:lnTo>
                  <a:pt x="418" y="289"/>
                </a:lnTo>
                <a:lnTo>
                  <a:pt x="429" y="291"/>
                </a:lnTo>
                <a:lnTo>
                  <a:pt x="438" y="294"/>
                </a:lnTo>
                <a:lnTo>
                  <a:pt x="448" y="295"/>
                </a:lnTo>
                <a:lnTo>
                  <a:pt x="456" y="297"/>
                </a:lnTo>
                <a:lnTo>
                  <a:pt x="466" y="298"/>
                </a:lnTo>
                <a:lnTo>
                  <a:pt x="474" y="300"/>
                </a:lnTo>
                <a:lnTo>
                  <a:pt x="481" y="300"/>
                </a:lnTo>
                <a:lnTo>
                  <a:pt x="490" y="301"/>
                </a:lnTo>
                <a:lnTo>
                  <a:pt x="498" y="303"/>
                </a:lnTo>
                <a:lnTo>
                  <a:pt x="505" y="303"/>
                </a:lnTo>
                <a:lnTo>
                  <a:pt x="514" y="304"/>
                </a:lnTo>
                <a:lnTo>
                  <a:pt x="522" y="304"/>
                </a:lnTo>
                <a:lnTo>
                  <a:pt x="529" y="306"/>
                </a:lnTo>
                <a:lnTo>
                  <a:pt x="535" y="306"/>
                </a:lnTo>
                <a:lnTo>
                  <a:pt x="543" y="307"/>
                </a:lnTo>
                <a:lnTo>
                  <a:pt x="549" y="307"/>
                </a:lnTo>
                <a:lnTo>
                  <a:pt x="556" y="307"/>
                </a:lnTo>
                <a:lnTo>
                  <a:pt x="562" y="307"/>
                </a:lnTo>
                <a:lnTo>
                  <a:pt x="568" y="307"/>
                </a:lnTo>
                <a:lnTo>
                  <a:pt x="574" y="307"/>
                </a:lnTo>
                <a:lnTo>
                  <a:pt x="580" y="307"/>
                </a:lnTo>
                <a:lnTo>
                  <a:pt x="586" y="307"/>
                </a:lnTo>
                <a:lnTo>
                  <a:pt x="592" y="307"/>
                </a:lnTo>
                <a:lnTo>
                  <a:pt x="597" y="307"/>
                </a:lnTo>
                <a:lnTo>
                  <a:pt x="603" y="307"/>
                </a:lnTo>
                <a:lnTo>
                  <a:pt x="607" y="306"/>
                </a:lnTo>
                <a:lnTo>
                  <a:pt x="613" y="306"/>
                </a:lnTo>
                <a:lnTo>
                  <a:pt x="618" y="304"/>
                </a:lnTo>
                <a:lnTo>
                  <a:pt x="622" y="304"/>
                </a:lnTo>
                <a:lnTo>
                  <a:pt x="627" y="304"/>
                </a:lnTo>
                <a:lnTo>
                  <a:pt x="631" y="303"/>
                </a:lnTo>
                <a:lnTo>
                  <a:pt x="636" y="301"/>
                </a:lnTo>
                <a:lnTo>
                  <a:pt x="639" y="301"/>
                </a:lnTo>
                <a:lnTo>
                  <a:pt x="643" y="300"/>
                </a:lnTo>
                <a:lnTo>
                  <a:pt x="646" y="300"/>
                </a:lnTo>
                <a:lnTo>
                  <a:pt x="649" y="298"/>
                </a:lnTo>
                <a:lnTo>
                  <a:pt x="654" y="297"/>
                </a:lnTo>
                <a:lnTo>
                  <a:pt x="657" y="295"/>
                </a:lnTo>
                <a:lnTo>
                  <a:pt x="660" y="295"/>
                </a:lnTo>
                <a:lnTo>
                  <a:pt x="663" y="294"/>
                </a:lnTo>
                <a:lnTo>
                  <a:pt x="666" y="292"/>
                </a:lnTo>
                <a:lnTo>
                  <a:pt x="672" y="291"/>
                </a:lnTo>
                <a:lnTo>
                  <a:pt x="678" y="288"/>
                </a:lnTo>
                <a:lnTo>
                  <a:pt x="681" y="285"/>
                </a:lnTo>
                <a:lnTo>
                  <a:pt x="685" y="282"/>
                </a:lnTo>
                <a:lnTo>
                  <a:pt x="688" y="279"/>
                </a:lnTo>
                <a:lnTo>
                  <a:pt x="691" y="276"/>
                </a:lnTo>
                <a:lnTo>
                  <a:pt x="697" y="270"/>
                </a:lnTo>
                <a:lnTo>
                  <a:pt x="700" y="265"/>
                </a:lnTo>
                <a:lnTo>
                  <a:pt x="702" y="259"/>
                </a:lnTo>
                <a:lnTo>
                  <a:pt x="702" y="255"/>
                </a:lnTo>
                <a:lnTo>
                  <a:pt x="703" y="250"/>
                </a:lnTo>
                <a:lnTo>
                  <a:pt x="703" y="246"/>
                </a:lnTo>
                <a:lnTo>
                  <a:pt x="703" y="241"/>
                </a:lnTo>
                <a:lnTo>
                  <a:pt x="703" y="235"/>
                </a:lnTo>
                <a:lnTo>
                  <a:pt x="702" y="231"/>
                </a:lnTo>
                <a:lnTo>
                  <a:pt x="702" y="226"/>
                </a:lnTo>
                <a:lnTo>
                  <a:pt x="700" y="222"/>
                </a:lnTo>
                <a:lnTo>
                  <a:pt x="699" y="217"/>
                </a:lnTo>
                <a:lnTo>
                  <a:pt x="697" y="213"/>
                </a:lnTo>
                <a:lnTo>
                  <a:pt x="696" y="207"/>
                </a:lnTo>
                <a:lnTo>
                  <a:pt x="693" y="202"/>
                </a:lnTo>
                <a:lnTo>
                  <a:pt x="691" y="198"/>
                </a:lnTo>
                <a:lnTo>
                  <a:pt x="690" y="193"/>
                </a:lnTo>
                <a:lnTo>
                  <a:pt x="688" y="190"/>
                </a:lnTo>
                <a:lnTo>
                  <a:pt x="685" y="186"/>
                </a:lnTo>
                <a:lnTo>
                  <a:pt x="682" y="181"/>
                </a:lnTo>
                <a:lnTo>
                  <a:pt x="681" y="178"/>
                </a:lnTo>
                <a:lnTo>
                  <a:pt x="678" y="174"/>
                </a:lnTo>
                <a:lnTo>
                  <a:pt x="676" y="171"/>
                </a:lnTo>
                <a:lnTo>
                  <a:pt x="673" y="168"/>
                </a:lnTo>
                <a:lnTo>
                  <a:pt x="672" y="165"/>
                </a:lnTo>
                <a:lnTo>
                  <a:pt x="670" y="162"/>
                </a:lnTo>
                <a:lnTo>
                  <a:pt x="667" y="157"/>
                </a:lnTo>
                <a:lnTo>
                  <a:pt x="664" y="154"/>
                </a:lnTo>
                <a:lnTo>
                  <a:pt x="661" y="151"/>
                </a:lnTo>
                <a:lnTo>
                  <a:pt x="625" y="186"/>
                </a:lnTo>
                <a:lnTo>
                  <a:pt x="627" y="186"/>
                </a:lnTo>
                <a:lnTo>
                  <a:pt x="630" y="190"/>
                </a:lnTo>
                <a:lnTo>
                  <a:pt x="633" y="192"/>
                </a:lnTo>
                <a:lnTo>
                  <a:pt x="636" y="195"/>
                </a:lnTo>
                <a:lnTo>
                  <a:pt x="637" y="198"/>
                </a:lnTo>
                <a:lnTo>
                  <a:pt x="640" y="202"/>
                </a:lnTo>
                <a:lnTo>
                  <a:pt x="642" y="205"/>
                </a:lnTo>
                <a:lnTo>
                  <a:pt x="643" y="210"/>
                </a:lnTo>
                <a:lnTo>
                  <a:pt x="645" y="214"/>
                </a:lnTo>
                <a:lnTo>
                  <a:pt x="646" y="219"/>
                </a:lnTo>
                <a:lnTo>
                  <a:pt x="646" y="223"/>
                </a:lnTo>
                <a:lnTo>
                  <a:pt x="645" y="228"/>
                </a:lnTo>
                <a:lnTo>
                  <a:pt x="643" y="232"/>
                </a:lnTo>
                <a:lnTo>
                  <a:pt x="640" y="238"/>
                </a:lnTo>
                <a:lnTo>
                  <a:pt x="639" y="238"/>
                </a:lnTo>
                <a:lnTo>
                  <a:pt x="636" y="241"/>
                </a:lnTo>
                <a:lnTo>
                  <a:pt x="631" y="243"/>
                </a:lnTo>
                <a:lnTo>
                  <a:pt x="628" y="244"/>
                </a:lnTo>
                <a:lnTo>
                  <a:pt x="622" y="246"/>
                </a:lnTo>
                <a:lnTo>
                  <a:pt x="618" y="247"/>
                </a:lnTo>
                <a:lnTo>
                  <a:pt x="615" y="247"/>
                </a:lnTo>
                <a:lnTo>
                  <a:pt x="612" y="247"/>
                </a:lnTo>
                <a:lnTo>
                  <a:pt x="607" y="249"/>
                </a:lnTo>
                <a:lnTo>
                  <a:pt x="604" y="249"/>
                </a:lnTo>
                <a:lnTo>
                  <a:pt x="601" y="249"/>
                </a:lnTo>
                <a:lnTo>
                  <a:pt x="597" y="249"/>
                </a:lnTo>
                <a:lnTo>
                  <a:pt x="592" y="249"/>
                </a:lnTo>
                <a:lnTo>
                  <a:pt x="589" y="249"/>
                </a:lnTo>
                <a:lnTo>
                  <a:pt x="583" y="249"/>
                </a:lnTo>
                <a:lnTo>
                  <a:pt x="580" y="249"/>
                </a:lnTo>
                <a:lnTo>
                  <a:pt x="576" y="249"/>
                </a:lnTo>
                <a:lnTo>
                  <a:pt x="571" y="250"/>
                </a:lnTo>
                <a:lnTo>
                  <a:pt x="565" y="249"/>
                </a:lnTo>
                <a:lnTo>
                  <a:pt x="561" y="249"/>
                </a:lnTo>
                <a:lnTo>
                  <a:pt x="556" y="249"/>
                </a:lnTo>
                <a:lnTo>
                  <a:pt x="552" y="249"/>
                </a:lnTo>
                <a:lnTo>
                  <a:pt x="546" y="249"/>
                </a:lnTo>
                <a:lnTo>
                  <a:pt x="540" y="249"/>
                </a:lnTo>
                <a:lnTo>
                  <a:pt x="535" y="247"/>
                </a:lnTo>
                <a:lnTo>
                  <a:pt x="529" y="247"/>
                </a:lnTo>
                <a:lnTo>
                  <a:pt x="523" y="247"/>
                </a:lnTo>
                <a:lnTo>
                  <a:pt x="517" y="246"/>
                </a:lnTo>
                <a:lnTo>
                  <a:pt x="511" y="244"/>
                </a:lnTo>
                <a:lnTo>
                  <a:pt x="505" y="244"/>
                </a:lnTo>
                <a:lnTo>
                  <a:pt x="498" y="243"/>
                </a:lnTo>
                <a:lnTo>
                  <a:pt x="492" y="241"/>
                </a:lnTo>
                <a:lnTo>
                  <a:pt x="486" y="241"/>
                </a:lnTo>
                <a:lnTo>
                  <a:pt x="480" y="240"/>
                </a:lnTo>
                <a:lnTo>
                  <a:pt x="472" y="238"/>
                </a:lnTo>
                <a:lnTo>
                  <a:pt x="466" y="237"/>
                </a:lnTo>
                <a:lnTo>
                  <a:pt x="459" y="235"/>
                </a:lnTo>
                <a:lnTo>
                  <a:pt x="451" y="235"/>
                </a:lnTo>
                <a:lnTo>
                  <a:pt x="444" y="234"/>
                </a:lnTo>
                <a:lnTo>
                  <a:pt x="436" y="232"/>
                </a:lnTo>
                <a:lnTo>
                  <a:pt x="430" y="231"/>
                </a:lnTo>
                <a:lnTo>
                  <a:pt x="423" y="229"/>
                </a:lnTo>
                <a:lnTo>
                  <a:pt x="415" y="226"/>
                </a:lnTo>
                <a:lnTo>
                  <a:pt x="408" y="225"/>
                </a:lnTo>
                <a:lnTo>
                  <a:pt x="400" y="223"/>
                </a:lnTo>
                <a:lnTo>
                  <a:pt x="393" y="222"/>
                </a:lnTo>
                <a:lnTo>
                  <a:pt x="384" y="219"/>
                </a:lnTo>
                <a:lnTo>
                  <a:pt x="376" y="217"/>
                </a:lnTo>
                <a:lnTo>
                  <a:pt x="369" y="214"/>
                </a:lnTo>
                <a:lnTo>
                  <a:pt x="361" y="213"/>
                </a:lnTo>
                <a:lnTo>
                  <a:pt x="354" y="210"/>
                </a:lnTo>
                <a:lnTo>
                  <a:pt x="345" y="207"/>
                </a:lnTo>
                <a:lnTo>
                  <a:pt x="337" y="205"/>
                </a:lnTo>
                <a:lnTo>
                  <a:pt x="328" y="202"/>
                </a:lnTo>
                <a:lnTo>
                  <a:pt x="321" y="199"/>
                </a:lnTo>
                <a:lnTo>
                  <a:pt x="312" y="196"/>
                </a:lnTo>
                <a:lnTo>
                  <a:pt x="304" y="193"/>
                </a:lnTo>
                <a:lnTo>
                  <a:pt x="295" y="192"/>
                </a:lnTo>
                <a:lnTo>
                  <a:pt x="288" y="189"/>
                </a:lnTo>
                <a:lnTo>
                  <a:pt x="279" y="186"/>
                </a:lnTo>
                <a:lnTo>
                  <a:pt x="271" y="183"/>
                </a:lnTo>
                <a:lnTo>
                  <a:pt x="264" y="180"/>
                </a:lnTo>
                <a:lnTo>
                  <a:pt x="256" y="177"/>
                </a:lnTo>
                <a:lnTo>
                  <a:pt x="249" y="174"/>
                </a:lnTo>
                <a:lnTo>
                  <a:pt x="241" y="171"/>
                </a:lnTo>
                <a:lnTo>
                  <a:pt x="235" y="168"/>
                </a:lnTo>
                <a:lnTo>
                  <a:pt x="228" y="165"/>
                </a:lnTo>
                <a:lnTo>
                  <a:pt x="220" y="163"/>
                </a:lnTo>
                <a:lnTo>
                  <a:pt x="214" y="160"/>
                </a:lnTo>
                <a:lnTo>
                  <a:pt x="208" y="157"/>
                </a:lnTo>
                <a:lnTo>
                  <a:pt x="202" y="156"/>
                </a:lnTo>
                <a:lnTo>
                  <a:pt x="196" y="153"/>
                </a:lnTo>
                <a:lnTo>
                  <a:pt x="192" y="151"/>
                </a:lnTo>
                <a:lnTo>
                  <a:pt x="186" y="150"/>
                </a:lnTo>
                <a:lnTo>
                  <a:pt x="180" y="147"/>
                </a:lnTo>
                <a:lnTo>
                  <a:pt x="175" y="144"/>
                </a:lnTo>
                <a:lnTo>
                  <a:pt x="171" y="141"/>
                </a:lnTo>
                <a:lnTo>
                  <a:pt x="166" y="139"/>
                </a:lnTo>
                <a:lnTo>
                  <a:pt x="160" y="138"/>
                </a:lnTo>
                <a:lnTo>
                  <a:pt x="157" y="135"/>
                </a:lnTo>
                <a:lnTo>
                  <a:pt x="151" y="133"/>
                </a:lnTo>
                <a:lnTo>
                  <a:pt x="148" y="130"/>
                </a:lnTo>
                <a:lnTo>
                  <a:pt x="144" y="129"/>
                </a:lnTo>
                <a:lnTo>
                  <a:pt x="141" y="127"/>
                </a:lnTo>
                <a:lnTo>
                  <a:pt x="136" y="124"/>
                </a:lnTo>
                <a:lnTo>
                  <a:pt x="133" y="123"/>
                </a:lnTo>
                <a:lnTo>
                  <a:pt x="130" y="121"/>
                </a:lnTo>
                <a:lnTo>
                  <a:pt x="126" y="120"/>
                </a:lnTo>
                <a:lnTo>
                  <a:pt x="123" y="117"/>
                </a:lnTo>
                <a:lnTo>
                  <a:pt x="120" y="115"/>
                </a:lnTo>
                <a:lnTo>
                  <a:pt x="114" y="112"/>
                </a:lnTo>
                <a:lnTo>
                  <a:pt x="109" y="108"/>
                </a:lnTo>
                <a:lnTo>
                  <a:pt x="103" y="105"/>
                </a:lnTo>
                <a:lnTo>
                  <a:pt x="99" y="102"/>
                </a:lnTo>
                <a:lnTo>
                  <a:pt x="94" y="99"/>
                </a:lnTo>
                <a:lnTo>
                  <a:pt x="91" y="96"/>
                </a:lnTo>
                <a:lnTo>
                  <a:pt x="87" y="93"/>
                </a:lnTo>
                <a:lnTo>
                  <a:pt x="84" y="90"/>
                </a:lnTo>
                <a:lnTo>
                  <a:pt x="78" y="84"/>
                </a:lnTo>
                <a:lnTo>
                  <a:pt x="73" y="78"/>
                </a:lnTo>
                <a:lnTo>
                  <a:pt x="69" y="73"/>
                </a:lnTo>
                <a:lnTo>
                  <a:pt x="66" y="69"/>
                </a:lnTo>
                <a:lnTo>
                  <a:pt x="61" y="63"/>
                </a:lnTo>
                <a:lnTo>
                  <a:pt x="61" y="58"/>
                </a:lnTo>
                <a:lnTo>
                  <a:pt x="61" y="54"/>
                </a:lnTo>
                <a:lnTo>
                  <a:pt x="63" y="51"/>
                </a:lnTo>
                <a:lnTo>
                  <a:pt x="66" y="46"/>
                </a:lnTo>
                <a:lnTo>
                  <a:pt x="70" y="45"/>
                </a:lnTo>
                <a:lnTo>
                  <a:pt x="75" y="42"/>
                </a:lnTo>
                <a:lnTo>
                  <a:pt x="79" y="40"/>
                </a:lnTo>
                <a:lnTo>
                  <a:pt x="84" y="39"/>
                </a:lnTo>
                <a:lnTo>
                  <a:pt x="90" y="36"/>
                </a:lnTo>
                <a:lnTo>
                  <a:pt x="94" y="36"/>
                </a:lnTo>
                <a:lnTo>
                  <a:pt x="99" y="36"/>
                </a:lnTo>
                <a:lnTo>
                  <a:pt x="103" y="34"/>
                </a:lnTo>
                <a:lnTo>
                  <a:pt x="106" y="34"/>
                </a:lnTo>
                <a:lnTo>
                  <a:pt x="108" y="34"/>
                </a:lnTo>
                <a:lnTo>
                  <a:pt x="109" y="34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4" name="Freeform 33"/>
          <p:cNvSpPr>
            <a:spLocks/>
          </p:cNvSpPr>
          <p:nvPr/>
        </p:nvSpPr>
        <p:spPr bwMode="auto">
          <a:xfrm>
            <a:off x="1036638" y="5467350"/>
            <a:ext cx="319087" cy="125413"/>
          </a:xfrm>
          <a:custGeom>
            <a:avLst/>
            <a:gdLst>
              <a:gd name="T0" fmla="*/ 12679 w 604"/>
              <a:gd name="T1" fmla="*/ 2108 h 238"/>
              <a:gd name="T2" fmla="*/ 19547 w 604"/>
              <a:gd name="T3" fmla="*/ 8431 h 238"/>
              <a:gd name="T4" fmla="*/ 29056 w 604"/>
              <a:gd name="T5" fmla="*/ 15808 h 238"/>
              <a:gd name="T6" fmla="*/ 36452 w 604"/>
              <a:gd name="T7" fmla="*/ 20551 h 238"/>
              <a:gd name="T8" fmla="*/ 44905 w 604"/>
              <a:gd name="T9" fmla="*/ 25820 h 238"/>
              <a:gd name="T10" fmla="*/ 53886 w 604"/>
              <a:gd name="T11" fmla="*/ 31617 h 238"/>
              <a:gd name="T12" fmla="*/ 63923 w 604"/>
              <a:gd name="T13" fmla="*/ 37940 h 238"/>
              <a:gd name="T14" fmla="*/ 76074 w 604"/>
              <a:gd name="T15" fmla="*/ 43210 h 238"/>
              <a:gd name="T16" fmla="*/ 88753 w 604"/>
              <a:gd name="T17" fmla="*/ 49533 h 238"/>
              <a:gd name="T18" fmla="*/ 103016 w 604"/>
              <a:gd name="T19" fmla="*/ 55856 h 238"/>
              <a:gd name="T20" fmla="*/ 117809 w 604"/>
              <a:gd name="T21" fmla="*/ 62180 h 238"/>
              <a:gd name="T22" fmla="*/ 133657 w 604"/>
              <a:gd name="T23" fmla="*/ 67976 h 238"/>
              <a:gd name="T24" fmla="*/ 151091 w 604"/>
              <a:gd name="T25" fmla="*/ 74299 h 238"/>
              <a:gd name="T26" fmla="*/ 168524 w 604"/>
              <a:gd name="T27" fmla="*/ 79042 h 238"/>
              <a:gd name="T28" fmla="*/ 185430 w 604"/>
              <a:gd name="T29" fmla="*/ 82730 h 238"/>
              <a:gd name="T30" fmla="*/ 201278 w 604"/>
              <a:gd name="T31" fmla="*/ 86946 h 238"/>
              <a:gd name="T32" fmla="*/ 217655 w 604"/>
              <a:gd name="T33" fmla="*/ 89054 h 238"/>
              <a:gd name="T34" fmla="*/ 231919 w 604"/>
              <a:gd name="T35" fmla="*/ 91688 h 238"/>
              <a:gd name="T36" fmla="*/ 245655 w 604"/>
              <a:gd name="T37" fmla="*/ 94850 h 238"/>
              <a:gd name="T38" fmla="*/ 258862 w 604"/>
              <a:gd name="T39" fmla="*/ 96431 h 238"/>
              <a:gd name="T40" fmla="*/ 271013 w 604"/>
              <a:gd name="T41" fmla="*/ 96958 h 238"/>
              <a:gd name="T42" fmla="*/ 282107 w 604"/>
              <a:gd name="T43" fmla="*/ 98012 h 238"/>
              <a:gd name="T44" fmla="*/ 291616 w 604"/>
              <a:gd name="T45" fmla="*/ 98539 h 238"/>
              <a:gd name="T46" fmla="*/ 299540 w 604"/>
              <a:gd name="T47" fmla="*/ 98539 h 238"/>
              <a:gd name="T48" fmla="*/ 307993 w 604"/>
              <a:gd name="T49" fmla="*/ 98539 h 238"/>
              <a:gd name="T50" fmla="*/ 316974 w 604"/>
              <a:gd name="T51" fmla="*/ 98539 h 238"/>
              <a:gd name="T52" fmla="*/ 307993 w 604"/>
              <a:gd name="T53" fmla="*/ 123832 h 238"/>
              <a:gd name="T54" fmla="*/ 301653 w 604"/>
              <a:gd name="T55" fmla="*/ 123832 h 238"/>
              <a:gd name="T56" fmla="*/ 293729 w 604"/>
              <a:gd name="T57" fmla="*/ 124886 h 238"/>
              <a:gd name="T58" fmla="*/ 286861 w 604"/>
              <a:gd name="T59" fmla="*/ 124886 h 238"/>
              <a:gd name="T60" fmla="*/ 278937 w 604"/>
              <a:gd name="T61" fmla="*/ 125413 h 238"/>
              <a:gd name="T62" fmla="*/ 269428 w 604"/>
              <a:gd name="T63" fmla="*/ 125413 h 238"/>
              <a:gd name="T64" fmla="*/ 258862 w 604"/>
              <a:gd name="T65" fmla="*/ 124886 h 238"/>
              <a:gd name="T66" fmla="*/ 246183 w 604"/>
              <a:gd name="T67" fmla="*/ 123832 h 238"/>
              <a:gd name="T68" fmla="*/ 233504 w 604"/>
              <a:gd name="T69" fmla="*/ 122251 h 238"/>
              <a:gd name="T70" fmla="*/ 219240 w 604"/>
              <a:gd name="T71" fmla="*/ 120144 h 238"/>
              <a:gd name="T72" fmla="*/ 203392 w 604"/>
              <a:gd name="T73" fmla="*/ 117509 h 238"/>
              <a:gd name="T74" fmla="*/ 187015 w 604"/>
              <a:gd name="T75" fmla="*/ 113820 h 238"/>
              <a:gd name="T76" fmla="*/ 169581 w 604"/>
              <a:gd name="T77" fmla="*/ 109605 h 238"/>
              <a:gd name="T78" fmla="*/ 150563 w 604"/>
              <a:gd name="T79" fmla="*/ 104335 h 238"/>
              <a:gd name="T80" fmla="*/ 129959 w 604"/>
              <a:gd name="T81" fmla="*/ 98012 h 238"/>
              <a:gd name="T82" fmla="*/ 110941 w 604"/>
              <a:gd name="T83" fmla="*/ 90635 h 238"/>
              <a:gd name="T84" fmla="*/ 92451 w 604"/>
              <a:gd name="T85" fmla="*/ 83784 h 238"/>
              <a:gd name="T86" fmla="*/ 76602 w 604"/>
              <a:gd name="T87" fmla="*/ 77461 h 238"/>
              <a:gd name="T88" fmla="*/ 62338 w 604"/>
              <a:gd name="T89" fmla="*/ 71138 h 238"/>
              <a:gd name="T90" fmla="*/ 50716 w 604"/>
              <a:gd name="T91" fmla="*/ 65341 h 238"/>
              <a:gd name="T92" fmla="*/ 39622 w 604"/>
              <a:gd name="T93" fmla="*/ 60072 h 238"/>
              <a:gd name="T94" fmla="*/ 30641 w 604"/>
              <a:gd name="T95" fmla="*/ 54275 h 238"/>
              <a:gd name="T96" fmla="*/ 22716 w 604"/>
              <a:gd name="T97" fmla="*/ 50587 h 238"/>
              <a:gd name="T98" fmla="*/ 14264 w 604"/>
              <a:gd name="T99" fmla="*/ 44790 h 238"/>
              <a:gd name="T100" fmla="*/ 5283 w 604"/>
              <a:gd name="T101" fmla="*/ 38467 h 238"/>
              <a:gd name="T102" fmla="*/ 10038 w 604"/>
              <a:gd name="T103" fmla="*/ 0 h 23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4" h="238">
                <a:moveTo>
                  <a:pt x="19" y="0"/>
                </a:moveTo>
                <a:lnTo>
                  <a:pt x="19" y="1"/>
                </a:lnTo>
                <a:lnTo>
                  <a:pt x="22" y="3"/>
                </a:lnTo>
                <a:lnTo>
                  <a:pt x="24" y="4"/>
                </a:lnTo>
                <a:lnTo>
                  <a:pt x="27" y="7"/>
                </a:lnTo>
                <a:lnTo>
                  <a:pt x="30" y="9"/>
                </a:lnTo>
                <a:lnTo>
                  <a:pt x="34" y="13"/>
                </a:lnTo>
                <a:lnTo>
                  <a:pt x="37" y="16"/>
                </a:lnTo>
                <a:lnTo>
                  <a:pt x="43" y="19"/>
                </a:lnTo>
                <a:lnTo>
                  <a:pt x="48" y="24"/>
                </a:lnTo>
                <a:lnTo>
                  <a:pt x="54" y="28"/>
                </a:lnTo>
                <a:lnTo>
                  <a:pt x="55" y="30"/>
                </a:lnTo>
                <a:lnTo>
                  <a:pt x="58" y="33"/>
                </a:lnTo>
                <a:lnTo>
                  <a:pt x="63" y="34"/>
                </a:lnTo>
                <a:lnTo>
                  <a:pt x="66" y="37"/>
                </a:lnTo>
                <a:lnTo>
                  <a:pt x="69" y="39"/>
                </a:lnTo>
                <a:lnTo>
                  <a:pt x="73" y="42"/>
                </a:lnTo>
                <a:lnTo>
                  <a:pt x="76" y="45"/>
                </a:lnTo>
                <a:lnTo>
                  <a:pt x="82" y="48"/>
                </a:lnTo>
                <a:lnTo>
                  <a:pt x="85" y="49"/>
                </a:lnTo>
                <a:lnTo>
                  <a:pt x="90" y="52"/>
                </a:lnTo>
                <a:lnTo>
                  <a:pt x="93" y="54"/>
                </a:lnTo>
                <a:lnTo>
                  <a:pt x="97" y="57"/>
                </a:lnTo>
                <a:lnTo>
                  <a:pt x="102" y="60"/>
                </a:lnTo>
                <a:lnTo>
                  <a:pt x="106" y="63"/>
                </a:lnTo>
                <a:lnTo>
                  <a:pt x="112" y="66"/>
                </a:lnTo>
                <a:lnTo>
                  <a:pt x="117" y="69"/>
                </a:lnTo>
                <a:lnTo>
                  <a:pt x="121" y="72"/>
                </a:lnTo>
                <a:lnTo>
                  <a:pt x="127" y="75"/>
                </a:lnTo>
                <a:lnTo>
                  <a:pt x="132" y="78"/>
                </a:lnTo>
                <a:lnTo>
                  <a:pt x="138" y="81"/>
                </a:lnTo>
                <a:lnTo>
                  <a:pt x="144" y="82"/>
                </a:lnTo>
                <a:lnTo>
                  <a:pt x="150" y="85"/>
                </a:lnTo>
                <a:lnTo>
                  <a:pt x="156" y="88"/>
                </a:lnTo>
                <a:lnTo>
                  <a:pt x="162" y="93"/>
                </a:lnTo>
                <a:lnTo>
                  <a:pt x="168" y="94"/>
                </a:lnTo>
                <a:lnTo>
                  <a:pt x="174" y="97"/>
                </a:lnTo>
                <a:lnTo>
                  <a:pt x="180" y="100"/>
                </a:lnTo>
                <a:lnTo>
                  <a:pt x="187" y="103"/>
                </a:lnTo>
                <a:lnTo>
                  <a:pt x="195" y="106"/>
                </a:lnTo>
                <a:lnTo>
                  <a:pt x="201" y="109"/>
                </a:lnTo>
                <a:lnTo>
                  <a:pt x="208" y="112"/>
                </a:lnTo>
                <a:lnTo>
                  <a:pt x="216" y="115"/>
                </a:lnTo>
                <a:lnTo>
                  <a:pt x="223" y="118"/>
                </a:lnTo>
                <a:lnTo>
                  <a:pt x="229" y="121"/>
                </a:lnTo>
                <a:lnTo>
                  <a:pt x="237" y="124"/>
                </a:lnTo>
                <a:lnTo>
                  <a:pt x="246" y="127"/>
                </a:lnTo>
                <a:lnTo>
                  <a:pt x="253" y="129"/>
                </a:lnTo>
                <a:lnTo>
                  <a:pt x="261" y="132"/>
                </a:lnTo>
                <a:lnTo>
                  <a:pt x="270" y="135"/>
                </a:lnTo>
                <a:lnTo>
                  <a:pt x="279" y="138"/>
                </a:lnTo>
                <a:lnTo>
                  <a:pt x="286" y="141"/>
                </a:lnTo>
                <a:lnTo>
                  <a:pt x="295" y="144"/>
                </a:lnTo>
                <a:lnTo>
                  <a:pt x="303" y="145"/>
                </a:lnTo>
                <a:lnTo>
                  <a:pt x="312" y="148"/>
                </a:lnTo>
                <a:lnTo>
                  <a:pt x="319" y="150"/>
                </a:lnTo>
                <a:lnTo>
                  <a:pt x="327" y="151"/>
                </a:lnTo>
                <a:lnTo>
                  <a:pt x="336" y="154"/>
                </a:lnTo>
                <a:lnTo>
                  <a:pt x="343" y="156"/>
                </a:lnTo>
                <a:lnTo>
                  <a:pt x="351" y="157"/>
                </a:lnTo>
                <a:lnTo>
                  <a:pt x="358" y="159"/>
                </a:lnTo>
                <a:lnTo>
                  <a:pt x="366" y="162"/>
                </a:lnTo>
                <a:lnTo>
                  <a:pt x="375" y="163"/>
                </a:lnTo>
                <a:lnTo>
                  <a:pt x="381" y="165"/>
                </a:lnTo>
                <a:lnTo>
                  <a:pt x="390" y="166"/>
                </a:lnTo>
                <a:lnTo>
                  <a:pt x="396" y="168"/>
                </a:lnTo>
                <a:lnTo>
                  <a:pt x="405" y="169"/>
                </a:lnTo>
                <a:lnTo>
                  <a:pt x="412" y="169"/>
                </a:lnTo>
                <a:lnTo>
                  <a:pt x="418" y="172"/>
                </a:lnTo>
                <a:lnTo>
                  <a:pt x="426" y="172"/>
                </a:lnTo>
                <a:lnTo>
                  <a:pt x="433" y="174"/>
                </a:lnTo>
                <a:lnTo>
                  <a:pt x="439" y="174"/>
                </a:lnTo>
                <a:lnTo>
                  <a:pt x="445" y="177"/>
                </a:lnTo>
                <a:lnTo>
                  <a:pt x="453" y="177"/>
                </a:lnTo>
                <a:lnTo>
                  <a:pt x="459" y="178"/>
                </a:lnTo>
                <a:lnTo>
                  <a:pt x="465" y="180"/>
                </a:lnTo>
                <a:lnTo>
                  <a:pt x="472" y="180"/>
                </a:lnTo>
                <a:lnTo>
                  <a:pt x="478" y="180"/>
                </a:lnTo>
                <a:lnTo>
                  <a:pt x="484" y="181"/>
                </a:lnTo>
                <a:lnTo>
                  <a:pt x="490" y="183"/>
                </a:lnTo>
                <a:lnTo>
                  <a:pt x="496" y="183"/>
                </a:lnTo>
                <a:lnTo>
                  <a:pt x="502" y="183"/>
                </a:lnTo>
                <a:lnTo>
                  <a:pt x="508" y="184"/>
                </a:lnTo>
                <a:lnTo>
                  <a:pt x="513" y="184"/>
                </a:lnTo>
                <a:lnTo>
                  <a:pt x="519" y="186"/>
                </a:lnTo>
                <a:lnTo>
                  <a:pt x="523" y="186"/>
                </a:lnTo>
                <a:lnTo>
                  <a:pt x="529" y="186"/>
                </a:lnTo>
                <a:lnTo>
                  <a:pt x="534" y="186"/>
                </a:lnTo>
                <a:lnTo>
                  <a:pt x="538" y="186"/>
                </a:lnTo>
                <a:lnTo>
                  <a:pt x="543" y="186"/>
                </a:lnTo>
                <a:lnTo>
                  <a:pt x="547" y="187"/>
                </a:lnTo>
                <a:lnTo>
                  <a:pt x="552" y="187"/>
                </a:lnTo>
                <a:lnTo>
                  <a:pt x="555" y="187"/>
                </a:lnTo>
                <a:lnTo>
                  <a:pt x="559" y="187"/>
                </a:lnTo>
                <a:lnTo>
                  <a:pt x="564" y="187"/>
                </a:lnTo>
                <a:lnTo>
                  <a:pt x="567" y="187"/>
                </a:lnTo>
                <a:lnTo>
                  <a:pt x="571" y="187"/>
                </a:lnTo>
                <a:lnTo>
                  <a:pt x="574" y="187"/>
                </a:lnTo>
                <a:lnTo>
                  <a:pt x="579" y="187"/>
                </a:lnTo>
                <a:lnTo>
                  <a:pt x="583" y="187"/>
                </a:lnTo>
                <a:lnTo>
                  <a:pt x="589" y="187"/>
                </a:lnTo>
                <a:lnTo>
                  <a:pt x="594" y="187"/>
                </a:lnTo>
                <a:lnTo>
                  <a:pt x="597" y="187"/>
                </a:lnTo>
                <a:lnTo>
                  <a:pt x="600" y="187"/>
                </a:lnTo>
                <a:lnTo>
                  <a:pt x="603" y="187"/>
                </a:lnTo>
                <a:lnTo>
                  <a:pt x="604" y="187"/>
                </a:lnTo>
                <a:lnTo>
                  <a:pt x="604" y="189"/>
                </a:lnTo>
                <a:lnTo>
                  <a:pt x="583" y="235"/>
                </a:lnTo>
                <a:lnTo>
                  <a:pt x="582" y="235"/>
                </a:lnTo>
                <a:lnTo>
                  <a:pt x="577" y="235"/>
                </a:lnTo>
                <a:lnTo>
                  <a:pt x="574" y="235"/>
                </a:lnTo>
                <a:lnTo>
                  <a:pt x="571" y="235"/>
                </a:lnTo>
                <a:lnTo>
                  <a:pt x="567" y="237"/>
                </a:lnTo>
                <a:lnTo>
                  <a:pt x="562" y="237"/>
                </a:lnTo>
                <a:lnTo>
                  <a:pt x="559" y="237"/>
                </a:lnTo>
                <a:lnTo>
                  <a:pt x="556" y="237"/>
                </a:lnTo>
                <a:lnTo>
                  <a:pt x="553" y="237"/>
                </a:lnTo>
                <a:lnTo>
                  <a:pt x="550" y="237"/>
                </a:lnTo>
                <a:lnTo>
                  <a:pt x="546" y="237"/>
                </a:lnTo>
                <a:lnTo>
                  <a:pt x="543" y="237"/>
                </a:lnTo>
                <a:lnTo>
                  <a:pt x="540" y="237"/>
                </a:lnTo>
                <a:lnTo>
                  <a:pt x="535" y="238"/>
                </a:lnTo>
                <a:lnTo>
                  <a:pt x="532" y="238"/>
                </a:lnTo>
                <a:lnTo>
                  <a:pt x="528" y="238"/>
                </a:lnTo>
                <a:lnTo>
                  <a:pt x="523" y="238"/>
                </a:lnTo>
                <a:lnTo>
                  <a:pt x="519" y="238"/>
                </a:lnTo>
                <a:lnTo>
                  <a:pt x="514" y="238"/>
                </a:lnTo>
                <a:lnTo>
                  <a:pt x="510" y="238"/>
                </a:lnTo>
                <a:lnTo>
                  <a:pt x="505" y="238"/>
                </a:lnTo>
                <a:lnTo>
                  <a:pt x="501" y="238"/>
                </a:lnTo>
                <a:lnTo>
                  <a:pt x="495" y="237"/>
                </a:lnTo>
                <a:lnTo>
                  <a:pt x="490" y="237"/>
                </a:lnTo>
                <a:lnTo>
                  <a:pt x="484" y="237"/>
                </a:lnTo>
                <a:lnTo>
                  <a:pt x="478" y="237"/>
                </a:lnTo>
                <a:lnTo>
                  <a:pt x="472" y="235"/>
                </a:lnTo>
                <a:lnTo>
                  <a:pt x="466" y="235"/>
                </a:lnTo>
                <a:lnTo>
                  <a:pt x="460" y="235"/>
                </a:lnTo>
                <a:lnTo>
                  <a:pt x="456" y="234"/>
                </a:lnTo>
                <a:lnTo>
                  <a:pt x="448" y="232"/>
                </a:lnTo>
                <a:lnTo>
                  <a:pt x="442" y="232"/>
                </a:lnTo>
                <a:lnTo>
                  <a:pt x="435" y="231"/>
                </a:lnTo>
                <a:lnTo>
                  <a:pt x="429" y="231"/>
                </a:lnTo>
                <a:lnTo>
                  <a:pt x="421" y="229"/>
                </a:lnTo>
                <a:lnTo>
                  <a:pt x="415" y="228"/>
                </a:lnTo>
                <a:lnTo>
                  <a:pt x="408" y="228"/>
                </a:lnTo>
                <a:lnTo>
                  <a:pt x="400" y="226"/>
                </a:lnTo>
                <a:lnTo>
                  <a:pt x="393" y="225"/>
                </a:lnTo>
                <a:lnTo>
                  <a:pt x="385" y="223"/>
                </a:lnTo>
                <a:lnTo>
                  <a:pt x="378" y="222"/>
                </a:lnTo>
                <a:lnTo>
                  <a:pt x="370" y="220"/>
                </a:lnTo>
                <a:lnTo>
                  <a:pt x="361" y="219"/>
                </a:lnTo>
                <a:lnTo>
                  <a:pt x="354" y="216"/>
                </a:lnTo>
                <a:lnTo>
                  <a:pt x="346" y="214"/>
                </a:lnTo>
                <a:lnTo>
                  <a:pt x="339" y="213"/>
                </a:lnTo>
                <a:lnTo>
                  <a:pt x="330" y="210"/>
                </a:lnTo>
                <a:lnTo>
                  <a:pt x="321" y="208"/>
                </a:lnTo>
                <a:lnTo>
                  <a:pt x="312" y="205"/>
                </a:lnTo>
                <a:lnTo>
                  <a:pt x="303" y="204"/>
                </a:lnTo>
                <a:lnTo>
                  <a:pt x="294" y="201"/>
                </a:lnTo>
                <a:lnTo>
                  <a:pt x="285" y="198"/>
                </a:lnTo>
                <a:lnTo>
                  <a:pt x="276" y="195"/>
                </a:lnTo>
                <a:lnTo>
                  <a:pt x="267" y="193"/>
                </a:lnTo>
                <a:lnTo>
                  <a:pt x="256" y="189"/>
                </a:lnTo>
                <a:lnTo>
                  <a:pt x="246" y="186"/>
                </a:lnTo>
                <a:lnTo>
                  <a:pt x="237" y="183"/>
                </a:lnTo>
                <a:lnTo>
                  <a:pt x="228" y="178"/>
                </a:lnTo>
                <a:lnTo>
                  <a:pt x="217" y="175"/>
                </a:lnTo>
                <a:lnTo>
                  <a:pt x="210" y="172"/>
                </a:lnTo>
                <a:lnTo>
                  <a:pt x="201" y="168"/>
                </a:lnTo>
                <a:lnTo>
                  <a:pt x="192" y="165"/>
                </a:lnTo>
                <a:lnTo>
                  <a:pt x="184" y="162"/>
                </a:lnTo>
                <a:lnTo>
                  <a:pt x="175" y="159"/>
                </a:lnTo>
                <a:lnTo>
                  <a:pt x="168" y="156"/>
                </a:lnTo>
                <a:lnTo>
                  <a:pt x="160" y="153"/>
                </a:lnTo>
                <a:lnTo>
                  <a:pt x="153" y="150"/>
                </a:lnTo>
                <a:lnTo>
                  <a:pt x="145" y="147"/>
                </a:lnTo>
                <a:lnTo>
                  <a:pt x="139" y="144"/>
                </a:lnTo>
                <a:lnTo>
                  <a:pt x="132" y="141"/>
                </a:lnTo>
                <a:lnTo>
                  <a:pt x="126" y="138"/>
                </a:lnTo>
                <a:lnTo>
                  <a:pt x="118" y="135"/>
                </a:lnTo>
                <a:lnTo>
                  <a:pt x="112" y="132"/>
                </a:lnTo>
                <a:lnTo>
                  <a:pt x="108" y="129"/>
                </a:lnTo>
                <a:lnTo>
                  <a:pt x="102" y="126"/>
                </a:lnTo>
                <a:lnTo>
                  <a:pt x="96" y="124"/>
                </a:lnTo>
                <a:lnTo>
                  <a:pt x="90" y="121"/>
                </a:lnTo>
                <a:lnTo>
                  <a:pt x="85" y="120"/>
                </a:lnTo>
                <a:lnTo>
                  <a:pt x="81" y="117"/>
                </a:lnTo>
                <a:lnTo>
                  <a:pt x="75" y="114"/>
                </a:lnTo>
                <a:lnTo>
                  <a:pt x="70" y="111"/>
                </a:lnTo>
                <a:lnTo>
                  <a:pt x="66" y="109"/>
                </a:lnTo>
                <a:lnTo>
                  <a:pt x="63" y="106"/>
                </a:lnTo>
                <a:lnTo>
                  <a:pt x="58" y="103"/>
                </a:lnTo>
                <a:lnTo>
                  <a:pt x="55" y="102"/>
                </a:lnTo>
                <a:lnTo>
                  <a:pt x="51" y="100"/>
                </a:lnTo>
                <a:lnTo>
                  <a:pt x="48" y="99"/>
                </a:lnTo>
                <a:lnTo>
                  <a:pt x="43" y="96"/>
                </a:lnTo>
                <a:lnTo>
                  <a:pt x="40" y="93"/>
                </a:lnTo>
                <a:lnTo>
                  <a:pt x="37" y="91"/>
                </a:lnTo>
                <a:lnTo>
                  <a:pt x="31" y="88"/>
                </a:lnTo>
                <a:lnTo>
                  <a:pt x="27" y="85"/>
                </a:lnTo>
                <a:lnTo>
                  <a:pt x="21" y="81"/>
                </a:lnTo>
                <a:lnTo>
                  <a:pt x="18" y="78"/>
                </a:lnTo>
                <a:lnTo>
                  <a:pt x="13" y="75"/>
                </a:lnTo>
                <a:lnTo>
                  <a:pt x="10" y="73"/>
                </a:lnTo>
                <a:lnTo>
                  <a:pt x="6" y="69"/>
                </a:lnTo>
                <a:lnTo>
                  <a:pt x="3" y="66"/>
                </a:lnTo>
                <a:lnTo>
                  <a:pt x="0" y="64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5" name="Freeform 34"/>
          <p:cNvSpPr>
            <a:spLocks/>
          </p:cNvSpPr>
          <p:nvPr/>
        </p:nvSpPr>
        <p:spPr bwMode="auto">
          <a:xfrm>
            <a:off x="1352550" y="5345113"/>
            <a:ext cx="466725" cy="163512"/>
          </a:xfrm>
          <a:custGeom>
            <a:avLst/>
            <a:gdLst>
              <a:gd name="T0" fmla="*/ 6350 w 882"/>
              <a:gd name="T1" fmla="*/ 0 h 309"/>
              <a:gd name="T2" fmla="*/ 466725 w 882"/>
              <a:gd name="T3" fmla="*/ 138112 h 309"/>
              <a:gd name="T4" fmla="*/ 456671 w 882"/>
              <a:gd name="T5" fmla="*/ 163512 h 309"/>
              <a:gd name="T6" fmla="*/ 0 w 882"/>
              <a:gd name="T7" fmla="*/ 29633 h 309"/>
              <a:gd name="T8" fmla="*/ 6350 w 882"/>
              <a:gd name="T9" fmla="*/ 0 h 309"/>
              <a:gd name="T10" fmla="*/ 6350 w 882"/>
              <a:gd name="T11" fmla="*/ 0 h 3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2" h="309">
                <a:moveTo>
                  <a:pt x="12" y="0"/>
                </a:moveTo>
                <a:lnTo>
                  <a:pt x="882" y="261"/>
                </a:lnTo>
                <a:lnTo>
                  <a:pt x="863" y="309"/>
                </a:lnTo>
                <a:lnTo>
                  <a:pt x="0" y="5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6" name="Freeform 35"/>
          <p:cNvSpPr>
            <a:spLocks/>
          </p:cNvSpPr>
          <p:nvPr/>
        </p:nvSpPr>
        <p:spPr bwMode="auto">
          <a:xfrm>
            <a:off x="1377950" y="5508625"/>
            <a:ext cx="82550" cy="87313"/>
          </a:xfrm>
          <a:custGeom>
            <a:avLst/>
            <a:gdLst>
              <a:gd name="T0" fmla="*/ 0 w 157"/>
              <a:gd name="T1" fmla="*/ 69850 h 165"/>
              <a:gd name="T2" fmla="*/ 61518 w 157"/>
              <a:gd name="T3" fmla="*/ 0 h 165"/>
              <a:gd name="T4" fmla="*/ 82550 w 157"/>
              <a:gd name="T5" fmla="*/ 15875 h 165"/>
              <a:gd name="T6" fmla="*/ 22083 w 157"/>
              <a:gd name="T7" fmla="*/ 87313 h 165"/>
              <a:gd name="T8" fmla="*/ 0 w 157"/>
              <a:gd name="T9" fmla="*/ 69850 h 165"/>
              <a:gd name="T10" fmla="*/ 0 w 157"/>
              <a:gd name="T11" fmla="*/ 69850 h 1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7" h="165">
                <a:moveTo>
                  <a:pt x="0" y="132"/>
                </a:moveTo>
                <a:lnTo>
                  <a:pt x="117" y="0"/>
                </a:lnTo>
                <a:lnTo>
                  <a:pt x="157" y="30"/>
                </a:lnTo>
                <a:lnTo>
                  <a:pt x="42" y="165"/>
                </a:lnTo>
                <a:lnTo>
                  <a:pt x="0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7" name="Freeform 36"/>
          <p:cNvSpPr>
            <a:spLocks/>
          </p:cNvSpPr>
          <p:nvPr/>
        </p:nvSpPr>
        <p:spPr bwMode="auto">
          <a:xfrm>
            <a:off x="1103313" y="5367338"/>
            <a:ext cx="252412" cy="100012"/>
          </a:xfrm>
          <a:custGeom>
            <a:avLst/>
            <a:gdLst>
              <a:gd name="T0" fmla="*/ 25347 w 478"/>
              <a:gd name="T1" fmla="*/ 1064 h 188"/>
              <a:gd name="T2" fmla="*/ 29043 w 478"/>
              <a:gd name="T3" fmla="*/ 4256 h 188"/>
              <a:gd name="T4" fmla="*/ 34852 w 478"/>
              <a:gd name="T5" fmla="*/ 7980 h 188"/>
              <a:gd name="T6" fmla="*/ 42773 w 478"/>
              <a:gd name="T7" fmla="*/ 13831 h 188"/>
              <a:gd name="T8" fmla="*/ 49109 w 478"/>
              <a:gd name="T9" fmla="*/ 17555 h 188"/>
              <a:gd name="T10" fmla="*/ 53862 w 478"/>
              <a:gd name="T11" fmla="*/ 20747 h 188"/>
              <a:gd name="T12" fmla="*/ 60199 w 478"/>
              <a:gd name="T13" fmla="*/ 23939 h 188"/>
              <a:gd name="T14" fmla="*/ 65479 w 478"/>
              <a:gd name="T15" fmla="*/ 27131 h 188"/>
              <a:gd name="T16" fmla="*/ 72872 w 478"/>
              <a:gd name="T17" fmla="*/ 31387 h 188"/>
              <a:gd name="T18" fmla="*/ 79737 w 478"/>
              <a:gd name="T19" fmla="*/ 34579 h 188"/>
              <a:gd name="T20" fmla="*/ 87658 w 478"/>
              <a:gd name="T21" fmla="*/ 38302 h 188"/>
              <a:gd name="T22" fmla="*/ 95579 w 478"/>
              <a:gd name="T23" fmla="*/ 41494 h 188"/>
              <a:gd name="T24" fmla="*/ 103499 w 478"/>
              <a:gd name="T25" fmla="*/ 44686 h 188"/>
              <a:gd name="T26" fmla="*/ 113005 w 478"/>
              <a:gd name="T27" fmla="*/ 48942 h 188"/>
              <a:gd name="T28" fmla="*/ 122510 w 478"/>
              <a:gd name="T29" fmla="*/ 52134 h 188"/>
              <a:gd name="T30" fmla="*/ 133071 w 478"/>
              <a:gd name="T31" fmla="*/ 55326 h 188"/>
              <a:gd name="T32" fmla="*/ 142576 w 478"/>
              <a:gd name="T33" fmla="*/ 57454 h 188"/>
              <a:gd name="T34" fmla="*/ 152081 w 478"/>
              <a:gd name="T35" fmla="*/ 60114 h 188"/>
              <a:gd name="T36" fmla="*/ 160530 w 478"/>
              <a:gd name="T37" fmla="*/ 62242 h 188"/>
              <a:gd name="T38" fmla="*/ 168451 w 478"/>
              <a:gd name="T39" fmla="*/ 63837 h 188"/>
              <a:gd name="T40" fmla="*/ 176372 w 478"/>
              <a:gd name="T41" fmla="*/ 65433 h 188"/>
              <a:gd name="T42" fmla="*/ 183764 w 478"/>
              <a:gd name="T43" fmla="*/ 67029 h 188"/>
              <a:gd name="T44" fmla="*/ 190629 w 478"/>
              <a:gd name="T45" fmla="*/ 68093 h 188"/>
              <a:gd name="T46" fmla="*/ 196438 w 478"/>
              <a:gd name="T47" fmla="*/ 68625 h 188"/>
              <a:gd name="T48" fmla="*/ 202774 w 478"/>
              <a:gd name="T49" fmla="*/ 69689 h 188"/>
              <a:gd name="T50" fmla="*/ 209111 w 478"/>
              <a:gd name="T51" fmla="*/ 71285 h 188"/>
              <a:gd name="T52" fmla="*/ 217560 w 478"/>
              <a:gd name="T53" fmla="*/ 71817 h 188"/>
              <a:gd name="T54" fmla="*/ 223897 w 478"/>
              <a:gd name="T55" fmla="*/ 71817 h 188"/>
              <a:gd name="T56" fmla="*/ 229705 w 478"/>
              <a:gd name="T57" fmla="*/ 72881 h 188"/>
              <a:gd name="T58" fmla="*/ 234986 w 478"/>
              <a:gd name="T59" fmla="*/ 72881 h 188"/>
              <a:gd name="T60" fmla="*/ 251884 w 478"/>
              <a:gd name="T61" fmla="*/ 98948 h 188"/>
              <a:gd name="T62" fmla="*/ 246075 w 478"/>
              <a:gd name="T63" fmla="*/ 98948 h 188"/>
              <a:gd name="T64" fmla="*/ 239211 w 478"/>
              <a:gd name="T65" fmla="*/ 98948 h 188"/>
              <a:gd name="T66" fmla="*/ 232874 w 478"/>
              <a:gd name="T67" fmla="*/ 98948 h 188"/>
              <a:gd name="T68" fmla="*/ 227065 w 478"/>
              <a:gd name="T69" fmla="*/ 98948 h 188"/>
              <a:gd name="T70" fmla="*/ 221785 w 478"/>
              <a:gd name="T71" fmla="*/ 98948 h 188"/>
              <a:gd name="T72" fmla="*/ 215448 w 478"/>
              <a:gd name="T73" fmla="*/ 98948 h 188"/>
              <a:gd name="T74" fmla="*/ 207527 w 478"/>
              <a:gd name="T75" fmla="*/ 98416 h 188"/>
              <a:gd name="T76" fmla="*/ 199606 w 478"/>
              <a:gd name="T77" fmla="*/ 97352 h 188"/>
              <a:gd name="T78" fmla="*/ 191685 w 478"/>
              <a:gd name="T79" fmla="*/ 96820 h 188"/>
              <a:gd name="T80" fmla="*/ 182180 w 478"/>
              <a:gd name="T81" fmla="*/ 94160 h 188"/>
              <a:gd name="T82" fmla="*/ 172675 w 478"/>
              <a:gd name="T83" fmla="*/ 92564 h 188"/>
              <a:gd name="T84" fmla="*/ 163170 w 478"/>
              <a:gd name="T85" fmla="*/ 90968 h 188"/>
              <a:gd name="T86" fmla="*/ 152609 w 478"/>
              <a:gd name="T87" fmla="*/ 88840 h 188"/>
              <a:gd name="T88" fmla="*/ 141520 w 478"/>
              <a:gd name="T89" fmla="*/ 85649 h 188"/>
              <a:gd name="T90" fmla="*/ 129902 w 478"/>
              <a:gd name="T91" fmla="*/ 82457 h 188"/>
              <a:gd name="T92" fmla="*/ 117757 w 478"/>
              <a:gd name="T93" fmla="*/ 78201 h 188"/>
              <a:gd name="T94" fmla="*/ 106140 w 478"/>
              <a:gd name="T95" fmla="*/ 74477 h 188"/>
              <a:gd name="T96" fmla="*/ 93466 w 478"/>
              <a:gd name="T97" fmla="*/ 69689 h 188"/>
              <a:gd name="T98" fmla="*/ 82377 w 478"/>
              <a:gd name="T99" fmla="*/ 64901 h 188"/>
              <a:gd name="T100" fmla="*/ 71816 w 478"/>
              <a:gd name="T101" fmla="*/ 60646 h 188"/>
              <a:gd name="T102" fmla="*/ 62311 w 478"/>
              <a:gd name="T103" fmla="*/ 56922 h 188"/>
              <a:gd name="T104" fmla="*/ 54390 w 478"/>
              <a:gd name="T105" fmla="*/ 52666 h 188"/>
              <a:gd name="T106" fmla="*/ 46469 w 478"/>
              <a:gd name="T107" fmla="*/ 48942 h 188"/>
              <a:gd name="T108" fmla="*/ 40132 w 478"/>
              <a:gd name="T109" fmla="*/ 45750 h 188"/>
              <a:gd name="T110" fmla="*/ 34852 w 478"/>
              <a:gd name="T111" fmla="*/ 42558 h 188"/>
              <a:gd name="T112" fmla="*/ 29043 w 478"/>
              <a:gd name="T113" fmla="*/ 38302 h 188"/>
              <a:gd name="T114" fmla="*/ 22178 w 478"/>
              <a:gd name="T115" fmla="*/ 34579 h 188"/>
              <a:gd name="T116" fmla="*/ 14786 w 478"/>
              <a:gd name="T117" fmla="*/ 28727 h 188"/>
              <a:gd name="T118" fmla="*/ 7921 w 478"/>
              <a:gd name="T119" fmla="*/ 22343 h 188"/>
              <a:gd name="T120" fmla="*/ 1584 w 478"/>
              <a:gd name="T121" fmla="*/ 15959 h 188"/>
              <a:gd name="T122" fmla="*/ 23763 w 478"/>
              <a:gd name="T123" fmla="*/ 0 h 1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8" h="188">
                <a:moveTo>
                  <a:pt x="45" y="0"/>
                </a:moveTo>
                <a:lnTo>
                  <a:pt x="45" y="0"/>
                </a:lnTo>
                <a:lnTo>
                  <a:pt x="48" y="2"/>
                </a:lnTo>
                <a:lnTo>
                  <a:pt x="49" y="5"/>
                </a:lnTo>
                <a:lnTo>
                  <a:pt x="52" y="6"/>
                </a:lnTo>
                <a:lnTo>
                  <a:pt x="55" y="8"/>
                </a:lnTo>
                <a:lnTo>
                  <a:pt x="58" y="11"/>
                </a:lnTo>
                <a:lnTo>
                  <a:pt x="61" y="12"/>
                </a:lnTo>
                <a:lnTo>
                  <a:pt x="66" y="15"/>
                </a:lnTo>
                <a:lnTo>
                  <a:pt x="70" y="18"/>
                </a:lnTo>
                <a:lnTo>
                  <a:pt x="75" y="23"/>
                </a:lnTo>
                <a:lnTo>
                  <a:pt x="81" y="26"/>
                </a:lnTo>
                <a:lnTo>
                  <a:pt x="87" y="29"/>
                </a:lnTo>
                <a:lnTo>
                  <a:pt x="90" y="30"/>
                </a:lnTo>
                <a:lnTo>
                  <a:pt x="93" y="33"/>
                </a:lnTo>
                <a:lnTo>
                  <a:pt x="96" y="36"/>
                </a:lnTo>
                <a:lnTo>
                  <a:pt x="99" y="38"/>
                </a:lnTo>
                <a:lnTo>
                  <a:pt x="102" y="39"/>
                </a:lnTo>
                <a:lnTo>
                  <a:pt x="106" y="42"/>
                </a:lnTo>
                <a:lnTo>
                  <a:pt x="109" y="44"/>
                </a:lnTo>
                <a:lnTo>
                  <a:pt x="114" y="45"/>
                </a:lnTo>
                <a:lnTo>
                  <a:pt x="117" y="47"/>
                </a:lnTo>
                <a:lnTo>
                  <a:pt x="120" y="50"/>
                </a:lnTo>
                <a:lnTo>
                  <a:pt x="124" y="51"/>
                </a:lnTo>
                <a:lnTo>
                  <a:pt x="129" y="54"/>
                </a:lnTo>
                <a:lnTo>
                  <a:pt x="133" y="56"/>
                </a:lnTo>
                <a:lnTo>
                  <a:pt x="138" y="59"/>
                </a:lnTo>
                <a:lnTo>
                  <a:pt x="141" y="60"/>
                </a:lnTo>
                <a:lnTo>
                  <a:pt x="147" y="63"/>
                </a:lnTo>
                <a:lnTo>
                  <a:pt x="151" y="65"/>
                </a:lnTo>
                <a:lnTo>
                  <a:pt x="156" y="68"/>
                </a:lnTo>
                <a:lnTo>
                  <a:pt x="160" y="69"/>
                </a:lnTo>
                <a:lnTo>
                  <a:pt x="166" y="72"/>
                </a:lnTo>
                <a:lnTo>
                  <a:pt x="171" y="74"/>
                </a:lnTo>
                <a:lnTo>
                  <a:pt x="175" y="77"/>
                </a:lnTo>
                <a:lnTo>
                  <a:pt x="181" y="78"/>
                </a:lnTo>
                <a:lnTo>
                  <a:pt x="186" y="81"/>
                </a:lnTo>
                <a:lnTo>
                  <a:pt x="192" y="83"/>
                </a:lnTo>
                <a:lnTo>
                  <a:pt x="196" y="84"/>
                </a:lnTo>
                <a:lnTo>
                  <a:pt x="202" y="87"/>
                </a:lnTo>
                <a:lnTo>
                  <a:pt x="208" y="89"/>
                </a:lnTo>
                <a:lnTo>
                  <a:pt x="214" y="92"/>
                </a:lnTo>
                <a:lnTo>
                  <a:pt x="220" y="93"/>
                </a:lnTo>
                <a:lnTo>
                  <a:pt x="226" y="95"/>
                </a:lnTo>
                <a:lnTo>
                  <a:pt x="232" y="98"/>
                </a:lnTo>
                <a:lnTo>
                  <a:pt x="238" y="99"/>
                </a:lnTo>
                <a:lnTo>
                  <a:pt x="244" y="102"/>
                </a:lnTo>
                <a:lnTo>
                  <a:pt x="252" y="104"/>
                </a:lnTo>
                <a:lnTo>
                  <a:pt x="258" y="105"/>
                </a:lnTo>
                <a:lnTo>
                  <a:pt x="264" y="107"/>
                </a:lnTo>
                <a:lnTo>
                  <a:pt x="270" y="108"/>
                </a:lnTo>
                <a:lnTo>
                  <a:pt x="276" y="110"/>
                </a:lnTo>
                <a:lnTo>
                  <a:pt x="282" y="111"/>
                </a:lnTo>
                <a:lnTo>
                  <a:pt x="288" y="113"/>
                </a:lnTo>
                <a:lnTo>
                  <a:pt x="294" y="114"/>
                </a:lnTo>
                <a:lnTo>
                  <a:pt x="298" y="116"/>
                </a:lnTo>
                <a:lnTo>
                  <a:pt x="304" y="117"/>
                </a:lnTo>
                <a:lnTo>
                  <a:pt x="309" y="117"/>
                </a:lnTo>
                <a:lnTo>
                  <a:pt x="315" y="119"/>
                </a:lnTo>
                <a:lnTo>
                  <a:pt x="319" y="120"/>
                </a:lnTo>
                <a:lnTo>
                  <a:pt x="325" y="122"/>
                </a:lnTo>
                <a:lnTo>
                  <a:pt x="330" y="122"/>
                </a:lnTo>
                <a:lnTo>
                  <a:pt x="334" y="123"/>
                </a:lnTo>
                <a:lnTo>
                  <a:pt x="339" y="125"/>
                </a:lnTo>
                <a:lnTo>
                  <a:pt x="345" y="126"/>
                </a:lnTo>
                <a:lnTo>
                  <a:pt x="348" y="126"/>
                </a:lnTo>
                <a:lnTo>
                  <a:pt x="352" y="126"/>
                </a:lnTo>
                <a:lnTo>
                  <a:pt x="357" y="128"/>
                </a:lnTo>
                <a:lnTo>
                  <a:pt x="361" y="128"/>
                </a:lnTo>
                <a:lnTo>
                  <a:pt x="364" y="128"/>
                </a:lnTo>
                <a:lnTo>
                  <a:pt x="369" y="129"/>
                </a:lnTo>
                <a:lnTo>
                  <a:pt x="372" y="129"/>
                </a:lnTo>
                <a:lnTo>
                  <a:pt x="376" y="131"/>
                </a:lnTo>
                <a:lnTo>
                  <a:pt x="379" y="131"/>
                </a:lnTo>
                <a:lnTo>
                  <a:pt x="384" y="131"/>
                </a:lnTo>
                <a:lnTo>
                  <a:pt x="387" y="132"/>
                </a:lnTo>
                <a:lnTo>
                  <a:pt x="390" y="132"/>
                </a:lnTo>
                <a:lnTo>
                  <a:pt x="396" y="134"/>
                </a:lnTo>
                <a:lnTo>
                  <a:pt x="403" y="134"/>
                </a:lnTo>
                <a:lnTo>
                  <a:pt x="408" y="134"/>
                </a:lnTo>
                <a:lnTo>
                  <a:pt x="412" y="135"/>
                </a:lnTo>
                <a:lnTo>
                  <a:pt x="417" y="135"/>
                </a:lnTo>
                <a:lnTo>
                  <a:pt x="421" y="135"/>
                </a:lnTo>
                <a:lnTo>
                  <a:pt x="424" y="135"/>
                </a:lnTo>
                <a:lnTo>
                  <a:pt x="429" y="135"/>
                </a:lnTo>
                <a:lnTo>
                  <a:pt x="432" y="135"/>
                </a:lnTo>
                <a:lnTo>
                  <a:pt x="435" y="137"/>
                </a:lnTo>
                <a:lnTo>
                  <a:pt x="439" y="137"/>
                </a:lnTo>
                <a:lnTo>
                  <a:pt x="442" y="137"/>
                </a:lnTo>
                <a:lnTo>
                  <a:pt x="445" y="137"/>
                </a:lnTo>
                <a:lnTo>
                  <a:pt x="478" y="186"/>
                </a:lnTo>
                <a:lnTo>
                  <a:pt x="477" y="186"/>
                </a:lnTo>
                <a:lnTo>
                  <a:pt x="474" y="186"/>
                </a:lnTo>
                <a:lnTo>
                  <a:pt x="469" y="186"/>
                </a:lnTo>
                <a:lnTo>
                  <a:pt x="466" y="186"/>
                </a:lnTo>
                <a:lnTo>
                  <a:pt x="463" y="186"/>
                </a:lnTo>
                <a:lnTo>
                  <a:pt x="459" y="188"/>
                </a:lnTo>
                <a:lnTo>
                  <a:pt x="453" y="186"/>
                </a:lnTo>
                <a:lnTo>
                  <a:pt x="448" y="186"/>
                </a:lnTo>
                <a:lnTo>
                  <a:pt x="444" y="186"/>
                </a:lnTo>
                <a:lnTo>
                  <a:pt x="441" y="186"/>
                </a:lnTo>
                <a:lnTo>
                  <a:pt x="438" y="186"/>
                </a:lnTo>
                <a:lnTo>
                  <a:pt x="435" y="186"/>
                </a:lnTo>
                <a:lnTo>
                  <a:pt x="430" y="186"/>
                </a:lnTo>
                <a:lnTo>
                  <a:pt x="427" y="186"/>
                </a:lnTo>
                <a:lnTo>
                  <a:pt x="423" y="186"/>
                </a:lnTo>
                <a:lnTo>
                  <a:pt x="420" y="186"/>
                </a:lnTo>
                <a:lnTo>
                  <a:pt x="415" y="186"/>
                </a:lnTo>
                <a:lnTo>
                  <a:pt x="411" y="186"/>
                </a:lnTo>
                <a:lnTo>
                  <a:pt x="408" y="186"/>
                </a:lnTo>
                <a:lnTo>
                  <a:pt x="403" y="186"/>
                </a:lnTo>
                <a:lnTo>
                  <a:pt x="397" y="185"/>
                </a:lnTo>
                <a:lnTo>
                  <a:pt x="393" y="185"/>
                </a:lnTo>
                <a:lnTo>
                  <a:pt x="388" y="183"/>
                </a:lnTo>
                <a:lnTo>
                  <a:pt x="384" y="183"/>
                </a:lnTo>
                <a:lnTo>
                  <a:pt x="378" y="183"/>
                </a:lnTo>
                <a:lnTo>
                  <a:pt x="373" y="182"/>
                </a:lnTo>
                <a:lnTo>
                  <a:pt x="367" y="182"/>
                </a:lnTo>
                <a:lnTo>
                  <a:pt x="363" y="182"/>
                </a:lnTo>
                <a:lnTo>
                  <a:pt x="357" y="180"/>
                </a:lnTo>
                <a:lnTo>
                  <a:pt x="351" y="179"/>
                </a:lnTo>
                <a:lnTo>
                  <a:pt x="345" y="177"/>
                </a:lnTo>
                <a:lnTo>
                  <a:pt x="340" y="177"/>
                </a:lnTo>
                <a:lnTo>
                  <a:pt x="333" y="176"/>
                </a:lnTo>
                <a:lnTo>
                  <a:pt x="327" y="174"/>
                </a:lnTo>
                <a:lnTo>
                  <a:pt x="321" y="173"/>
                </a:lnTo>
                <a:lnTo>
                  <a:pt x="315" y="173"/>
                </a:lnTo>
                <a:lnTo>
                  <a:pt x="309" y="171"/>
                </a:lnTo>
                <a:lnTo>
                  <a:pt x="301" y="170"/>
                </a:lnTo>
                <a:lnTo>
                  <a:pt x="295" y="168"/>
                </a:lnTo>
                <a:lnTo>
                  <a:pt x="289" y="167"/>
                </a:lnTo>
                <a:lnTo>
                  <a:pt x="282" y="165"/>
                </a:lnTo>
                <a:lnTo>
                  <a:pt x="274" y="162"/>
                </a:lnTo>
                <a:lnTo>
                  <a:pt x="268" y="161"/>
                </a:lnTo>
                <a:lnTo>
                  <a:pt x="261" y="159"/>
                </a:lnTo>
                <a:lnTo>
                  <a:pt x="253" y="158"/>
                </a:lnTo>
                <a:lnTo>
                  <a:pt x="246" y="155"/>
                </a:lnTo>
                <a:lnTo>
                  <a:pt x="238" y="152"/>
                </a:lnTo>
                <a:lnTo>
                  <a:pt x="231" y="150"/>
                </a:lnTo>
                <a:lnTo>
                  <a:pt x="223" y="147"/>
                </a:lnTo>
                <a:lnTo>
                  <a:pt x="216" y="146"/>
                </a:lnTo>
                <a:lnTo>
                  <a:pt x="208" y="143"/>
                </a:lnTo>
                <a:lnTo>
                  <a:pt x="201" y="140"/>
                </a:lnTo>
                <a:lnTo>
                  <a:pt x="192" y="137"/>
                </a:lnTo>
                <a:lnTo>
                  <a:pt x="184" y="134"/>
                </a:lnTo>
                <a:lnTo>
                  <a:pt x="177" y="131"/>
                </a:lnTo>
                <a:lnTo>
                  <a:pt x="169" y="128"/>
                </a:lnTo>
                <a:lnTo>
                  <a:pt x="162" y="125"/>
                </a:lnTo>
                <a:lnTo>
                  <a:pt x="156" y="122"/>
                </a:lnTo>
                <a:lnTo>
                  <a:pt x="148" y="119"/>
                </a:lnTo>
                <a:lnTo>
                  <a:pt x="142" y="117"/>
                </a:lnTo>
                <a:lnTo>
                  <a:pt x="136" y="114"/>
                </a:lnTo>
                <a:lnTo>
                  <a:pt x="130" y="111"/>
                </a:lnTo>
                <a:lnTo>
                  <a:pt x="124" y="108"/>
                </a:lnTo>
                <a:lnTo>
                  <a:pt x="118" y="107"/>
                </a:lnTo>
                <a:lnTo>
                  <a:pt x="112" y="104"/>
                </a:lnTo>
                <a:lnTo>
                  <a:pt x="108" y="102"/>
                </a:lnTo>
                <a:lnTo>
                  <a:pt x="103" y="99"/>
                </a:lnTo>
                <a:lnTo>
                  <a:pt x="99" y="98"/>
                </a:lnTo>
                <a:lnTo>
                  <a:pt x="93" y="95"/>
                </a:lnTo>
                <a:lnTo>
                  <a:pt x="88" y="92"/>
                </a:lnTo>
                <a:lnTo>
                  <a:pt x="84" y="89"/>
                </a:lnTo>
                <a:lnTo>
                  <a:pt x="81" y="87"/>
                </a:lnTo>
                <a:lnTo>
                  <a:pt x="76" y="86"/>
                </a:lnTo>
                <a:lnTo>
                  <a:pt x="72" y="83"/>
                </a:lnTo>
                <a:lnTo>
                  <a:pt x="69" y="81"/>
                </a:lnTo>
                <a:lnTo>
                  <a:pt x="66" y="80"/>
                </a:lnTo>
                <a:lnTo>
                  <a:pt x="61" y="77"/>
                </a:lnTo>
                <a:lnTo>
                  <a:pt x="58" y="75"/>
                </a:lnTo>
                <a:lnTo>
                  <a:pt x="55" y="72"/>
                </a:lnTo>
                <a:lnTo>
                  <a:pt x="52" y="71"/>
                </a:lnTo>
                <a:lnTo>
                  <a:pt x="46" y="68"/>
                </a:lnTo>
                <a:lnTo>
                  <a:pt x="42" y="65"/>
                </a:lnTo>
                <a:lnTo>
                  <a:pt x="37" y="62"/>
                </a:lnTo>
                <a:lnTo>
                  <a:pt x="33" y="57"/>
                </a:lnTo>
                <a:lnTo>
                  <a:pt x="28" y="54"/>
                </a:lnTo>
                <a:lnTo>
                  <a:pt x="25" y="51"/>
                </a:lnTo>
                <a:lnTo>
                  <a:pt x="19" y="47"/>
                </a:lnTo>
                <a:lnTo>
                  <a:pt x="15" y="42"/>
                </a:lnTo>
                <a:lnTo>
                  <a:pt x="10" y="36"/>
                </a:lnTo>
                <a:lnTo>
                  <a:pt x="6" y="33"/>
                </a:lnTo>
                <a:lnTo>
                  <a:pt x="3" y="30"/>
                </a:lnTo>
                <a:lnTo>
                  <a:pt x="0" y="29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8" name="Freeform 37"/>
          <p:cNvSpPr>
            <a:spLocks/>
          </p:cNvSpPr>
          <p:nvPr/>
        </p:nvSpPr>
        <p:spPr bwMode="auto">
          <a:xfrm>
            <a:off x="1066800" y="5375275"/>
            <a:ext cx="315913" cy="138113"/>
          </a:xfrm>
          <a:custGeom>
            <a:avLst/>
            <a:gdLst>
              <a:gd name="T0" fmla="*/ 52300 w 598"/>
              <a:gd name="T1" fmla="*/ 2646 h 261"/>
              <a:gd name="T2" fmla="*/ 36980 w 598"/>
              <a:gd name="T3" fmla="*/ 1058 h 261"/>
              <a:gd name="T4" fmla="*/ 25358 w 598"/>
              <a:gd name="T5" fmla="*/ 1058 h 261"/>
              <a:gd name="T6" fmla="*/ 14264 w 598"/>
              <a:gd name="T7" fmla="*/ 4763 h 261"/>
              <a:gd name="T8" fmla="*/ 3698 w 598"/>
              <a:gd name="T9" fmla="*/ 12700 h 261"/>
              <a:gd name="T10" fmla="*/ 528 w 598"/>
              <a:gd name="T11" fmla="*/ 30163 h 261"/>
              <a:gd name="T12" fmla="*/ 10037 w 598"/>
              <a:gd name="T13" fmla="*/ 48684 h 261"/>
              <a:gd name="T14" fmla="*/ 22716 w 598"/>
              <a:gd name="T15" fmla="*/ 60325 h 261"/>
              <a:gd name="T16" fmla="*/ 39621 w 598"/>
              <a:gd name="T17" fmla="*/ 71438 h 261"/>
              <a:gd name="T18" fmla="*/ 50715 w 598"/>
              <a:gd name="T19" fmla="*/ 79375 h 261"/>
              <a:gd name="T20" fmla="*/ 63922 w 598"/>
              <a:gd name="T21" fmla="*/ 86784 h 261"/>
              <a:gd name="T22" fmla="*/ 79242 w 598"/>
              <a:gd name="T23" fmla="*/ 93663 h 261"/>
              <a:gd name="T24" fmla="*/ 96676 w 598"/>
              <a:gd name="T25" fmla="*/ 101600 h 261"/>
              <a:gd name="T26" fmla="*/ 115694 w 598"/>
              <a:gd name="T27" fmla="*/ 109009 h 261"/>
              <a:gd name="T28" fmla="*/ 137882 w 598"/>
              <a:gd name="T29" fmla="*/ 115888 h 261"/>
              <a:gd name="T30" fmla="*/ 160598 w 598"/>
              <a:gd name="T31" fmla="*/ 123296 h 261"/>
              <a:gd name="T32" fmla="*/ 185427 w 598"/>
              <a:gd name="T33" fmla="*/ 128588 h 261"/>
              <a:gd name="T34" fmla="*/ 206558 w 598"/>
              <a:gd name="T35" fmla="*/ 132821 h 261"/>
              <a:gd name="T36" fmla="*/ 225048 w 598"/>
              <a:gd name="T37" fmla="*/ 134938 h 261"/>
              <a:gd name="T38" fmla="*/ 241425 w 598"/>
              <a:gd name="T39" fmla="*/ 136525 h 261"/>
              <a:gd name="T40" fmla="*/ 255160 w 598"/>
              <a:gd name="T41" fmla="*/ 137584 h 261"/>
              <a:gd name="T42" fmla="*/ 267839 w 598"/>
              <a:gd name="T43" fmla="*/ 137584 h 261"/>
              <a:gd name="T44" fmla="*/ 284216 w 598"/>
              <a:gd name="T45" fmla="*/ 135996 h 261"/>
              <a:gd name="T46" fmla="*/ 296367 w 598"/>
              <a:gd name="T47" fmla="*/ 132821 h 261"/>
              <a:gd name="T48" fmla="*/ 307460 w 598"/>
              <a:gd name="T49" fmla="*/ 125413 h 261"/>
              <a:gd name="T50" fmla="*/ 315385 w 598"/>
              <a:gd name="T51" fmla="*/ 112713 h 261"/>
              <a:gd name="T52" fmla="*/ 314328 w 598"/>
              <a:gd name="T53" fmla="*/ 99484 h 261"/>
              <a:gd name="T54" fmla="*/ 304819 w 598"/>
              <a:gd name="T55" fmla="*/ 85196 h 261"/>
              <a:gd name="T56" fmla="*/ 294782 w 598"/>
              <a:gd name="T57" fmla="*/ 75671 h 261"/>
              <a:gd name="T58" fmla="*/ 280518 w 598"/>
              <a:gd name="T59" fmla="*/ 66675 h 261"/>
              <a:gd name="T60" fmla="*/ 258858 w 598"/>
              <a:gd name="T61" fmla="*/ 88371 h 261"/>
              <a:gd name="T62" fmla="*/ 275764 w 598"/>
              <a:gd name="T63" fmla="*/ 93134 h 261"/>
              <a:gd name="T64" fmla="*/ 285801 w 598"/>
              <a:gd name="T65" fmla="*/ 101600 h 261"/>
              <a:gd name="T66" fmla="*/ 279462 w 598"/>
              <a:gd name="T67" fmla="*/ 107421 h 261"/>
              <a:gd name="T68" fmla="*/ 263613 w 598"/>
              <a:gd name="T69" fmla="*/ 109009 h 261"/>
              <a:gd name="T70" fmla="*/ 251991 w 598"/>
              <a:gd name="T71" fmla="*/ 109538 h 261"/>
              <a:gd name="T72" fmla="*/ 239840 w 598"/>
              <a:gd name="T73" fmla="*/ 109009 h 261"/>
              <a:gd name="T74" fmla="*/ 225048 w 598"/>
              <a:gd name="T75" fmla="*/ 107421 h 261"/>
              <a:gd name="T76" fmla="*/ 209200 w 598"/>
              <a:gd name="T77" fmla="*/ 105834 h 261"/>
              <a:gd name="T78" fmla="*/ 192295 w 598"/>
              <a:gd name="T79" fmla="*/ 103188 h 261"/>
              <a:gd name="T80" fmla="*/ 175918 w 598"/>
              <a:gd name="T81" fmla="*/ 99484 h 261"/>
              <a:gd name="T82" fmla="*/ 159013 w 598"/>
              <a:gd name="T83" fmla="*/ 95250 h 261"/>
              <a:gd name="T84" fmla="*/ 141580 w 598"/>
              <a:gd name="T85" fmla="*/ 89959 h 261"/>
              <a:gd name="T86" fmla="*/ 125203 w 598"/>
              <a:gd name="T87" fmla="*/ 84138 h 261"/>
              <a:gd name="T88" fmla="*/ 109883 w 598"/>
              <a:gd name="T89" fmla="*/ 77788 h 261"/>
              <a:gd name="T90" fmla="*/ 95619 w 598"/>
              <a:gd name="T91" fmla="*/ 72496 h 261"/>
              <a:gd name="T92" fmla="*/ 82412 w 598"/>
              <a:gd name="T93" fmla="*/ 66146 h 261"/>
              <a:gd name="T94" fmla="*/ 69733 w 598"/>
              <a:gd name="T95" fmla="*/ 59796 h 261"/>
              <a:gd name="T96" fmla="*/ 57583 w 598"/>
              <a:gd name="T97" fmla="*/ 53446 h 261"/>
              <a:gd name="T98" fmla="*/ 41734 w 598"/>
              <a:gd name="T99" fmla="*/ 42333 h 261"/>
              <a:gd name="T100" fmla="*/ 35395 w 598"/>
              <a:gd name="T101" fmla="*/ 28046 h 261"/>
              <a:gd name="T102" fmla="*/ 48074 w 598"/>
              <a:gd name="T103" fmla="*/ 25400 h 261"/>
              <a:gd name="T104" fmla="*/ 59168 w 598"/>
              <a:gd name="T105" fmla="*/ 26458 h 261"/>
              <a:gd name="T106" fmla="*/ 70262 w 598"/>
              <a:gd name="T107" fmla="*/ 28046 h 2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98" h="261">
                <a:moveTo>
                  <a:pt x="112" y="9"/>
                </a:moveTo>
                <a:lnTo>
                  <a:pt x="111" y="9"/>
                </a:lnTo>
                <a:lnTo>
                  <a:pt x="109" y="8"/>
                </a:lnTo>
                <a:lnTo>
                  <a:pt x="106" y="8"/>
                </a:lnTo>
                <a:lnTo>
                  <a:pt x="103" y="6"/>
                </a:lnTo>
                <a:lnTo>
                  <a:pt x="99" y="5"/>
                </a:lnTo>
                <a:lnTo>
                  <a:pt x="93" y="3"/>
                </a:lnTo>
                <a:lnTo>
                  <a:pt x="87" y="3"/>
                </a:lnTo>
                <a:lnTo>
                  <a:pt x="81" y="3"/>
                </a:lnTo>
                <a:lnTo>
                  <a:pt x="78" y="2"/>
                </a:lnTo>
                <a:lnTo>
                  <a:pt x="75" y="2"/>
                </a:lnTo>
                <a:lnTo>
                  <a:pt x="70" y="2"/>
                </a:lnTo>
                <a:lnTo>
                  <a:pt x="67" y="2"/>
                </a:lnTo>
                <a:lnTo>
                  <a:pt x="63" y="0"/>
                </a:lnTo>
                <a:lnTo>
                  <a:pt x="60" y="0"/>
                </a:lnTo>
                <a:lnTo>
                  <a:pt x="55" y="2"/>
                </a:lnTo>
                <a:lnTo>
                  <a:pt x="52" y="2"/>
                </a:lnTo>
                <a:lnTo>
                  <a:pt x="48" y="2"/>
                </a:lnTo>
                <a:lnTo>
                  <a:pt x="45" y="3"/>
                </a:lnTo>
                <a:lnTo>
                  <a:pt x="40" y="3"/>
                </a:lnTo>
                <a:lnTo>
                  <a:pt x="37" y="5"/>
                </a:lnTo>
                <a:lnTo>
                  <a:pt x="33" y="6"/>
                </a:lnTo>
                <a:lnTo>
                  <a:pt x="30" y="8"/>
                </a:lnTo>
                <a:lnTo>
                  <a:pt x="27" y="9"/>
                </a:lnTo>
                <a:lnTo>
                  <a:pt x="24" y="12"/>
                </a:lnTo>
                <a:lnTo>
                  <a:pt x="19" y="14"/>
                </a:lnTo>
                <a:lnTo>
                  <a:pt x="18" y="15"/>
                </a:lnTo>
                <a:lnTo>
                  <a:pt x="15" y="18"/>
                </a:lnTo>
                <a:lnTo>
                  <a:pt x="12" y="20"/>
                </a:lnTo>
                <a:lnTo>
                  <a:pt x="7" y="24"/>
                </a:lnTo>
                <a:lnTo>
                  <a:pt x="4" y="30"/>
                </a:lnTo>
                <a:lnTo>
                  <a:pt x="3" y="35"/>
                </a:lnTo>
                <a:lnTo>
                  <a:pt x="1" y="41"/>
                </a:lnTo>
                <a:lnTo>
                  <a:pt x="0" y="45"/>
                </a:lnTo>
                <a:lnTo>
                  <a:pt x="1" y="51"/>
                </a:lnTo>
                <a:lnTo>
                  <a:pt x="1" y="57"/>
                </a:lnTo>
                <a:lnTo>
                  <a:pt x="3" y="63"/>
                </a:lnTo>
                <a:lnTo>
                  <a:pt x="4" y="69"/>
                </a:lnTo>
                <a:lnTo>
                  <a:pt x="7" y="74"/>
                </a:lnTo>
                <a:lnTo>
                  <a:pt x="12" y="80"/>
                </a:lnTo>
                <a:lnTo>
                  <a:pt x="15" y="86"/>
                </a:lnTo>
                <a:lnTo>
                  <a:pt x="19" y="92"/>
                </a:lnTo>
                <a:lnTo>
                  <a:pt x="25" y="98"/>
                </a:lnTo>
                <a:lnTo>
                  <a:pt x="28" y="101"/>
                </a:lnTo>
                <a:lnTo>
                  <a:pt x="31" y="104"/>
                </a:lnTo>
                <a:lnTo>
                  <a:pt x="36" y="107"/>
                </a:lnTo>
                <a:lnTo>
                  <a:pt x="40" y="111"/>
                </a:lnTo>
                <a:lnTo>
                  <a:pt x="43" y="114"/>
                </a:lnTo>
                <a:lnTo>
                  <a:pt x="48" y="117"/>
                </a:lnTo>
                <a:lnTo>
                  <a:pt x="54" y="122"/>
                </a:lnTo>
                <a:lnTo>
                  <a:pt x="60" y="126"/>
                </a:lnTo>
                <a:lnTo>
                  <a:pt x="64" y="129"/>
                </a:lnTo>
                <a:lnTo>
                  <a:pt x="72" y="134"/>
                </a:lnTo>
                <a:lnTo>
                  <a:pt x="75" y="135"/>
                </a:lnTo>
                <a:lnTo>
                  <a:pt x="78" y="138"/>
                </a:lnTo>
                <a:lnTo>
                  <a:pt x="81" y="140"/>
                </a:lnTo>
                <a:lnTo>
                  <a:pt x="85" y="143"/>
                </a:lnTo>
                <a:lnTo>
                  <a:pt x="88" y="146"/>
                </a:lnTo>
                <a:lnTo>
                  <a:pt x="93" y="147"/>
                </a:lnTo>
                <a:lnTo>
                  <a:pt x="96" y="150"/>
                </a:lnTo>
                <a:lnTo>
                  <a:pt x="100" y="152"/>
                </a:lnTo>
                <a:lnTo>
                  <a:pt x="103" y="155"/>
                </a:lnTo>
                <a:lnTo>
                  <a:pt x="108" y="156"/>
                </a:lnTo>
                <a:lnTo>
                  <a:pt x="112" y="159"/>
                </a:lnTo>
                <a:lnTo>
                  <a:pt x="117" y="162"/>
                </a:lnTo>
                <a:lnTo>
                  <a:pt x="121" y="164"/>
                </a:lnTo>
                <a:lnTo>
                  <a:pt x="126" y="167"/>
                </a:lnTo>
                <a:lnTo>
                  <a:pt x="130" y="168"/>
                </a:lnTo>
                <a:lnTo>
                  <a:pt x="135" y="171"/>
                </a:lnTo>
                <a:lnTo>
                  <a:pt x="141" y="173"/>
                </a:lnTo>
                <a:lnTo>
                  <a:pt x="145" y="176"/>
                </a:lnTo>
                <a:lnTo>
                  <a:pt x="150" y="177"/>
                </a:lnTo>
                <a:lnTo>
                  <a:pt x="156" y="180"/>
                </a:lnTo>
                <a:lnTo>
                  <a:pt x="160" y="182"/>
                </a:lnTo>
                <a:lnTo>
                  <a:pt x="166" y="185"/>
                </a:lnTo>
                <a:lnTo>
                  <a:pt x="171" y="188"/>
                </a:lnTo>
                <a:lnTo>
                  <a:pt x="177" y="189"/>
                </a:lnTo>
                <a:lnTo>
                  <a:pt x="183" y="192"/>
                </a:lnTo>
                <a:lnTo>
                  <a:pt x="189" y="194"/>
                </a:lnTo>
                <a:lnTo>
                  <a:pt x="195" y="197"/>
                </a:lnTo>
                <a:lnTo>
                  <a:pt x="201" y="200"/>
                </a:lnTo>
                <a:lnTo>
                  <a:pt x="207" y="201"/>
                </a:lnTo>
                <a:lnTo>
                  <a:pt x="213" y="203"/>
                </a:lnTo>
                <a:lnTo>
                  <a:pt x="219" y="206"/>
                </a:lnTo>
                <a:lnTo>
                  <a:pt x="226" y="209"/>
                </a:lnTo>
                <a:lnTo>
                  <a:pt x="232" y="210"/>
                </a:lnTo>
                <a:lnTo>
                  <a:pt x="240" y="213"/>
                </a:lnTo>
                <a:lnTo>
                  <a:pt x="247" y="215"/>
                </a:lnTo>
                <a:lnTo>
                  <a:pt x="253" y="218"/>
                </a:lnTo>
                <a:lnTo>
                  <a:pt x="261" y="219"/>
                </a:lnTo>
                <a:lnTo>
                  <a:pt x="268" y="221"/>
                </a:lnTo>
                <a:lnTo>
                  <a:pt x="274" y="224"/>
                </a:lnTo>
                <a:lnTo>
                  <a:pt x="282" y="227"/>
                </a:lnTo>
                <a:lnTo>
                  <a:pt x="289" y="228"/>
                </a:lnTo>
                <a:lnTo>
                  <a:pt x="297" y="230"/>
                </a:lnTo>
                <a:lnTo>
                  <a:pt x="304" y="233"/>
                </a:lnTo>
                <a:lnTo>
                  <a:pt x="313" y="234"/>
                </a:lnTo>
                <a:lnTo>
                  <a:pt x="321" y="237"/>
                </a:lnTo>
                <a:lnTo>
                  <a:pt x="328" y="239"/>
                </a:lnTo>
                <a:lnTo>
                  <a:pt x="336" y="240"/>
                </a:lnTo>
                <a:lnTo>
                  <a:pt x="343" y="242"/>
                </a:lnTo>
                <a:lnTo>
                  <a:pt x="351" y="243"/>
                </a:lnTo>
                <a:lnTo>
                  <a:pt x="357" y="245"/>
                </a:lnTo>
                <a:lnTo>
                  <a:pt x="364" y="246"/>
                </a:lnTo>
                <a:lnTo>
                  <a:pt x="372" y="248"/>
                </a:lnTo>
                <a:lnTo>
                  <a:pt x="378" y="248"/>
                </a:lnTo>
                <a:lnTo>
                  <a:pt x="384" y="249"/>
                </a:lnTo>
                <a:lnTo>
                  <a:pt x="391" y="251"/>
                </a:lnTo>
                <a:lnTo>
                  <a:pt x="397" y="252"/>
                </a:lnTo>
                <a:lnTo>
                  <a:pt x="403" y="252"/>
                </a:lnTo>
                <a:lnTo>
                  <a:pt x="409" y="254"/>
                </a:lnTo>
                <a:lnTo>
                  <a:pt x="415" y="254"/>
                </a:lnTo>
                <a:lnTo>
                  <a:pt x="421" y="255"/>
                </a:lnTo>
                <a:lnTo>
                  <a:pt x="426" y="255"/>
                </a:lnTo>
                <a:lnTo>
                  <a:pt x="432" y="255"/>
                </a:lnTo>
                <a:lnTo>
                  <a:pt x="436" y="257"/>
                </a:lnTo>
                <a:lnTo>
                  <a:pt x="442" y="257"/>
                </a:lnTo>
                <a:lnTo>
                  <a:pt x="447" y="258"/>
                </a:lnTo>
                <a:lnTo>
                  <a:pt x="451" y="258"/>
                </a:lnTo>
                <a:lnTo>
                  <a:pt x="457" y="258"/>
                </a:lnTo>
                <a:lnTo>
                  <a:pt x="462" y="260"/>
                </a:lnTo>
                <a:lnTo>
                  <a:pt x="466" y="260"/>
                </a:lnTo>
                <a:lnTo>
                  <a:pt x="471" y="260"/>
                </a:lnTo>
                <a:lnTo>
                  <a:pt x="475" y="260"/>
                </a:lnTo>
                <a:lnTo>
                  <a:pt x="480" y="260"/>
                </a:lnTo>
                <a:lnTo>
                  <a:pt x="483" y="260"/>
                </a:lnTo>
                <a:lnTo>
                  <a:pt x="487" y="260"/>
                </a:lnTo>
                <a:lnTo>
                  <a:pt x="492" y="260"/>
                </a:lnTo>
                <a:lnTo>
                  <a:pt x="496" y="261"/>
                </a:lnTo>
                <a:lnTo>
                  <a:pt x="499" y="260"/>
                </a:lnTo>
                <a:lnTo>
                  <a:pt x="504" y="260"/>
                </a:lnTo>
                <a:lnTo>
                  <a:pt x="507" y="260"/>
                </a:lnTo>
                <a:lnTo>
                  <a:pt x="510" y="260"/>
                </a:lnTo>
                <a:lnTo>
                  <a:pt x="516" y="258"/>
                </a:lnTo>
                <a:lnTo>
                  <a:pt x="522" y="258"/>
                </a:lnTo>
                <a:lnTo>
                  <a:pt x="528" y="258"/>
                </a:lnTo>
                <a:lnTo>
                  <a:pt x="534" y="257"/>
                </a:lnTo>
                <a:lnTo>
                  <a:pt x="538" y="257"/>
                </a:lnTo>
                <a:lnTo>
                  <a:pt x="543" y="255"/>
                </a:lnTo>
                <a:lnTo>
                  <a:pt x="547" y="255"/>
                </a:lnTo>
                <a:lnTo>
                  <a:pt x="550" y="254"/>
                </a:lnTo>
                <a:lnTo>
                  <a:pt x="555" y="252"/>
                </a:lnTo>
                <a:lnTo>
                  <a:pt x="558" y="252"/>
                </a:lnTo>
                <a:lnTo>
                  <a:pt x="561" y="251"/>
                </a:lnTo>
                <a:lnTo>
                  <a:pt x="564" y="251"/>
                </a:lnTo>
                <a:lnTo>
                  <a:pt x="567" y="249"/>
                </a:lnTo>
                <a:lnTo>
                  <a:pt x="570" y="248"/>
                </a:lnTo>
                <a:lnTo>
                  <a:pt x="573" y="245"/>
                </a:lnTo>
                <a:lnTo>
                  <a:pt x="577" y="242"/>
                </a:lnTo>
                <a:lnTo>
                  <a:pt x="582" y="237"/>
                </a:lnTo>
                <a:lnTo>
                  <a:pt x="588" y="233"/>
                </a:lnTo>
                <a:lnTo>
                  <a:pt x="589" y="228"/>
                </a:lnTo>
                <a:lnTo>
                  <a:pt x="592" y="225"/>
                </a:lnTo>
                <a:lnTo>
                  <a:pt x="594" y="221"/>
                </a:lnTo>
                <a:lnTo>
                  <a:pt x="595" y="218"/>
                </a:lnTo>
                <a:lnTo>
                  <a:pt x="597" y="213"/>
                </a:lnTo>
                <a:lnTo>
                  <a:pt x="598" y="210"/>
                </a:lnTo>
                <a:lnTo>
                  <a:pt x="598" y="206"/>
                </a:lnTo>
                <a:lnTo>
                  <a:pt x="598" y="203"/>
                </a:lnTo>
                <a:lnTo>
                  <a:pt x="598" y="198"/>
                </a:lnTo>
                <a:lnTo>
                  <a:pt x="597" y="192"/>
                </a:lnTo>
                <a:lnTo>
                  <a:pt x="595" y="188"/>
                </a:lnTo>
                <a:lnTo>
                  <a:pt x="594" y="183"/>
                </a:lnTo>
                <a:lnTo>
                  <a:pt x="591" y="179"/>
                </a:lnTo>
                <a:lnTo>
                  <a:pt x="588" y="173"/>
                </a:lnTo>
                <a:lnTo>
                  <a:pt x="585" y="168"/>
                </a:lnTo>
                <a:lnTo>
                  <a:pt x="580" y="164"/>
                </a:lnTo>
                <a:lnTo>
                  <a:pt x="577" y="161"/>
                </a:lnTo>
                <a:lnTo>
                  <a:pt x="574" y="158"/>
                </a:lnTo>
                <a:lnTo>
                  <a:pt x="571" y="155"/>
                </a:lnTo>
                <a:lnTo>
                  <a:pt x="568" y="152"/>
                </a:lnTo>
                <a:lnTo>
                  <a:pt x="565" y="149"/>
                </a:lnTo>
                <a:lnTo>
                  <a:pt x="561" y="146"/>
                </a:lnTo>
                <a:lnTo>
                  <a:pt x="558" y="143"/>
                </a:lnTo>
                <a:lnTo>
                  <a:pt x="555" y="141"/>
                </a:lnTo>
                <a:lnTo>
                  <a:pt x="550" y="138"/>
                </a:lnTo>
                <a:lnTo>
                  <a:pt x="546" y="135"/>
                </a:lnTo>
                <a:lnTo>
                  <a:pt x="541" y="132"/>
                </a:lnTo>
                <a:lnTo>
                  <a:pt x="537" y="129"/>
                </a:lnTo>
                <a:lnTo>
                  <a:pt x="531" y="126"/>
                </a:lnTo>
                <a:lnTo>
                  <a:pt x="526" y="125"/>
                </a:lnTo>
                <a:lnTo>
                  <a:pt x="520" y="122"/>
                </a:lnTo>
                <a:lnTo>
                  <a:pt x="514" y="119"/>
                </a:lnTo>
                <a:lnTo>
                  <a:pt x="484" y="165"/>
                </a:lnTo>
                <a:lnTo>
                  <a:pt x="487" y="165"/>
                </a:lnTo>
                <a:lnTo>
                  <a:pt x="490" y="167"/>
                </a:lnTo>
                <a:lnTo>
                  <a:pt x="495" y="167"/>
                </a:lnTo>
                <a:lnTo>
                  <a:pt x="499" y="168"/>
                </a:lnTo>
                <a:lnTo>
                  <a:pt x="504" y="170"/>
                </a:lnTo>
                <a:lnTo>
                  <a:pt x="510" y="171"/>
                </a:lnTo>
                <a:lnTo>
                  <a:pt x="516" y="174"/>
                </a:lnTo>
                <a:lnTo>
                  <a:pt x="522" y="176"/>
                </a:lnTo>
                <a:lnTo>
                  <a:pt x="526" y="179"/>
                </a:lnTo>
                <a:lnTo>
                  <a:pt x="531" y="180"/>
                </a:lnTo>
                <a:lnTo>
                  <a:pt x="535" y="183"/>
                </a:lnTo>
                <a:lnTo>
                  <a:pt x="538" y="186"/>
                </a:lnTo>
                <a:lnTo>
                  <a:pt x="541" y="189"/>
                </a:lnTo>
                <a:lnTo>
                  <a:pt x="541" y="192"/>
                </a:lnTo>
                <a:lnTo>
                  <a:pt x="541" y="197"/>
                </a:lnTo>
                <a:lnTo>
                  <a:pt x="540" y="198"/>
                </a:lnTo>
                <a:lnTo>
                  <a:pt x="538" y="198"/>
                </a:lnTo>
                <a:lnTo>
                  <a:pt x="535" y="200"/>
                </a:lnTo>
                <a:lnTo>
                  <a:pt x="532" y="201"/>
                </a:lnTo>
                <a:lnTo>
                  <a:pt x="529" y="203"/>
                </a:lnTo>
                <a:lnTo>
                  <a:pt x="525" y="203"/>
                </a:lnTo>
                <a:lnTo>
                  <a:pt x="520" y="204"/>
                </a:lnTo>
                <a:lnTo>
                  <a:pt x="516" y="206"/>
                </a:lnTo>
                <a:lnTo>
                  <a:pt x="508" y="206"/>
                </a:lnTo>
                <a:lnTo>
                  <a:pt x="504" y="206"/>
                </a:lnTo>
                <a:lnTo>
                  <a:pt x="499" y="206"/>
                </a:lnTo>
                <a:lnTo>
                  <a:pt x="496" y="206"/>
                </a:lnTo>
                <a:lnTo>
                  <a:pt x="493" y="206"/>
                </a:lnTo>
                <a:lnTo>
                  <a:pt x="490" y="207"/>
                </a:lnTo>
                <a:lnTo>
                  <a:pt x="486" y="207"/>
                </a:lnTo>
                <a:lnTo>
                  <a:pt x="481" y="207"/>
                </a:lnTo>
                <a:lnTo>
                  <a:pt x="477" y="207"/>
                </a:lnTo>
                <a:lnTo>
                  <a:pt x="474" y="207"/>
                </a:lnTo>
                <a:lnTo>
                  <a:pt x="469" y="207"/>
                </a:lnTo>
                <a:lnTo>
                  <a:pt x="466" y="207"/>
                </a:lnTo>
                <a:lnTo>
                  <a:pt x="462" y="207"/>
                </a:lnTo>
                <a:lnTo>
                  <a:pt x="459" y="207"/>
                </a:lnTo>
                <a:lnTo>
                  <a:pt x="454" y="206"/>
                </a:lnTo>
                <a:lnTo>
                  <a:pt x="448" y="206"/>
                </a:lnTo>
                <a:lnTo>
                  <a:pt x="444" y="206"/>
                </a:lnTo>
                <a:lnTo>
                  <a:pt x="441" y="206"/>
                </a:lnTo>
                <a:lnTo>
                  <a:pt x="435" y="204"/>
                </a:lnTo>
                <a:lnTo>
                  <a:pt x="430" y="204"/>
                </a:lnTo>
                <a:lnTo>
                  <a:pt x="426" y="203"/>
                </a:lnTo>
                <a:lnTo>
                  <a:pt x="421" y="203"/>
                </a:lnTo>
                <a:lnTo>
                  <a:pt x="417" y="203"/>
                </a:lnTo>
                <a:lnTo>
                  <a:pt x="412" y="203"/>
                </a:lnTo>
                <a:lnTo>
                  <a:pt x="406" y="201"/>
                </a:lnTo>
                <a:lnTo>
                  <a:pt x="402" y="201"/>
                </a:lnTo>
                <a:lnTo>
                  <a:pt x="396" y="200"/>
                </a:lnTo>
                <a:lnTo>
                  <a:pt x="391" y="200"/>
                </a:lnTo>
                <a:lnTo>
                  <a:pt x="385" y="198"/>
                </a:lnTo>
                <a:lnTo>
                  <a:pt x="381" y="198"/>
                </a:lnTo>
                <a:lnTo>
                  <a:pt x="376" y="197"/>
                </a:lnTo>
                <a:lnTo>
                  <a:pt x="370" y="195"/>
                </a:lnTo>
                <a:lnTo>
                  <a:pt x="364" y="195"/>
                </a:lnTo>
                <a:lnTo>
                  <a:pt x="360" y="194"/>
                </a:lnTo>
                <a:lnTo>
                  <a:pt x="355" y="192"/>
                </a:lnTo>
                <a:lnTo>
                  <a:pt x="349" y="192"/>
                </a:lnTo>
                <a:lnTo>
                  <a:pt x="343" y="191"/>
                </a:lnTo>
                <a:lnTo>
                  <a:pt x="339" y="189"/>
                </a:lnTo>
                <a:lnTo>
                  <a:pt x="333" y="188"/>
                </a:lnTo>
                <a:lnTo>
                  <a:pt x="328" y="186"/>
                </a:lnTo>
                <a:lnTo>
                  <a:pt x="322" y="185"/>
                </a:lnTo>
                <a:lnTo>
                  <a:pt x="318" y="185"/>
                </a:lnTo>
                <a:lnTo>
                  <a:pt x="312" y="182"/>
                </a:lnTo>
                <a:lnTo>
                  <a:pt x="307" y="182"/>
                </a:lnTo>
                <a:lnTo>
                  <a:pt x="301" y="180"/>
                </a:lnTo>
                <a:lnTo>
                  <a:pt x="297" y="179"/>
                </a:lnTo>
                <a:lnTo>
                  <a:pt x="291" y="177"/>
                </a:lnTo>
                <a:lnTo>
                  <a:pt x="285" y="176"/>
                </a:lnTo>
                <a:lnTo>
                  <a:pt x="279" y="174"/>
                </a:lnTo>
                <a:lnTo>
                  <a:pt x="274" y="171"/>
                </a:lnTo>
                <a:lnTo>
                  <a:pt x="268" y="170"/>
                </a:lnTo>
                <a:lnTo>
                  <a:pt x="264" y="168"/>
                </a:lnTo>
                <a:lnTo>
                  <a:pt x="258" y="167"/>
                </a:lnTo>
                <a:lnTo>
                  <a:pt x="253" y="165"/>
                </a:lnTo>
                <a:lnTo>
                  <a:pt x="247" y="162"/>
                </a:lnTo>
                <a:lnTo>
                  <a:pt x="243" y="161"/>
                </a:lnTo>
                <a:lnTo>
                  <a:pt x="237" y="159"/>
                </a:lnTo>
                <a:lnTo>
                  <a:pt x="232" y="158"/>
                </a:lnTo>
                <a:lnTo>
                  <a:pt x="228" y="156"/>
                </a:lnTo>
                <a:lnTo>
                  <a:pt x="223" y="153"/>
                </a:lnTo>
                <a:lnTo>
                  <a:pt x="219" y="152"/>
                </a:lnTo>
                <a:lnTo>
                  <a:pt x="213" y="150"/>
                </a:lnTo>
                <a:lnTo>
                  <a:pt x="208" y="147"/>
                </a:lnTo>
                <a:lnTo>
                  <a:pt x="204" y="146"/>
                </a:lnTo>
                <a:lnTo>
                  <a:pt x="199" y="144"/>
                </a:lnTo>
                <a:lnTo>
                  <a:pt x="195" y="143"/>
                </a:lnTo>
                <a:lnTo>
                  <a:pt x="189" y="140"/>
                </a:lnTo>
                <a:lnTo>
                  <a:pt x="186" y="138"/>
                </a:lnTo>
                <a:lnTo>
                  <a:pt x="181" y="137"/>
                </a:lnTo>
                <a:lnTo>
                  <a:pt x="177" y="135"/>
                </a:lnTo>
                <a:lnTo>
                  <a:pt x="172" y="132"/>
                </a:lnTo>
                <a:lnTo>
                  <a:pt x="168" y="131"/>
                </a:lnTo>
                <a:lnTo>
                  <a:pt x="163" y="129"/>
                </a:lnTo>
                <a:lnTo>
                  <a:pt x="159" y="126"/>
                </a:lnTo>
                <a:lnTo>
                  <a:pt x="156" y="125"/>
                </a:lnTo>
                <a:lnTo>
                  <a:pt x="151" y="123"/>
                </a:lnTo>
                <a:lnTo>
                  <a:pt x="148" y="122"/>
                </a:lnTo>
                <a:lnTo>
                  <a:pt x="144" y="120"/>
                </a:lnTo>
                <a:lnTo>
                  <a:pt x="141" y="117"/>
                </a:lnTo>
                <a:lnTo>
                  <a:pt x="136" y="116"/>
                </a:lnTo>
                <a:lnTo>
                  <a:pt x="132" y="113"/>
                </a:lnTo>
                <a:lnTo>
                  <a:pt x="129" y="111"/>
                </a:lnTo>
                <a:lnTo>
                  <a:pt x="126" y="110"/>
                </a:lnTo>
                <a:lnTo>
                  <a:pt x="121" y="108"/>
                </a:lnTo>
                <a:lnTo>
                  <a:pt x="118" y="105"/>
                </a:lnTo>
                <a:lnTo>
                  <a:pt x="115" y="104"/>
                </a:lnTo>
                <a:lnTo>
                  <a:pt x="109" y="101"/>
                </a:lnTo>
                <a:lnTo>
                  <a:pt x="103" y="98"/>
                </a:lnTo>
                <a:lnTo>
                  <a:pt x="99" y="93"/>
                </a:lnTo>
                <a:lnTo>
                  <a:pt x="93" y="90"/>
                </a:lnTo>
                <a:lnTo>
                  <a:pt x="88" y="87"/>
                </a:lnTo>
                <a:lnTo>
                  <a:pt x="84" y="83"/>
                </a:lnTo>
                <a:lnTo>
                  <a:pt x="79" y="80"/>
                </a:lnTo>
                <a:lnTo>
                  <a:pt x="76" y="77"/>
                </a:lnTo>
                <a:lnTo>
                  <a:pt x="72" y="71"/>
                </a:lnTo>
                <a:lnTo>
                  <a:pt x="67" y="66"/>
                </a:lnTo>
                <a:lnTo>
                  <a:pt x="66" y="60"/>
                </a:lnTo>
                <a:lnTo>
                  <a:pt x="66" y="56"/>
                </a:lnTo>
                <a:lnTo>
                  <a:pt x="67" y="53"/>
                </a:lnTo>
                <a:lnTo>
                  <a:pt x="72" y="51"/>
                </a:lnTo>
                <a:lnTo>
                  <a:pt x="76" y="50"/>
                </a:lnTo>
                <a:lnTo>
                  <a:pt x="82" y="48"/>
                </a:lnTo>
                <a:lnTo>
                  <a:pt x="85" y="48"/>
                </a:lnTo>
                <a:lnTo>
                  <a:pt x="88" y="48"/>
                </a:lnTo>
                <a:lnTo>
                  <a:pt x="91" y="48"/>
                </a:lnTo>
                <a:lnTo>
                  <a:pt x="96" y="48"/>
                </a:lnTo>
                <a:lnTo>
                  <a:pt x="99" y="48"/>
                </a:lnTo>
                <a:lnTo>
                  <a:pt x="102" y="48"/>
                </a:lnTo>
                <a:lnTo>
                  <a:pt x="106" y="48"/>
                </a:lnTo>
                <a:lnTo>
                  <a:pt x="109" y="50"/>
                </a:lnTo>
                <a:lnTo>
                  <a:pt x="112" y="50"/>
                </a:lnTo>
                <a:lnTo>
                  <a:pt x="115" y="50"/>
                </a:lnTo>
                <a:lnTo>
                  <a:pt x="118" y="50"/>
                </a:lnTo>
                <a:lnTo>
                  <a:pt x="121" y="51"/>
                </a:lnTo>
                <a:lnTo>
                  <a:pt x="127" y="51"/>
                </a:lnTo>
                <a:lnTo>
                  <a:pt x="130" y="53"/>
                </a:lnTo>
                <a:lnTo>
                  <a:pt x="133" y="53"/>
                </a:lnTo>
                <a:lnTo>
                  <a:pt x="135" y="54"/>
                </a:lnTo>
                <a:lnTo>
                  <a:pt x="112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Freeform 38"/>
          <p:cNvSpPr>
            <a:spLocks/>
          </p:cNvSpPr>
          <p:nvPr/>
        </p:nvSpPr>
        <p:spPr bwMode="auto">
          <a:xfrm>
            <a:off x="1303338" y="5489575"/>
            <a:ext cx="65087" cy="149225"/>
          </a:xfrm>
          <a:custGeom>
            <a:avLst/>
            <a:gdLst>
              <a:gd name="T0" fmla="*/ 36812 w 122"/>
              <a:gd name="T1" fmla="*/ 146039 h 281"/>
              <a:gd name="T2" fmla="*/ 40013 w 122"/>
              <a:gd name="T3" fmla="*/ 141259 h 281"/>
              <a:gd name="T4" fmla="*/ 44814 w 122"/>
              <a:gd name="T5" fmla="*/ 133825 h 281"/>
              <a:gd name="T6" fmla="*/ 50683 w 122"/>
              <a:gd name="T7" fmla="*/ 125328 h 281"/>
              <a:gd name="T8" fmla="*/ 56018 w 122"/>
              <a:gd name="T9" fmla="*/ 115769 h 281"/>
              <a:gd name="T10" fmla="*/ 57618 w 122"/>
              <a:gd name="T11" fmla="*/ 109927 h 281"/>
              <a:gd name="T12" fmla="*/ 60286 w 122"/>
              <a:gd name="T13" fmla="*/ 104617 h 281"/>
              <a:gd name="T14" fmla="*/ 61886 w 122"/>
              <a:gd name="T15" fmla="*/ 98775 h 281"/>
              <a:gd name="T16" fmla="*/ 63487 w 122"/>
              <a:gd name="T17" fmla="*/ 93465 h 281"/>
              <a:gd name="T18" fmla="*/ 64020 w 122"/>
              <a:gd name="T19" fmla="*/ 87623 h 281"/>
              <a:gd name="T20" fmla="*/ 64020 w 122"/>
              <a:gd name="T21" fmla="*/ 82313 h 281"/>
              <a:gd name="T22" fmla="*/ 64020 w 122"/>
              <a:gd name="T23" fmla="*/ 76471 h 281"/>
              <a:gd name="T24" fmla="*/ 63487 w 122"/>
              <a:gd name="T25" fmla="*/ 71161 h 281"/>
              <a:gd name="T26" fmla="*/ 60819 w 122"/>
              <a:gd name="T27" fmla="*/ 65319 h 281"/>
              <a:gd name="T28" fmla="*/ 56018 w 122"/>
              <a:gd name="T29" fmla="*/ 57353 h 281"/>
              <a:gd name="T30" fmla="*/ 48015 w 122"/>
              <a:gd name="T31" fmla="*/ 48857 h 281"/>
              <a:gd name="T32" fmla="*/ 42680 w 122"/>
              <a:gd name="T33" fmla="*/ 42484 h 281"/>
              <a:gd name="T34" fmla="*/ 37879 w 122"/>
              <a:gd name="T35" fmla="*/ 36642 h 281"/>
              <a:gd name="T36" fmla="*/ 35211 w 122"/>
              <a:gd name="T37" fmla="*/ 31863 h 281"/>
              <a:gd name="T38" fmla="*/ 31477 w 122"/>
              <a:gd name="T39" fmla="*/ 23366 h 281"/>
              <a:gd name="T40" fmla="*/ 32010 w 122"/>
              <a:gd name="T41" fmla="*/ 15400 h 281"/>
              <a:gd name="T42" fmla="*/ 34678 w 122"/>
              <a:gd name="T43" fmla="*/ 7966 h 281"/>
              <a:gd name="T44" fmla="*/ 36812 w 122"/>
              <a:gd name="T45" fmla="*/ 2655 h 281"/>
              <a:gd name="T46" fmla="*/ 4802 w 122"/>
              <a:gd name="T47" fmla="*/ 1062 h 281"/>
              <a:gd name="T48" fmla="*/ 1601 w 122"/>
              <a:gd name="T49" fmla="*/ 7435 h 281"/>
              <a:gd name="T50" fmla="*/ 1067 w 122"/>
              <a:gd name="T51" fmla="*/ 12745 h 281"/>
              <a:gd name="T52" fmla="*/ 0 w 122"/>
              <a:gd name="T53" fmla="*/ 19118 h 281"/>
              <a:gd name="T54" fmla="*/ 1067 w 122"/>
              <a:gd name="T55" fmla="*/ 24959 h 281"/>
              <a:gd name="T56" fmla="*/ 1601 w 122"/>
              <a:gd name="T57" fmla="*/ 31863 h 281"/>
              <a:gd name="T58" fmla="*/ 4802 w 122"/>
              <a:gd name="T59" fmla="*/ 39298 h 281"/>
              <a:gd name="T60" fmla="*/ 9070 w 122"/>
              <a:gd name="T61" fmla="*/ 46201 h 281"/>
              <a:gd name="T62" fmla="*/ 15472 w 122"/>
              <a:gd name="T63" fmla="*/ 53636 h 281"/>
              <a:gd name="T64" fmla="*/ 20807 w 122"/>
              <a:gd name="T65" fmla="*/ 60009 h 281"/>
              <a:gd name="T66" fmla="*/ 25608 w 122"/>
              <a:gd name="T67" fmla="*/ 65319 h 281"/>
              <a:gd name="T68" fmla="*/ 30410 w 122"/>
              <a:gd name="T69" fmla="*/ 71692 h 281"/>
              <a:gd name="T70" fmla="*/ 34678 w 122"/>
              <a:gd name="T71" fmla="*/ 80720 h 281"/>
              <a:gd name="T72" fmla="*/ 35211 w 122"/>
              <a:gd name="T73" fmla="*/ 87092 h 281"/>
              <a:gd name="T74" fmla="*/ 33611 w 122"/>
              <a:gd name="T75" fmla="*/ 93996 h 281"/>
              <a:gd name="T76" fmla="*/ 31477 w 122"/>
              <a:gd name="T77" fmla="*/ 101962 h 281"/>
              <a:gd name="T78" fmla="*/ 27209 w 122"/>
              <a:gd name="T79" fmla="*/ 109927 h 281"/>
              <a:gd name="T80" fmla="*/ 22407 w 122"/>
              <a:gd name="T81" fmla="*/ 116300 h 281"/>
              <a:gd name="T82" fmla="*/ 17072 w 122"/>
              <a:gd name="T83" fmla="*/ 122141 h 281"/>
              <a:gd name="T84" fmla="*/ 12804 w 122"/>
              <a:gd name="T85" fmla="*/ 125859 h 281"/>
              <a:gd name="T86" fmla="*/ 34678 w 122"/>
              <a:gd name="T87" fmla="*/ 149225 h 2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2" h="281">
                <a:moveTo>
                  <a:pt x="65" y="281"/>
                </a:moveTo>
                <a:lnTo>
                  <a:pt x="66" y="279"/>
                </a:lnTo>
                <a:lnTo>
                  <a:pt x="69" y="275"/>
                </a:lnTo>
                <a:lnTo>
                  <a:pt x="71" y="272"/>
                </a:lnTo>
                <a:lnTo>
                  <a:pt x="72" y="269"/>
                </a:lnTo>
                <a:lnTo>
                  <a:pt x="75" y="266"/>
                </a:lnTo>
                <a:lnTo>
                  <a:pt x="78" y="261"/>
                </a:lnTo>
                <a:lnTo>
                  <a:pt x="81" y="257"/>
                </a:lnTo>
                <a:lnTo>
                  <a:pt x="84" y="252"/>
                </a:lnTo>
                <a:lnTo>
                  <a:pt x="87" y="248"/>
                </a:lnTo>
                <a:lnTo>
                  <a:pt x="92" y="242"/>
                </a:lnTo>
                <a:lnTo>
                  <a:pt x="95" y="236"/>
                </a:lnTo>
                <a:lnTo>
                  <a:pt x="98" y="230"/>
                </a:lnTo>
                <a:lnTo>
                  <a:pt x="102" y="224"/>
                </a:lnTo>
                <a:lnTo>
                  <a:pt x="105" y="218"/>
                </a:lnTo>
                <a:lnTo>
                  <a:pt x="107" y="213"/>
                </a:lnTo>
                <a:lnTo>
                  <a:pt x="108" y="210"/>
                </a:lnTo>
                <a:lnTo>
                  <a:pt x="108" y="207"/>
                </a:lnTo>
                <a:lnTo>
                  <a:pt x="110" y="203"/>
                </a:lnTo>
                <a:lnTo>
                  <a:pt x="111" y="200"/>
                </a:lnTo>
                <a:lnTo>
                  <a:pt x="113" y="197"/>
                </a:lnTo>
                <a:lnTo>
                  <a:pt x="114" y="192"/>
                </a:lnTo>
                <a:lnTo>
                  <a:pt x="116" y="189"/>
                </a:lnTo>
                <a:lnTo>
                  <a:pt x="116" y="186"/>
                </a:lnTo>
                <a:lnTo>
                  <a:pt x="117" y="182"/>
                </a:lnTo>
                <a:lnTo>
                  <a:pt x="117" y="179"/>
                </a:lnTo>
                <a:lnTo>
                  <a:pt x="119" y="176"/>
                </a:lnTo>
                <a:lnTo>
                  <a:pt x="119" y="171"/>
                </a:lnTo>
                <a:lnTo>
                  <a:pt x="120" y="168"/>
                </a:lnTo>
                <a:lnTo>
                  <a:pt x="120" y="165"/>
                </a:lnTo>
                <a:lnTo>
                  <a:pt x="122" y="161"/>
                </a:lnTo>
                <a:lnTo>
                  <a:pt x="120" y="158"/>
                </a:lnTo>
                <a:lnTo>
                  <a:pt x="120" y="155"/>
                </a:lnTo>
                <a:lnTo>
                  <a:pt x="120" y="150"/>
                </a:lnTo>
                <a:lnTo>
                  <a:pt x="120" y="147"/>
                </a:lnTo>
                <a:lnTo>
                  <a:pt x="120" y="144"/>
                </a:lnTo>
                <a:lnTo>
                  <a:pt x="120" y="140"/>
                </a:lnTo>
                <a:lnTo>
                  <a:pt x="119" y="137"/>
                </a:lnTo>
                <a:lnTo>
                  <a:pt x="119" y="134"/>
                </a:lnTo>
                <a:lnTo>
                  <a:pt x="117" y="129"/>
                </a:lnTo>
                <a:lnTo>
                  <a:pt x="116" y="126"/>
                </a:lnTo>
                <a:lnTo>
                  <a:pt x="114" y="123"/>
                </a:lnTo>
                <a:lnTo>
                  <a:pt x="113" y="120"/>
                </a:lnTo>
                <a:lnTo>
                  <a:pt x="110" y="114"/>
                </a:lnTo>
                <a:lnTo>
                  <a:pt x="105" y="108"/>
                </a:lnTo>
                <a:lnTo>
                  <a:pt x="101" y="102"/>
                </a:lnTo>
                <a:lnTo>
                  <a:pt x="95" y="98"/>
                </a:lnTo>
                <a:lnTo>
                  <a:pt x="90" y="92"/>
                </a:lnTo>
                <a:lnTo>
                  <a:pt x="87" y="89"/>
                </a:lnTo>
                <a:lnTo>
                  <a:pt x="83" y="84"/>
                </a:lnTo>
                <a:lnTo>
                  <a:pt x="80" y="80"/>
                </a:lnTo>
                <a:lnTo>
                  <a:pt x="77" y="77"/>
                </a:lnTo>
                <a:lnTo>
                  <a:pt x="74" y="72"/>
                </a:lnTo>
                <a:lnTo>
                  <a:pt x="71" y="69"/>
                </a:lnTo>
                <a:lnTo>
                  <a:pt x="69" y="66"/>
                </a:lnTo>
                <a:lnTo>
                  <a:pt x="68" y="62"/>
                </a:lnTo>
                <a:lnTo>
                  <a:pt x="66" y="60"/>
                </a:lnTo>
                <a:lnTo>
                  <a:pt x="62" y="54"/>
                </a:lnTo>
                <a:lnTo>
                  <a:pt x="60" y="50"/>
                </a:lnTo>
                <a:lnTo>
                  <a:pt x="59" y="44"/>
                </a:lnTo>
                <a:lnTo>
                  <a:pt x="59" y="39"/>
                </a:lnTo>
                <a:lnTo>
                  <a:pt x="59" y="33"/>
                </a:lnTo>
                <a:lnTo>
                  <a:pt x="60" y="29"/>
                </a:lnTo>
                <a:lnTo>
                  <a:pt x="62" y="23"/>
                </a:lnTo>
                <a:lnTo>
                  <a:pt x="63" y="18"/>
                </a:lnTo>
                <a:lnTo>
                  <a:pt x="65" y="15"/>
                </a:lnTo>
                <a:lnTo>
                  <a:pt x="66" y="12"/>
                </a:lnTo>
                <a:lnTo>
                  <a:pt x="68" y="8"/>
                </a:lnTo>
                <a:lnTo>
                  <a:pt x="69" y="5"/>
                </a:lnTo>
                <a:lnTo>
                  <a:pt x="9" y="0"/>
                </a:lnTo>
                <a:lnTo>
                  <a:pt x="9" y="2"/>
                </a:lnTo>
                <a:lnTo>
                  <a:pt x="6" y="5"/>
                </a:lnTo>
                <a:lnTo>
                  <a:pt x="6" y="8"/>
                </a:lnTo>
                <a:lnTo>
                  <a:pt x="3" y="14"/>
                </a:lnTo>
                <a:lnTo>
                  <a:pt x="3" y="18"/>
                </a:lnTo>
                <a:lnTo>
                  <a:pt x="2" y="21"/>
                </a:lnTo>
                <a:lnTo>
                  <a:pt x="2" y="24"/>
                </a:lnTo>
                <a:lnTo>
                  <a:pt x="2" y="29"/>
                </a:lnTo>
                <a:lnTo>
                  <a:pt x="2" y="32"/>
                </a:lnTo>
                <a:lnTo>
                  <a:pt x="0" y="36"/>
                </a:lnTo>
                <a:lnTo>
                  <a:pt x="0" y="39"/>
                </a:lnTo>
                <a:lnTo>
                  <a:pt x="0" y="42"/>
                </a:lnTo>
                <a:lnTo>
                  <a:pt x="2" y="47"/>
                </a:lnTo>
                <a:lnTo>
                  <a:pt x="2" y="51"/>
                </a:lnTo>
                <a:lnTo>
                  <a:pt x="3" y="56"/>
                </a:lnTo>
                <a:lnTo>
                  <a:pt x="3" y="60"/>
                </a:lnTo>
                <a:lnTo>
                  <a:pt x="6" y="65"/>
                </a:lnTo>
                <a:lnTo>
                  <a:pt x="6" y="69"/>
                </a:lnTo>
                <a:lnTo>
                  <a:pt x="9" y="74"/>
                </a:lnTo>
                <a:lnTo>
                  <a:pt x="11" y="78"/>
                </a:lnTo>
                <a:lnTo>
                  <a:pt x="14" y="83"/>
                </a:lnTo>
                <a:lnTo>
                  <a:pt x="17" y="87"/>
                </a:lnTo>
                <a:lnTo>
                  <a:pt x="21" y="92"/>
                </a:lnTo>
                <a:lnTo>
                  <a:pt x="24" y="96"/>
                </a:lnTo>
                <a:lnTo>
                  <a:pt x="29" y="101"/>
                </a:lnTo>
                <a:lnTo>
                  <a:pt x="32" y="105"/>
                </a:lnTo>
                <a:lnTo>
                  <a:pt x="36" y="110"/>
                </a:lnTo>
                <a:lnTo>
                  <a:pt x="39" y="113"/>
                </a:lnTo>
                <a:lnTo>
                  <a:pt x="42" y="117"/>
                </a:lnTo>
                <a:lnTo>
                  <a:pt x="45" y="120"/>
                </a:lnTo>
                <a:lnTo>
                  <a:pt x="48" y="123"/>
                </a:lnTo>
                <a:lnTo>
                  <a:pt x="51" y="126"/>
                </a:lnTo>
                <a:lnTo>
                  <a:pt x="54" y="131"/>
                </a:lnTo>
                <a:lnTo>
                  <a:pt x="57" y="135"/>
                </a:lnTo>
                <a:lnTo>
                  <a:pt x="60" y="141"/>
                </a:lnTo>
                <a:lnTo>
                  <a:pt x="63" y="146"/>
                </a:lnTo>
                <a:lnTo>
                  <a:pt x="65" y="152"/>
                </a:lnTo>
                <a:lnTo>
                  <a:pt x="66" y="155"/>
                </a:lnTo>
                <a:lnTo>
                  <a:pt x="66" y="159"/>
                </a:lnTo>
                <a:lnTo>
                  <a:pt x="66" y="164"/>
                </a:lnTo>
                <a:lnTo>
                  <a:pt x="66" y="168"/>
                </a:lnTo>
                <a:lnTo>
                  <a:pt x="65" y="173"/>
                </a:lnTo>
                <a:lnTo>
                  <a:pt x="63" y="177"/>
                </a:lnTo>
                <a:lnTo>
                  <a:pt x="62" y="182"/>
                </a:lnTo>
                <a:lnTo>
                  <a:pt x="60" y="188"/>
                </a:lnTo>
                <a:lnTo>
                  <a:pt x="59" y="192"/>
                </a:lnTo>
                <a:lnTo>
                  <a:pt x="56" y="197"/>
                </a:lnTo>
                <a:lnTo>
                  <a:pt x="54" y="201"/>
                </a:lnTo>
                <a:lnTo>
                  <a:pt x="51" y="207"/>
                </a:lnTo>
                <a:lnTo>
                  <a:pt x="48" y="210"/>
                </a:lnTo>
                <a:lnTo>
                  <a:pt x="45" y="215"/>
                </a:lnTo>
                <a:lnTo>
                  <a:pt x="42" y="219"/>
                </a:lnTo>
                <a:lnTo>
                  <a:pt x="39" y="224"/>
                </a:lnTo>
                <a:lnTo>
                  <a:pt x="35" y="227"/>
                </a:lnTo>
                <a:lnTo>
                  <a:pt x="32" y="230"/>
                </a:lnTo>
                <a:lnTo>
                  <a:pt x="29" y="231"/>
                </a:lnTo>
                <a:lnTo>
                  <a:pt x="27" y="234"/>
                </a:lnTo>
                <a:lnTo>
                  <a:pt x="24" y="237"/>
                </a:lnTo>
                <a:lnTo>
                  <a:pt x="23" y="240"/>
                </a:lnTo>
                <a:lnTo>
                  <a:pt x="65" y="28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0" name="Freeform 39"/>
          <p:cNvSpPr>
            <a:spLocks/>
          </p:cNvSpPr>
          <p:nvPr/>
        </p:nvSpPr>
        <p:spPr bwMode="auto">
          <a:xfrm>
            <a:off x="1335088" y="5392738"/>
            <a:ext cx="466725" cy="165100"/>
          </a:xfrm>
          <a:custGeom>
            <a:avLst/>
            <a:gdLst>
              <a:gd name="T0" fmla="*/ 6357 w 881"/>
              <a:gd name="T1" fmla="*/ 0 h 311"/>
              <a:gd name="T2" fmla="*/ 466725 w 881"/>
              <a:gd name="T3" fmla="*/ 138026 h 311"/>
              <a:gd name="T4" fmla="*/ 457189 w 881"/>
              <a:gd name="T5" fmla="*/ 165100 h 311"/>
              <a:gd name="T6" fmla="*/ 0 w 881"/>
              <a:gd name="T7" fmla="*/ 29729 h 311"/>
              <a:gd name="T8" fmla="*/ 6357 w 881"/>
              <a:gd name="T9" fmla="*/ 0 h 311"/>
              <a:gd name="T10" fmla="*/ 6357 w 881"/>
              <a:gd name="T11" fmla="*/ 0 h 3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1" h="311">
                <a:moveTo>
                  <a:pt x="12" y="0"/>
                </a:moveTo>
                <a:lnTo>
                  <a:pt x="881" y="260"/>
                </a:lnTo>
                <a:lnTo>
                  <a:pt x="863" y="311"/>
                </a:lnTo>
                <a:lnTo>
                  <a:pt x="0" y="5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Freeform 40"/>
          <p:cNvSpPr>
            <a:spLocks/>
          </p:cNvSpPr>
          <p:nvPr/>
        </p:nvSpPr>
        <p:spPr bwMode="auto">
          <a:xfrm>
            <a:off x="1379538" y="5575300"/>
            <a:ext cx="149225" cy="73025"/>
          </a:xfrm>
          <a:custGeom>
            <a:avLst/>
            <a:gdLst>
              <a:gd name="T0" fmla="*/ 0 w 281"/>
              <a:gd name="T1" fmla="*/ 47625 h 138"/>
              <a:gd name="T2" fmla="*/ 141790 w 281"/>
              <a:gd name="T3" fmla="*/ 0 h 138"/>
              <a:gd name="T4" fmla="*/ 149225 w 281"/>
              <a:gd name="T5" fmla="*/ 25929 h 138"/>
              <a:gd name="T6" fmla="*/ 10621 w 281"/>
              <a:gd name="T7" fmla="*/ 73025 h 138"/>
              <a:gd name="T8" fmla="*/ 0 w 281"/>
              <a:gd name="T9" fmla="*/ 47625 h 138"/>
              <a:gd name="T10" fmla="*/ 0 w 281"/>
              <a:gd name="T11" fmla="*/ 47625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1" h="138">
                <a:moveTo>
                  <a:pt x="0" y="90"/>
                </a:moveTo>
                <a:lnTo>
                  <a:pt x="267" y="0"/>
                </a:lnTo>
                <a:lnTo>
                  <a:pt x="281" y="49"/>
                </a:lnTo>
                <a:lnTo>
                  <a:pt x="20" y="138"/>
                </a:lnTo>
                <a:lnTo>
                  <a:pt x="0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Freeform 41"/>
          <p:cNvSpPr>
            <a:spLocks/>
          </p:cNvSpPr>
          <p:nvPr/>
        </p:nvSpPr>
        <p:spPr bwMode="auto">
          <a:xfrm>
            <a:off x="1287463" y="5338763"/>
            <a:ext cx="52387" cy="26987"/>
          </a:xfrm>
          <a:custGeom>
            <a:avLst/>
            <a:gdLst>
              <a:gd name="T0" fmla="*/ 6810 w 100"/>
              <a:gd name="T1" fmla="*/ 0 h 50"/>
              <a:gd name="T2" fmla="*/ 7858 w 100"/>
              <a:gd name="T3" fmla="*/ 0 h 50"/>
              <a:gd name="T4" fmla="*/ 8382 w 100"/>
              <a:gd name="T5" fmla="*/ 0 h 50"/>
              <a:gd name="T6" fmla="*/ 11001 w 100"/>
              <a:gd name="T7" fmla="*/ 1079 h 50"/>
              <a:gd name="T8" fmla="*/ 12573 w 100"/>
              <a:gd name="T9" fmla="*/ 1079 h 50"/>
              <a:gd name="T10" fmla="*/ 14668 w 100"/>
              <a:gd name="T11" fmla="*/ 1619 h 50"/>
              <a:gd name="T12" fmla="*/ 17812 w 100"/>
              <a:gd name="T13" fmla="*/ 2699 h 50"/>
              <a:gd name="T14" fmla="*/ 20955 w 100"/>
              <a:gd name="T15" fmla="*/ 3238 h 50"/>
              <a:gd name="T16" fmla="*/ 22526 w 100"/>
              <a:gd name="T17" fmla="*/ 3238 h 50"/>
              <a:gd name="T18" fmla="*/ 24098 w 100"/>
              <a:gd name="T19" fmla="*/ 4318 h 50"/>
              <a:gd name="T20" fmla="*/ 25670 w 100"/>
              <a:gd name="T21" fmla="*/ 4318 h 50"/>
              <a:gd name="T22" fmla="*/ 28289 w 100"/>
              <a:gd name="T23" fmla="*/ 4858 h 50"/>
              <a:gd name="T24" fmla="*/ 29861 w 100"/>
              <a:gd name="T25" fmla="*/ 4858 h 50"/>
              <a:gd name="T26" fmla="*/ 31432 w 100"/>
              <a:gd name="T27" fmla="*/ 4858 h 50"/>
              <a:gd name="T28" fmla="*/ 33528 w 100"/>
              <a:gd name="T29" fmla="*/ 4858 h 50"/>
              <a:gd name="T30" fmla="*/ 35099 w 100"/>
              <a:gd name="T31" fmla="*/ 5937 h 50"/>
              <a:gd name="T32" fmla="*/ 37719 w 100"/>
              <a:gd name="T33" fmla="*/ 5937 h 50"/>
              <a:gd name="T34" fmla="*/ 39814 w 100"/>
              <a:gd name="T35" fmla="*/ 6477 h 50"/>
              <a:gd name="T36" fmla="*/ 41386 w 100"/>
              <a:gd name="T37" fmla="*/ 6477 h 50"/>
              <a:gd name="T38" fmla="*/ 44005 w 100"/>
              <a:gd name="T39" fmla="*/ 6477 h 50"/>
              <a:gd name="T40" fmla="*/ 45577 w 100"/>
              <a:gd name="T41" fmla="*/ 6477 h 50"/>
              <a:gd name="T42" fmla="*/ 47672 w 100"/>
              <a:gd name="T43" fmla="*/ 6477 h 50"/>
              <a:gd name="T44" fmla="*/ 50292 w 100"/>
              <a:gd name="T45" fmla="*/ 6477 h 50"/>
              <a:gd name="T46" fmla="*/ 52387 w 100"/>
              <a:gd name="T47" fmla="*/ 7556 h 50"/>
              <a:gd name="T48" fmla="*/ 46101 w 100"/>
              <a:gd name="T49" fmla="*/ 26987 h 50"/>
              <a:gd name="T50" fmla="*/ 45577 w 100"/>
              <a:gd name="T51" fmla="*/ 26987 h 50"/>
              <a:gd name="T52" fmla="*/ 45577 w 100"/>
              <a:gd name="T53" fmla="*/ 26987 h 50"/>
              <a:gd name="T54" fmla="*/ 44005 w 100"/>
              <a:gd name="T55" fmla="*/ 26987 h 50"/>
              <a:gd name="T56" fmla="*/ 42433 w 100"/>
              <a:gd name="T57" fmla="*/ 26987 h 50"/>
              <a:gd name="T58" fmla="*/ 39814 w 100"/>
              <a:gd name="T59" fmla="*/ 26987 h 50"/>
              <a:gd name="T60" fmla="*/ 37719 w 100"/>
              <a:gd name="T61" fmla="*/ 26987 h 50"/>
              <a:gd name="T62" fmla="*/ 34575 w 100"/>
              <a:gd name="T63" fmla="*/ 26987 h 50"/>
              <a:gd name="T64" fmla="*/ 31956 w 100"/>
              <a:gd name="T65" fmla="*/ 26987 h 50"/>
              <a:gd name="T66" fmla="*/ 30384 w 100"/>
              <a:gd name="T67" fmla="*/ 25908 h 50"/>
              <a:gd name="T68" fmla="*/ 28289 w 100"/>
              <a:gd name="T69" fmla="*/ 25908 h 50"/>
              <a:gd name="T70" fmla="*/ 26717 w 100"/>
              <a:gd name="T71" fmla="*/ 25908 h 50"/>
              <a:gd name="T72" fmla="*/ 25146 w 100"/>
              <a:gd name="T73" fmla="*/ 25908 h 50"/>
              <a:gd name="T74" fmla="*/ 22526 w 100"/>
              <a:gd name="T75" fmla="*/ 25368 h 50"/>
              <a:gd name="T76" fmla="*/ 20955 w 100"/>
              <a:gd name="T77" fmla="*/ 24288 h 50"/>
              <a:gd name="T78" fmla="*/ 18859 w 100"/>
              <a:gd name="T79" fmla="*/ 24288 h 50"/>
              <a:gd name="T80" fmla="*/ 17288 w 100"/>
              <a:gd name="T81" fmla="*/ 24288 h 50"/>
              <a:gd name="T82" fmla="*/ 14668 w 100"/>
              <a:gd name="T83" fmla="*/ 23749 h 50"/>
              <a:gd name="T84" fmla="*/ 12573 w 100"/>
              <a:gd name="T85" fmla="*/ 22669 h 50"/>
              <a:gd name="T86" fmla="*/ 9954 w 100"/>
              <a:gd name="T87" fmla="*/ 22129 h 50"/>
              <a:gd name="T88" fmla="*/ 8382 w 100"/>
              <a:gd name="T89" fmla="*/ 22129 h 50"/>
              <a:gd name="T90" fmla="*/ 6286 w 100"/>
              <a:gd name="T91" fmla="*/ 21050 h 50"/>
              <a:gd name="T92" fmla="*/ 3667 w 100"/>
              <a:gd name="T93" fmla="*/ 20510 h 50"/>
              <a:gd name="T94" fmla="*/ 1572 w 100"/>
              <a:gd name="T95" fmla="*/ 19431 h 50"/>
              <a:gd name="T96" fmla="*/ 0 w 100"/>
              <a:gd name="T97" fmla="*/ 18891 h 50"/>
              <a:gd name="T98" fmla="*/ 6810 w 100"/>
              <a:gd name="T99" fmla="*/ 0 h 50"/>
              <a:gd name="T100" fmla="*/ 6810 w 100"/>
              <a:gd name="T101" fmla="*/ 0 h 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50">
                <a:moveTo>
                  <a:pt x="13" y="0"/>
                </a:moveTo>
                <a:lnTo>
                  <a:pt x="15" y="0"/>
                </a:lnTo>
                <a:lnTo>
                  <a:pt x="16" y="0"/>
                </a:lnTo>
                <a:lnTo>
                  <a:pt x="21" y="2"/>
                </a:lnTo>
                <a:lnTo>
                  <a:pt x="24" y="2"/>
                </a:lnTo>
                <a:lnTo>
                  <a:pt x="28" y="3"/>
                </a:lnTo>
                <a:lnTo>
                  <a:pt x="34" y="5"/>
                </a:lnTo>
                <a:lnTo>
                  <a:pt x="40" y="6"/>
                </a:lnTo>
                <a:lnTo>
                  <a:pt x="43" y="6"/>
                </a:lnTo>
                <a:lnTo>
                  <a:pt x="46" y="8"/>
                </a:lnTo>
                <a:lnTo>
                  <a:pt x="49" y="8"/>
                </a:lnTo>
                <a:lnTo>
                  <a:pt x="54" y="9"/>
                </a:lnTo>
                <a:lnTo>
                  <a:pt x="57" y="9"/>
                </a:lnTo>
                <a:lnTo>
                  <a:pt x="60" y="9"/>
                </a:lnTo>
                <a:lnTo>
                  <a:pt x="64" y="9"/>
                </a:lnTo>
                <a:lnTo>
                  <a:pt x="67" y="11"/>
                </a:lnTo>
                <a:lnTo>
                  <a:pt x="72" y="11"/>
                </a:lnTo>
                <a:lnTo>
                  <a:pt x="76" y="12"/>
                </a:lnTo>
                <a:lnTo>
                  <a:pt x="79" y="12"/>
                </a:lnTo>
                <a:lnTo>
                  <a:pt x="84" y="12"/>
                </a:lnTo>
                <a:lnTo>
                  <a:pt x="87" y="12"/>
                </a:lnTo>
                <a:lnTo>
                  <a:pt x="91" y="12"/>
                </a:lnTo>
                <a:lnTo>
                  <a:pt x="96" y="12"/>
                </a:lnTo>
                <a:lnTo>
                  <a:pt x="100" y="14"/>
                </a:lnTo>
                <a:lnTo>
                  <a:pt x="88" y="50"/>
                </a:lnTo>
                <a:lnTo>
                  <a:pt x="87" y="50"/>
                </a:lnTo>
                <a:lnTo>
                  <a:pt x="84" y="50"/>
                </a:lnTo>
                <a:lnTo>
                  <a:pt x="81" y="50"/>
                </a:lnTo>
                <a:lnTo>
                  <a:pt x="76" y="50"/>
                </a:lnTo>
                <a:lnTo>
                  <a:pt x="72" y="50"/>
                </a:lnTo>
                <a:lnTo>
                  <a:pt x="66" y="50"/>
                </a:lnTo>
                <a:lnTo>
                  <a:pt x="61" y="50"/>
                </a:lnTo>
                <a:lnTo>
                  <a:pt x="58" y="48"/>
                </a:lnTo>
                <a:lnTo>
                  <a:pt x="54" y="48"/>
                </a:lnTo>
                <a:lnTo>
                  <a:pt x="51" y="48"/>
                </a:lnTo>
                <a:lnTo>
                  <a:pt x="48" y="48"/>
                </a:lnTo>
                <a:lnTo>
                  <a:pt x="43" y="47"/>
                </a:lnTo>
                <a:lnTo>
                  <a:pt x="40" y="45"/>
                </a:lnTo>
                <a:lnTo>
                  <a:pt x="36" y="45"/>
                </a:lnTo>
                <a:lnTo>
                  <a:pt x="33" y="45"/>
                </a:lnTo>
                <a:lnTo>
                  <a:pt x="28" y="44"/>
                </a:lnTo>
                <a:lnTo>
                  <a:pt x="24" y="42"/>
                </a:lnTo>
                <a:lnTo>
                  <a:pt x="19" y="41"/>
                </a:lnTo>
                <a:lnTo>
                  <a:pt x="16" y="41"/>
                </a:lnTo>
                <a:lnTo>
                  <a:pt x="12" y="39"/>
                </a:lnTo>
                <a:lnTo>
                  <a:pt x="7" y="38"/>
                </a:lnTo>
                <a:lnTo>
                  <a:pt x="3" y="36"/>
                </a:lnTo>
                <a:lnTo>
                  <a:pt x="0" y="35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3" name="Freeform 42"/>
          <p:cNvSpPr>
            <a:spLocks/>
          </p:cNvSpPr>
          <p:nvPr/>
        </p:nvSpPr>
        <p:spPr bwMode="auto">
          <a:xfrm>
            <a:off x="1276350" y="5368925"/>
            <a:ext cx="53975" cy="26988"/>
          </a:xfrm>
          <a:custGeom>
            <a:avLst/>
            <a:gdLst>
              <a:gd name="T0" fmla="*/ 8016 w 101"/>
              <a:gd name="T1" fmla="*/ 0 h 51"/>
              <a:gd name="T2" fmla="*/ 9085 w 101"/>
              <a:gd name="T3" fmla="*/ 0 h 51"/>
              <a:gd name="T4" fmla="*/ 9619 w 101"/>
              <a:gd name="T5" fmla="*/ 1058 h 51"/>
              <a:gd name="T6" fmla="*/ 12291 w 101"/>
              <a:gd name="T7" fmla="*/ 1058 h 51"/>
              <a:gd name="T8" fmla="*/ 13895 w 101"/>
              <a:gd name="T9" fmla="*/ 1588 h 51"/>
              <a:gd name="T10" fmla="*/ 16032 w 101"/>
              <a:gd name="T11" fmla="*/ 2646 h 51"/>
              <a:gd name="T12" fmla="*/ 17635 w 101"/>
              <a:gd name="T13" fmla="*/ 2646 h 51"/>
              <a:gd name="T14" fmla="*/ 19239 w 101"/>
              <a:gd name="T15" fmla="*/ 2646 h 51"/>
              <a:gd name="T16" fmla="*/ 20842 w 101"/>
              <a:gd name="T17" fmla="*/ 3175 h 51"/>
              <a:gd name="T18" fmla="*/ 22445 w 101"/>
              <a:gd name="T19" fmla="*/ 3175 h 51"/>
              <a:gd name="T20" fmla="*/ 24048 w 101"/>
              <a:gd name="T21" fmla="*/ 3175 h 51"/>
              <a:gd name="T22" fmla="*/ 25651 w 101"/>
              <a:gd name="T23" fmla="*/ 4233 h 51"/>
              <a:gd name="T24" fmla="*/ 27255 w 101"/>
              <a:gd name="T25" fmla="*/ 4233 h 51"/>
              <a:gd name="T26" fmla="*/ 29927 w 101"/>
              <a:gd name="T27" fmla="*/ 4763 h 51"/>
              <a:gd name="T28" fmla="*/ 31530 w 101"/>
              <a:gd name="T29" fmla="*/ 4763 h 51"/>
              <a:gd name="T30" fmla="*/ 33133 w 101"/>
              <a:gd name="T31" fmla="*/ 5821 h 51"/>
              <a:gd name="T32" fmla="*/ 35271 w 101"/>
              <a:gd name="T33" fmla="*/ 5821 h 51"/>
              <a:gd name="T34" fmla="*/ 36874 w 101"/>
              <a:gd name="T35" fmla="*/ 6350 h 51"/>
              <a:gd name="T36" fmla="*/ 39546 w 101"/>
              <a:gd name="T37" fmla="*/ 6350 h 51"/>
              <a:gd name="T38" fmla="*/ 41149 w 101"/>
              <a:gd name="T39" fmla="*/ 6350 h 51"/>
              <a:gd name="T40" fmla="*/ 43287 w 101"/>
              <a:gd name="T41" fmla="*/ 6350 h 51"/>
              <a:gd name="T42" fmla="*/ 45959 w 101"/>
              <a:gd name="T43" fmla="*/ 6350 h 51"/>
              <a:gd name="T44" fmla="*/ 47562 w 101"/>
              <a:gd name="T45" fmla="*/ 6350 h 51"/>
              <a:gd name="T46" fmla="*/ 49700 w 101"/>
              <a:gd name="T47" fmla="*/ 7408 h 51"/>
              <a:gd name="T48" fmla="*/ 51303 w 101"/>
              <a:gd name="T49" fmla="*/ 7408 h 51"/>
              <a:gd name="T50" fmla="*/ 53975 w 101"/>
              <a:gd name="T51" fmla="*/ 7408 h 51"/>
              <a:gd name="T52" fmla="*/ 47562 w 101"/>
              <a:gd name="T53" fmla="*/ 26988 h 51"/>
              <a:gd name="T54" fmla="*/ 46493 w 101"/>
              <a:gd name="T55" fmla="*/ 26988 h 51"/>
              <a:gd name="T56" fmla="*/ 46493 w 101"/>
              <a:gd name="T57" fmla="*/ 26988 h 51"/>
              <a:gd name="T58" fmla="*/ 44890 w 101"/>
              <a:gd name="T59" fmla="*/ 26988 h 51"/>
              <a:gd name="T60" fmla="*/ 43287 w 101"/>
              <a:gd name="T61" fmla="*/ 26988 h 51"/>
              <a:gd name="T62" fmla="*/ 41684 w 101"/>
              <a:gd name="T63" fmla="*/ 26459 h 51"/>
              <a:gd name="T64" fmla="*/ 38477 w 101"/>
              <a:gd name="T65" fmla="*/ 26459 h 51"/>
              <a:gd name="T66" fmla="*/ 36340 w 101"/>
              <a:gd name="T67" fmla="*/ 26459 h 51"/>
              <a:gd name="T68" fmla="*/ 33668 w 101"/>
              <a:gd name="T69" fmla="*/ 26459 h 51"/>
              <a:gd name="T70" fmla="*/ 32064 w 101"/>
              <a:gd name="T71" fmla="*/ 25400 h 51"/>
              <a:gd name="T72" fmla="*/ 29927 w 101"/>
              <a:gd name="T73" fmla="*/ 25400 h 51"/>
              <a:gd name="T74" fmla="*/ 28324 w 101"/>
              <a:gd name="T75" fmla="*/ 25400 h 51"/>
              <a:gd name="T76" fmla="*/ 26720 w 101"/>
              <a:gd name="T77" fmla="*/ 25400 h 51"/>
              <a:gd name="T78" fmla="*/ 24048 w 101"/>
              <a:gd name="T79" fmla="*/ 24871 h 51"/>
              <a:gd name="T80" fmla="*/ 22445 w 101"/>
              <a:gd name="T81" fmla="*/ 24871 h 51"/>
              <a:gd name="T82" fmla="*/ 20307 w 101"/>
              <a:gd name="T83" fmla="*/ 23813 h 51"/>
              <a:gd name="T84" fmla="*/ 18704 w 101"/>
              <a:gd name="T85" fmla="*/ 23813 h 51"/>
              <a:gd name="T86" fmla="*/ 16032 w 101"/>
              <a:gd name="T87" fmla="*/ 23284 h 51"/>
              <a:gd name="T88" fmla="*/ 13895 w 101"/>
              <a:gd name="T89" fmla="*/ 22225 h 51"/>
              <a:gd name="T90" fmla="*/ 11223 w 101"/>
              <a:gd name="T91" fmla="*/ 21696 h 51"/>
              <a:gd name="T92" fmla="*/ 9619 w 101"/>
              <a:gd name="T93" fmla="*/ 21696 h 51"/>
              <a:gd name="T94" fmla="*/ 6413 w 101"/>
              <a:gd name="T95" fmla="*/ 20638 h 51"/>
              <a:gd name="T96" fmla="*/ 4810 w 101"/>
              <a:gd name="T97" fmla="*/ 20109 h 51"/>
              <a:gd name="T98" fmla="*/ 2672 w 101"/>
              <a:gd name="T99" fmla="*/ 19050 h 51"/>
              <a:gd name="T100" fmla="*/ 0 w 101"/>
              <a:gd name="T101" fmla="*/ 18521 h 51"/>
              <a:gd name="T102" fmla="*/ 8016 w 101"/>
              <a:gd name="T103" fmla="*/ 0 h 51"/>
              <a:gd name="T104" fmla="*/ 8016 w 101"/>
              <a:gd name="T105" fmla="*/ 0 h 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1" h="51">
                <a:moveTo>
                  <a:pt x="15" y="0"/>
                </a:moveTo>
                <a:lnTo>
                  <a:pt x="17" y="0"/>
                </a:lnTo>
                <a:lnTo>
                  <a:pt x="18" y="2"/>
                </a:lnTo>
                <a:lnTo>
                  <a:pt x="23" y="2"/>
                </a:lnTo>
                <a:lnTo>
                  <a:pt x="26" y="3"/>
                </a:lnTo>
                <a:lnTo>
                  <a:pt x="30" y="5"/>
                </a:lnTo>
                <a:lnTo>
                  <a:pt x="33" y="5"/>
                </a:lnTo>
                <a:lnTo>
                  <a:pt x="36" y="5"/>
                </a:lnTo>
                <a:lnTo>
                  <a:pt x="39" y="6"/>
                </a:lnTo>
                <a:lnTo>
                  <a:pt x="42" y="6"/>
                </a:lnTo>
                <a:lnTo>
                  <a:pt x="45" y="6"/>
                </a:lnTo>
                <a:lnTo>
                  <a:pt x="48" y="8"/>
                </a:lnTo>
                <a:lnTo>
                  <a:pt x="51" y="8"/>
                </a:lnTo>
                <a:lnTo>
                  <a:pt x="56" y="9"/>
                </a:lnTo>
                <a:lnTo>
                  <a:pt x="59" y="9"/>
                </a:lnTo>
                <a:lnTo>
                  <a:pt x="62" y="11"/>
                </a:lnTo>
                <a:lnTo>
                  <a:pt x="66" y="11"/>
                </a:lnTo>
                <a:lnTo>
                  <a:pt x="69" y="12"/>
                </a:lnTo>
                <a:lnTo>
                  <a:pt x="74" y="12"/>
                </a:lnTo>
                <a:lnTo>
                  <a:pt x="77" y="12"/>
                </a:lnTo>
                <a:lnTo>
                  <a:pt x="81" y="12"/>
                </a:lnTo>
                <a:lnTo>
                  <a:pt x="86" y="12"/>
                </a:lnTo>
                <a:lnTo>
                  <a:pt x="89" y="12"/>
                </a:lnTo>
                <a:lnTo>
                  <a:pt x="93" y="14"/>
                </a:lnTo>
                <a:lnTo>
                  <a:pt x="96" y="14"/>
                </a:lnTo>
                <a:lnTo>
                  <a:pt x="101" y="14"/>
                </a:lnTo>
                <a:lnTo>
                  <a:pt x="89" y="51"/>
                </a:lnTo>
                <a:lnTo>
                  <a:pt x="87" y="51"/>
                </a:lnTo>
                <a:lnTo>
                  <a:pt x="84" y="51"/>
                </a:lnTo>
                <a:lnTo>
                  <a:pt x="81" y="51"/>
                </a:lnTo>
                <a:lnTo>
                  <a:pt x="78" y="50"/>
                </a:lnTo>
                <a:lnTo>
                  <a:pt x="72" y="50"/>
                </a:lnTo>
                <a:lnTo>
                  <a:pt x="68" y="50"/>
                </a:lnTo>
                <a:lnTo>
                  <a:pt x="63" y="50"/>
                </a:lnTo>
                <a:lnTo>
                  <a:pt x="60" y="48"/>
                </a:lnTo>
                <a:lnTo>
                  <a:pt x="56" y="48"/>
                </a:lnTo>
                <a:lnTo>
                  <a:pt x="53" y="48"/>
                </a:lnTo>
                <a:lnTo>
                  <a:pt x="50" y="48"/>
                </a:lnTo>
                <a:lnTo>
                  <a:pt x="45" y="47"/>
                </a:lnTo>
                <a:lnTo>
                  <a:pt x="42" y="47"/>
                </a:lnTo>
                <a:lnTo>
                  <a:pt x="38" y="45"/>
                </a:lnTo>
                <a:lnTo>
                  <a:pt x="35" y="45"/>
                </a:lnTo>
                <a:lnTo>
                  <a:pt x="30" y="44"/>
                </a:lnTo>
                <a:lnTo>
                  <a:pt x="26" y="42"/>
                </a:lnTo>
                <a:lnTo>
                  <a:pt x="21" y="41"/>
                </a:lnTo>
                <a:lnTo>
                  <a:pt x="18" y="41"/>
                </a:lnTo>
                <a:lnTo>
                  <a:pt x="12" y="39"/>
                </a:lnTo>
                <a:lnTo>
                  <a:pt x="9" y="38"/>
                </a:lnTo>
                <a:lnTo>
                  <a:pt x="5" y="36"/>
                </a:lnTo>
                <a:lnTo>
                  <a:pt x="0" y="35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Freeform 43"/>
          <p:cNvSpPr>
            <a:spLocks/>
          </p:cNvSpPr>
          <p:nvPr/>
        </p:nvSpPr>
        <p:spPr bwMode="auto">
          <a:xfrm>
            <a:off x="1268413" y="5400675"/>
            <a:ext cx="52387" cy="25400"/>
          </a:xfrm>
          <a:custGeom>
            <a:avLst/>
            <a:gdLst>
              <a:gd name="T0" fmla="*/ 6879 w 99"/>
              <a:gd name="T1" fmla="*/ 0 h 49"/>
              <a:gd name="T2" fmla="*/ 7937 w 99"/>
              <a:gd name="T3" fmla="*/ 0 h 49"/>
              <a:gd name="T4" fmla="*/ 8467 w 99"/>
              <a:gd name="T5" fmla="*/ 0 h 49"/>
              <a:gd name="T6" fmla="*/ 11112 w 99"/>
              <a:gd name="T7" fmla="*/ 518 h 49"/>
              <a:gd name="T8" fmla="*/ 12700 w 99"/>
              <a:gd name="T9" fmla="*/ 518 h 49"/>
              <a:gd name="T10" fmla="*/ 14817 w 99"/>
              <a:gd name="T11" fmla="*/ 1555 h 49"/>
              <a:gd name="T12" fmla="*/ 17991 w 99"/>
              <a:gd name="T13" fmla="*/ 2073 h 49"/>
              <a:gd name="T14" fmla="*/ 21166 w 99"/>
              <a:gd name="T15" fmla="*/ 3110 h 49"/>
              <a:gd name="T16" fmla="*/ 22754 w 99"/>
              <a:gd name="T17" fmla="*/ 3110 h 49"/>
              <a:gd name="T18" fmla="*/ 24341 w 99"/>
              <a:gd name="T19" fmla="*/ 3629 h 49"/>
              <a:gd name="T20" fmla="*/ 25929 w 99"/>
              <a:gd name="T21" fmla="*/ 3629 h 49"/>
              <a:gd name="T22" fmla="*/ 28575 w 99"/>
              <a:gd name="T23" fmla="*/ 4665 h 49"/>
              <a:gd name="T24" fmla="*/ 30162 w 99"/>
              <a:gd name="T25" fmla="*/ 4665 h 49"/>
              <a:gd name="T26" fmla="*/ 31750 w 99"/>
              <a:gd name="T27" fmla="*/ 4665 h 49"/>
              <a:gd name="T28" fmla="*/ 33866 w 99"/>
              <a:gd name="T29" fmla="*/ 4665 h 49"/>
              <a:gd name="T30" fmla="*/ 35454 w 99"/>
              <a:gd name="T31" fmla="*/ 5184 h 49"/>
              <a:gd name="T32" fmla="*/ 38100 w 99"/>
              <a:gd name="T33" fmla="*/ 5184 h 49"/>
              <a:gd name="T34" fmla="*/ 39687 w 99"/>
              <a:gd name="T35" fmla="*/ 5184 h 49"/>
              <a:gd name="T36" fmla="*/ 41804 w 99"/>
              <a:gd name="T37" fmla="*/ 5184 h 49"/>
              <a:gd name="T38" fmla="*/ 44450 w 99"/>
              <a:gd name="T39" fmla="*/ 6220 h 49"/>
              <a:gd name="T40" fmla="*/ 46037 w 99"/>
              <a:gd name="T41" fmla="*/ 6220 h 49"/>
              <a:gd name="T42" fmla="*/ 48154 w 99"/>
              <a:gd name="T43" fmla="*/ 6220 h 49"/>
              <a:gd name="T44" fmla="*/ 49741 w 99"/>
              <a:gd name="T45" fmla="*/ 6220 h 49"/>
              <a:gd name="T46" fmla="*/ 52387 w 99"/>
              <a:gd name="T47" fmla="*/ 6739 h 49"/>
              <a:gd name="T48" fmla="*/ 46566 w 99"/>
              <a:gd name="T49" fmla="*/ 25400 h 49"/>
              <a:gd name="T50" fmla="*/ 46037 w 99"/>
              <a:gd name="T51" fmla="*/ 25400 h 49"/>
              <a:gd name="T52" fmla="*/ 44979 w 99"/>
              <a:gd name="T53" fmla="*/ 25400 h 49"/>
              <a:gd name="T54" fmla="*/ 44450 w 99"/>
              <a:gd name="T55" fmla="*/ 25400 h 49"/>
              <a:gd name="T56" fmla="*/ 42862 w 99"/>
              <a:gd name="T57" fmla="*/ 25400 h 49"/>
              <a:gd name="T58" fmla="*/ 40216 w 99"/>
              <a:gd name="T59" fmla="*/ 25400 h 49"/>
              <a:gd name="T60" fmla="*/ 38100 w 99"/>
              <a:gd name="T61" fmla="*/ 25400 h 49"/>
              <a:gd name="T62" fmla="*/ 34925 w 99"/>
              <a:gd name="T63" fmla="*/ 24882 h 49"/>
              <a:gd name="T64" fmla="*/ 32279 w 99"/>
              <a:gd name="T65" fmla="*/ 24882 h 49"/>
              <a:gd name="T66" fmla="*/ 30162 w 99"/>
              <a:gd name="T67" fmla="*/ 24882 h 49"/>
              <a:gd name="T68" fmla="*/ 28575 w 99"/>
              <a:gd name="T69" fmla="*/ 24882 h 49"/>
              <a:gd name="T70" fmla="*/ 26987 w 99"/>
              <a:gd name="T71" fmla="*/ 23845 h 49"/>
              <a:gd name="T72" fmla="*/ 25400 w 99"/>
              <a:gd name="T73" fmla="*/ 23845 h 49"/>
              <a:gd name="T74" fmla="*/ 22754 w 99"/>
              <a:gd name="T75" fmla="*/ 23327 h 49"/>
              <a:gd name="T76" fmla="*/ 21166 w 99"/>
              <a:gd name="T77" fmla="*/ 23327 h 49"/>
              <a:gd name="T78" fmla="*/ 19050 w 99"/>
              <a:gd name="T79" fmla="*/ 23327 h 49"/>
              <a:gd name="T80" fmla="*/ 17462 w 99"/>
              <a:gd name="T81" fmla="*/ 22290 h 49"/>
              <a:gd name="T82" fmla="*/ 14817 w 99"/>
              <a:gd name="T83" fmla="*/ 22290 h 49"/>
              <a:gd name="T84" fmla="*/ 12700 w 99"/>
              <a:gd name="T85" fmla="*/ 21771 h 49"/>
              <a:gd name="T86" fmla="*/ 10054 w 99"/>
              <a:gd name="T87" fmla="*/ 20735 h 49"/>
              <a:gd name="T88" fmla="*/ 8467 w 99"/>
              <a:gd name="T89" fmla="*/ 20735 h 49"/>
              <a:gd name="T90" fmla="*/ 6350 w 99"/>
              <a:gd name="T91" fmla="*/ 19180 h 49"/>
              <a:gd name="T92" fmla="*/ 3704 w 99"/>
              <a:gd name="T93" fmla="*/ 19180 h 49"/>
              <a:gd name="T94" fmla="*/ 1587 w 99"/>
              <a:gd name="T95" fmla="*/ 18661 h 49"/>
              <a:gd name="T96" fmla="*/ 0 w 99"/>
              <a:gd name="T97" fmla="*/ 17624 h 49"/>
              <a:gd name="T98" fmla="*/ 6879 w 99"/>
              <a:gd name="T99" fmla="*/ 0 h 49"/>
              <a:gd name="T100" fmla="*/ 6879 w 99"/>
              <a:gd name="T101" fmla="*/ 0 h 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9" h="49">
                <a:moveTo>
                  <a:pt x="13" y="0"/>
                </a:moveTo>
                <a:lnTo>
                  <a:pt x="15" y="0"/>
                </a:lnTo>
                <a:lnTo>
                  <a:pt x="16" y="0"/>
                </a:lnTo>
                <a:lnTo>
                  <a:pt x="21" y="1"/>
                </a:lnTo>
                <a:lnTo>
                  <a:pt x="24" y="1"/>
                </a:lnTo>
                <a:lnTo>
                  <a:pt x="28" y="3"/>
                </a:lnTo>
                <a:lnTo>
                  <a:pt x="34" y="4"/>
                </a:lnTo>
                <a:lnTo>
                  <a:pt x="40" y="6"/>
                </a:lnTo>
                <a:lnTo>
                  <a:pt x="43" y="6"/>
                </a:lnTo>
                <a:lnTo>
                  <a:pt x="46" y="7"/>
                </a:lnTo>
                <a:lnTo>
                  <a:pt x="49" y="7"/>
                </a:lnTo>
                <a:lnTo>
                  <a:pt x="54" y="9"/>
                </a:lnTo>
                <a:lnTo>
                  <a:pt x="57" y="9"/>
                </a:lnTo>
                <a:lnTo>
                  <a:pt x="60" y="9"/>
                </a:lnTo>
                <a:lnTo>
                  <a:pt x="64" y="9"/>
                </a:lnTo>
                <a:lnTo>
                  <a:pt x="67" y="10"/>
                </a:lnTo>
                <a:lnTo>
                  <a:pt x="72" y="10"/>
                </a:lnTo>
                <a:lnTo>
                  <a:pt x="75" y="10"/>
                </a:lnTo>
                <a:lnTo>
                  <a:pt x="79" y="10"/>
                </a:lnTo>
                <a:lnTo>
                  <a:pt x="84" y="12"/>
                </a:lnTo>
                <a:lnTo>
                  <a:pt x="87" y="12"/>
                </a:lnTo>
                <a:lnTo>
                  <a:pt x="91" y="12"/>
                </a:lnTo>
                <a:lnTo>
                  <a:pt x="94" y="12"/>
                </a:lnTo>
                <a:lnTo>
                  <a:pt x="99" y="13"/>
                </a:lnTo>
                <a:lnTo>
                  <a:pt x="88" y="49"/>
                </a:lnTo>
                <a:lnTo>
                  <a:pt x="87" y="49"/>
                </a:lnTo>
                <a:lnTo>
                  <a:pt x="85" y="49"/>
                </a:lnTo>
                <a:lnTo>
                  <a:pt x="84" y="49"/>
                </a:lnTo>
                <a:lnTo>
                  <a:pt x="81" y="49"/>
                </a:lnTo>
                <a:lnTo>
                  <a:pt x="76" y="49"/>
                </a:lnTo>
                <a:lnTo>
                  <a:pt x="72" y="49"/>
                </a:lnTo>
                <a:lnTo>
                  <a:pt x="66" y="48"/>
                </a:lnTo>
                <a:lnTo>
                  <a:pt x="61" y="48"/>
                </a:lnTo>
                <a:lnTo>
                  <a:pt x="57" y="48"/>
                </a:lnTo>
                <a:lnTo>
                  <a:pt x="54" y="48"/>
                </a:lnTo>
                <a:lnTo>
                  <a:pt x="51" y="46"/>
                </a:lnTo>
                <a:lnTo>
                  <a:pt x="48" y="46"/>
                </a:lnTo>
                <a:lnTo>
                  <a:pt x="43" y="45"/>
                </a:lnTo>
                <a:lnTo>
                  <a:pt x="40" y="45"/>
                </a:lnTo>
                <a:lnTo>
                  <a:pt x="36" y="45"/>
                </a:lnTo>
                <a:lnTo>
                  <a:pt x="33" y="43"/>
                </a:lnTo>
                <a:lnTo>
                  <a:pt x="28" y="43"/>
                </a:lnTo>
                <a:lnTo>
                  <a:pt x="24" y="42"/>
                </a:lnTo>
                <a:lnTo>
                  <a:pt x="19" y="40"/>
                </a:lnTo>
                <a:lnTo>
                  <a:pt x="16" y="40"/>
                </a:lnTo>
                <a:lnTo>
                  <a:pt x="12" y="37"/>
                </a:lnTo>
                <a:lnTo>
                  <a:pt x="7" y="37"/>
                </a:lnTo>
                <a:lnTo>
                  <a:pt x="3" y="36"/>
                </a:lnTo>
                <a:lnTo>
                  <a:pt x="0" y="34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5" name="Freeform 44"/>
          <p:cNvSpPr>
            <a:spLocks/>
          </p:cNvSpPr>
          <p:nvPr/>
        </p:nvSpPr>
        <p:spPr bwMode="auto">
          <a:xfrm>
            <a:off x="1387475" y="5180013"/>
            <a:ext cx="60325" cy="25400"/>
          </a:xfrm>
          <a:custGeom>
            <a:avLst/>
            <a:gdLst>
              <a:gd name="T0" fmla="*/ 7937 w 114"/>
              <a:gd name="T1" fmla="*/ 1058 h 48"/>
              <a:gd name="T2" fmla="*/ 6879 w 114"/>
              <a:gd name="T3" fmla="*/ 4233 h 48"/>
              <a:gd name="T4" fmla="*/ 6879 w 114"/>
              <a:gd name="T5" fmla="*/ 7408 h 48"/>
              <a:gd name="T6" fmla="*/ 6350 w 114"/>
              <a:gd name="T7" fmla="*/ 11113 h 48"/>
              <a:gd name="T8" fmla="*/ 5292 w 114"/>
              <a:gd name="T9" fmla="*/ 15346 h 48"/>
              <a:gd name="T10" fmla="*/ 3175 w 114"/>
              <a:gd name="T11" fmla="*/ 19050 h 48"/>
              <a:gd name="T12" fmla="*/ 529 w 114"/>
              <a:gd name="T13" fmla="*/ 23283 h 48"/>
              <a:gd name="T14" fmla="*/ 1588 w 114"/>
              <a:gd name="T15" fmla="*/ 24871 h 48"/>
              <a:gd name="T16" fmla="*/ 6879 w 114"/>
              <a:gd name="T17" fmla="*/ 24871 h 48"/>
              <a:gd name="T18" fmla="*/ 11642 w 114"/>
              <a:gd name="T19" fmla="*/ 24871 h 48"/>
              <a:gd name="T20" fmla="*/ 15875 w 114"/>
              <a:gd name="T21" fmla="*/ 24871 h 48"/>
              <a:gd name="T22" fmla="*/ 19050 w 114"/>
              <a:gd name="T23" fmla="*/ 24871 h 48"/>
              <a:gd name="T24" fmla="*/ 22754 w 114"/>
              <a:gd name="T25" fmla="*/ 24871 h 48"/>
              <a:gd name="T26" fmla="*/ 25929 w 114"/>
              <a:gd name="T27" fmla="*/ 24871 h 48"/>
              <a:gd name="T28" fmla="*/ 30162 w 114"/>
              <a:gd name="T29" fmla="*/ 24871 h 48"/>
              <a:gd name="T30" fmla="*/ 33338 w 114"/>
              <a:gd name="T31" fmla="*/ 23813 h 48"/>
              <a:gd name="T32" fmla="*/ 37042 w 114"/>
              <a:gd name="T33" fmla="*/ 23813 h 48"/>
              <a:gd name="T34" fmla="*/ 41275 w 114"/>
              <a:gd name="T35" fmla="*/ 23283 h 48"/>
              <a:gd name="T36" fmla="*/ 46567 w 114"/>
              <a:gd name="T37" fmla="*/ 22225 h 48"/>
              <a:gd name="T38" fmla="*/ 52387 w 114"/>
              <a:gd name="T39" fmla="*/ 20108 h 48"/>
              <a:gd name="T40" fmla="*/ 56092 w 114"/>
              <a:gd name="T41" fmla="*/ 15875 h 48"/>
              <a:gd name="T42" fmla="*/ 59267 w 114"/>
              <a:gd name="T43" fmla="*/ 12171 h 48"/>
              <a:gd name="T44" fmla="*/ 60325 w 114"/>
              <a:gd name="T45" fmla="*/ 7937 h 48"/>
              <a:gd name="T46" fmla="*/ 60325 w 114"/>
              <a:gd name="T47" fmla="*/ 4763 h 48"/>
              <a:gd name="T48" fmla="*/ 57679 w 114"/>
              <a:gd name="T49" fmla="*/ 3175 h 48"/>
              <a:gd name="T50" fmla="*/ 51329 w 114"/>
              <a:gd name="T51" fmla="*/ 4233 h 48"/>
              <a:gd name="T52" fmla="*/ 46567 w 114"/>
              <a:gd name="T53" fmla="*/ 4233 h 48"/>
              <a:gd name="T54" fmla="*/ 43392 w 114"/>
              <a:gd name="T55" fmla="*/ 4233 h 48"/>
              <a:gd name="T56" fmla="*/ 39688 w 114"/>
              <a:gd name="T57" fmla="*/ 4233 h 48"/>
              <a:gd name="T58" fmla="*/ 36513 w 114"/>
              <a:gd name="T59" fmla="*/ 4233 h 48"/>
              <a:gd name="T60" fmla="*/ 33338 w 114"/>
              <a:gd name="T61" fmla="*/ 3175 h 48"/>
              <a:gd name="T62" fmla="*/ 29104 w 114"/>
              <a:gd name="T63" fmla="*/ 3175 h 48"/>
              <a:gd name="T64" fmla="*/ 25400 w 114"/>
              <a:gd name="T65" fmla="*/ 2646 h 48"/>
              <a:gd name="T66" fmla="*/ 22225 w 114"/>
              <a:gd name="T67" fmla="*/ 1588 h 48"/>
              <a:gd name="T68" fmla="*/ 17992 w 114"/>
              <a:gd name="T69" fmla="*/ 1588 h 48"/>
              <a:gd name="T70" fmla="*/ 14817 w 114"/>
              <a:gd name="T71" fmla="*/ 1058 h 48"/>
              <a:gd name="T72" fmla="*/ 10054 w 114"/>
              <a:gd name="T73" fmla="*/ 1058 h 48"/>
              <a:gd name="T74" fmla="*/ 7937 w 114"/>
              <a:gd name="T75" fmla="*/ 0 h 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4" h="48">
                <a:moveTo>
                  <a:pt x="15" y="0"/>
                </a:moveTo>
                <a:lnTo>
                  <a:pt x="15" y="2"/>
                </a:lnTo>
                <a:lnTo>
                  <a:pt x="15" y="6"/>
                </a:lnTo>
                <a:lnTo>
                  <a:pt x="13" y="8"/>
                </a:lnTo>
                <a:lnTo>
                  <a:pt x="13" y="11"/>
                </a:lnTo>
                <a:lnTo>
                  <a:pt x="13" y="14"/>
                </a:lnTo>
                <a:lnTo>
                  <a:pt x="13" y="18"/>
                </a:lnTo>
                <a:lnTo>
                  <a:pt x="12" y="21"/>
                </a:lnTo>
                <a:lnTo>
                  <a:pt x="10" y="24"/>
                </a:lnTo>
                <a:lnTo>
                  <a:pt x="10" y="29"/>
                </a:lnTo>
                <a:lnTo>
                  <a:pt x="9" y="33"/>
                </a:lnTo>
                <a:lnTo>
                  <a:pt x="6" y="36"/>
                </a:lnTo>
                <a:lnTo>
                  <a:pt x="4" y="41"/>
                </a:lnTo>
                <a:lnTo>
                  <a:pt x="1" y="44"/>
                </a:lnTo>
                <a:lnTo>
                  <a:pt x="0" y="47"/>
                </a:lnTo>
                <a:lnTo>
                  <a:pt x="3" y="47"/>
                </a:lnTo>
                <a:lnTo>
                  <a:pt x="7" y="47"/>
                </a:lnTo>
                <a:lnTo>
                  <a:pt x="13" y="47"/>
                </a:lnTo>
                <a:lnTo>
                  <a:pt x="19" y="47"/>
                </a:lnTo>
                <a:lnTo>
                  <a:pt x="22" y="47"/>
                </a:lnTo>
                <a:lnTo>
                  <a:pt x="25" y="47"/>
                </a:lnTo>
                <a:lnTo>
                  <a:pt x="30" y="47"/>
                </a:lnTo>
                <a:lnTo>
                  <a:pt x="33" y="47"/>
                </a:lnTo>
                <a:lnTo>
                  <a:pt x="36" y="47"/>
                </a:lnTo>
                <a:lnTo>
                  <a:pt x="40" y="47"/>
                </a:lnTo>
                <a:lnTo>
                  <a:pt x="43" y="47"/>
                </a:lnTo>
                <a:lnTo>
                  <a:pt x="46" y="48"/>
                </a:lnTo>
                <a:lnTo>
                  <a:pt x="49" y="47"/>
                </a:lnTo>
                <a:lnTo>
                  <a:pt x="54" y="47"/>
                </a:lnTo>
                <a:lnTo>
                  <a:pt x="57" y="47"/>
                </a:lnTo>
                <a:lnTo>
                  <a:pt x="60" y="47"/>
                </a:lnTo>
                <a:lnTo>
                  <a:pt x="63" y="45"/>
                </a:lnTo>
                <a:lnTo>
                  <a:pt x="66" y="45"/>
                </a:lnTo>
                <a:lnTo>
                  <a:pt x="70" y="45"/>
                </a:lnTo>
                <a:lnTo>
                  <a:pt x="73" y="45"/>
                </a:lnTo>
                <a:lnTo>
                  <a:pt x="78" y="44"/>
                </a:lnTo>
                <a:lnTo>
                  <a:pt x="84" y="44"/>
                </a:lnTo>
                <a:lnTo>
                  <a:pt x="88" y="42"/>
                </a:lnTo>
                <a:lnTo>
                  <a:pt x="93" y="41"/>
                </a:lnTo>
                <a:lnTo>
                  <a:pt x="99" y="38"/>
                </a:lnTo>
                <a:lnTo>
                  <a:pt x="103" y="35"/>
                </a:lnTo>
                <a:lnTo>
                  <a:pt x="106" y="30"/>
                </a:lnTo>
                <a:lnTo>
                  <a:pt x="111" y="27"/>
                </a:lnTo>
                <a:lnTo>
                  <a:pt x="112" y="23"/>
                </a:lnTo>
                <a:lnTo>
                  <a:pt x="114" y="18"/>
                </a:lnTo>
                <a:lnTo>
                  <a:pt x="114" y="15"/>
                </a:lnTo>
                <a:lnTo>
                  <a:pt x="114" y="12"/>
                </a:lnTo>
                <a:lnTo>
                  <a:pt x="114" y="9"/>
                </a:lnTo>
                <a:lnTo>
                  <a:pt x="114" y="6"/>
                </a:lnTo>
                <a:lnTo>
                  <a:pt x="109" y="6"/>
                </a:lnTo>
                <a:lnTo>
                  <a:pt x="105" y="8"/>
                </a:lnTo>
                <a:lnTo>
                  <a:pt x="97" y="8"/>
                </a:lnTo>
                <a:lnTo>
                  <a:pt x="91" y="8"/>
                </a:lnTo>
                <a:lnTo>
                  <a:pt x="88" y="8"/>
                </a:lnTo>
                <a:lnTo>
                  <a:pt x="85" y="8"/>
                </a:lnTo>
                <a:lnTo>
                  <a:pt x="82" y="8"/>
                </a:lnTo>
                <a:lnTo>
                  <a:pt x="79" y="8"/>
                </a:lnTo>
                <a:lnTo>
                  <a:pt x="75" y="8"/>
                </a:lnTo>
                <a:lnTo>
                  <a:pt x="72" y="8"/>
                </a:lnTo>
                <a:lnTo>
                  <a:pt x="69" y="8"/>
                </a:lnTo>
                <a:lnTo>
                  <a:pt x="66" y="8"/>
                </a:lnTo>
                <a:lnTo>
                  <a:pt x="63" y="6"/>
                </a:lnTo>
                <a:lnTo>
                  <a:pt x="58" y="6"/>
                </a:lnTo>
                <a:lnTo>
                  <a:pt x="55" y="6"/>
                </a:lnTo>
                <a:lnTo>
                  <a:pt x="52" y="6"/>
                </a:lnTo>
                <a:lnTo>
                  <a:pt x="48" y="5"/>
                </a:lnTo>
                <a:lnTo>
                  <a:pt x="45" y="5"/>
                </a:lnTo>
                <a:lnTo>
                  <a:pt x="42" y="3"/>
                </a:lnTo>
                <a:lnTo>
                  <a:pt x="39" y="3"/>
                </a:lnTo>
                <a:lnTo>
                  <a:pt x="34" y="3"/>
                </a:lnTo>
                <a:lnTo>
                  <a:pt x="31" y="3"/>
                </a:lnTo>
                <a:lnTo>
                  <a:pt x="28" y="2"/>
                </a:lnTo>
                <a:lnTo>
                  <a:pt x="25" y="2"/>
                </a:lnTo>
                <a:lnTo>
                  <a:pt x="19" y="2"/>
                </a:lnTo>
                <a:lnTo>
                  <a:pt x="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6" name="Freeform 45"/>
          <p:cNvSpPr>
            <a:spLocks/>
          </p:cNvSpPr>
          <p:nvPr/>
        </p:nvSpPr>
        <p:spPr bwMode="auto">
          <a:xfrm>
            <a:off x="1250950" y="5510213"/>
            <a:ext cx="50800" cy="26987"/>
          </a:xfrm>
          <a:custGeom>
            <a:avLst/>
            <a:gdLst>
              <a:gd name="T0" fmla="*/ 46038 w 96"/>
              <a:gd name="T1" fmla="*/ 5937 h 50"/>
              <a:gd name="T2" fmla="*/ 45508 w 96"/>
              <a:gd name="T3" fmla="*/ 5937 h 50"/>
              <a:gd name="T4" fmla="*/ 43921 w 96"/>
              <a:gd name="T5" fmla="*/ 5937 h 50"/>
              <a:gd name="T6" fmla="*/ 42333 w 96"/>
              <a:gd name="T7" fmla="*/ 4858 h 50"/>
              <a:gd name="T8" fmla="*/ 40746 w 96"/>
              <a:gd name="T9" fmla="*/ 4858 h 50"/>
              <a:gd name="T10" fmla="*/ 38100 w 96"/>
              <a:gd name="T11" fmla="*/ 4858 h 50"/>
              <a:gd name="T12" fmla="*/ 35983 w 96"/>
              <a:gd name="T13" fmla="*/ 4858 h 50"/>
              <a:gd name="T14" fmla="*/ 34925 w 96"/>
              <a:gd name="T15" fmla="*/ 4858 h 50"/>
              <a:gd name="T16" fmla="*/ 33338 w 96"/>
              <a:gd name="T17" fmla="*/ 4858 h 50"/>
              <a:gd name="T18" fmla="*/ 31750 w 96"/>
              <a:gd name="T19" fmla="*/ 4318 h 50"/>
              <a:gd name="T20" fmla="*/ 30162 w 96"/>
              <a:gd name="T21" fmla="*/ 4318 h 50"/>
              <a:gd name="T22" fmla="*/ 28046 w 96"/>
              <a:gd name="T23" fmla="*/ 4318 h 50"/>
              <a:gd name="T24" fmla="*/ 26458 w 96"/>
              <a:gd name="T25" fmla="*/ 4318 h 50"/>
              <a:gd name="T26" fmla="*/ 24871 w 96"/>
              <a:gd name="T27" fmla="*/ 3238 h 50"/>
              <a:gd name="T28" fmla="*/ 22225 w 96"/>
              <a:gd name="T29" fmla="*/ 3238 h 50"/>
              <a:gd name="T30" fmla="*/ 20108 w 96"/>
              <a:gd name="T31" fmla="*/ 3238 h 50"/>
              <a:gd name="T32" fmla="*/ 18521 w 96"/>
              <a:gd name="T33" fmla="*/ 3238 h 50"/>
              <a:gd name="T34" fmla="*/ 15346 w 96"/>
              <a:gd name="T35" fmla="*/ 2699 h 50"/>
              <a:gd name="T36" fmla="*/ 13758 w 96"/>
              <a:gd name="T37" fmla="*/ 2699 h 50"/>
              <a:gd name="T38" fmla="*/ 10583 w 96"/>
              <a:gd name="T39" fmla="*/ 1619 h 50"/>
              <a:gd name="T40" fmla="*/ 7937 w 96"/>
              <a:gd name="T41" fmla="*/ 1619 h 50"/>
              <a:gd name="T42" fmla="*/ 5821 w 96"/>
              <a:gd name="T43" fmla="*/ 1079 h 50"/>
              <a:gd name="T44" fmla="*/ 2646 w 96"/>
              <a:gd name="T45" fmla="*/ 0 h 50"/>
              <a:gd name="T46" fmla="*/ 0 w 96"/>
              <a:gd name="T47" fmla="*/ 22129 h 50"/>
              <a:gd name="T48" fmla="*/ 1588 w 96"/>
              <a:gd name="T49" fmla="*/ 22129 h 50"/>
              <a:gd name="T50" fmla="*/ 2646 w 96"/>
              <a:gd name="T51" fmla="*/ 22669 h 50"/>
              <a:gd name="T52" fmla="*/ 4233 w 96"/>
              <a:gd name="T53" fmla="*/ 22669 h 50"/>
              <a:gd name="T54" fmla="*/ 5821 w 96"/>
              <a:gd name="T55" fmla="*/ 23749 h 50"/>
              <a:gd name="T56" fmla="*/ 7937 w 96"/>
              <a:gd name="T57" fmla="*/ 24288 h 50"/>
              <a:gd name="T58" fmla="*/ 9525 w 96"/>
              <a:gd name="T59" fmla="*/ 24288 h 50"/>
              <a:gd name="T60" fmla="*/ 11113 w 96"/>
              <a:gd name="T61" fmla="*/ 24288 h 50"/>
              <a:gd name="T62" fmla="*/ 12700 w 96"/>
              <a:gd name="T63" fmla="*/ 24288 h 50"/>
              <a:gd name="T64" fmla="*/ 14287 w 96"/>
              <a:gd name="T65" fmla="*/ 25368 h 50"/>
              <a:gd name="T66" fmla="*/ 15875 w 96"/>
              <a:gd name="T67" fmla="*/ 25368 h 50"/>
              <a:gd name="T68" fmla="*/ 18521 w 96"/>
              <a:gd name="T69" fmla="*/ 25908 h 50"/>
              <a:gd name="T70" fmla="*/ 20108 w 96"/>
              <a:gd name="T71" fmla="*/ 25908 h 50"/>
              <a:gd name="T72" fmla="*/ 21696 w 96"/>
              <a:gd name="T73" fmla="*/ 25908 h 50"/>
              <a:gd name="T74" fmla="*/ 23813 w 96"/>
              <a:gd name="T75" fmla="*/ 25908 h 50"/>
              <a:gd name="T76" fmla="*/ 26458 w 96"/>
              <a:gd name="T77" fmla="*/ 25908 h 50"/>
              <a:gd name="T78" fmla="*/ 28046 w 96"/>
              <a:gd name="T79" fmla="*/ 25908 h 50"/>
              <a:gd name="T80" fmla="*/ 30162 w 96"/>
              <a:gd name="T81" fmla="*/ 26987 h 50"/>
              <a:gd name="T82" fmla="*/ 32808 w 96"/>
              <a:gd name="T83" fmla="*/ 26987 h 50"/>
              <a:gd name="T84" fmla="*/ 34925 w 96"/>
              <a:gd name="T85" fmla="*/ 26987 h 50"/>
              <a:gd name="T86" fmla="*/ 37571 w 96"/>
              <a:gd name="T87" fmla="*/ 26987 h 50"/>
              <a:gd name="T88" fmla="*/ 40746 w 96"/>
              <a:gd name="T89" fmla="*/ 26987 h 50"/>
              <a:gd name="T90" fmla="*/ 42863 w 96"/>
              <a:gd name="T91" fmla="*/ 25908 h 50"/>
              <a:gd name="T92" fmla="*/ 46038 w 96"/>
              <a:gd name="T93" fmla="*/ 25908 h 50"/>
              <a:gd name="T94" fmla="*/ 48683 w 96"/>
              <a:gd name="T95" fmla="*/ 25908 h 50"/>
              <a:gd name="T96" fmla="*/ 50800 w 96"/>
              <a:gd name="T97" fmla="*/ 25908 h 50"/>
              <a:gd name="T98" fmla="*/ 46038 w 96"/>
              <a:gd name="T99" fmla="*/ 5937 h 50"/>
              <a:gd name="T100" fmla="*/ 46038 w 96"/>
              <a:gd name="T101" fmla="*/ 5937 h 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6" h="50">
                <a:moveTo>
                  <a:pt x="87" y="11"/>
                </a:moveTo>
                <a:lnTo>
                  <a:pt x="86" y="11"/>
                </a:lnTo>
                <a:lnTo>
                  <a:pt x="83" y="11"/>
                </a:lnTo>
                <a:lnTo>
                  <a:pt x="80" y="9"/>
                </a:lnTo>
                <a:lnTo>
                  <a:pt x="77" y="9"/>
                </a:lnTo>
                <a:lnTo>
                  <a:pt x="72" y="9"/>
                </a:lnTo>
                <a:lnTo>
                  <a:pt x="68" y="9"/>
                </a:lnTo>
                <a:lnTo>
                  <a:pt x="66" y="9"/>
                </a:lnTo>
                <a:lnTo>
                  <a:pt x="63" y="9"/>
                </a:lnTo>
                <a:lnTo>
                  <a:pt x="60" y="8"/>
                </a:lnTo>
                <a:lnTo>
                  <a:pt x="57" y="8"/>
                </a:lnTo>
                <a:lnTo>
                  <a:pt x="53" y="8"/>
                </a:lnTo>
                <a:lnTo>
                  <a:pt x="50" y="8"/>
                </a:lnTo>
                <a:lnTo>
                  <a:pt x="47" y="6"/>
                </a:lnTo>
                <a:lnTo>
                  <a:pt x="42" y="6"/>
                </a:lnTo>
                <a:lnTo>
                  <a:pt x="38" y="6"/>
                </a:lnTo>
                <a:lnTo>
                  <a:pt x="35" y="6"/>
                </a:lnTo>
                <a:lnTo>
                  <a:pt x="29" y="5"/>
                </a:lnTo>
                <a:lnTo>
                  <a:pt x="26" y="5"/>
                </a:lnTo>
                <a:lnTo>
                  <a:pt x="20" y="3"/>
                </a:lnTo>
                <a:lnTo>
                  <a:pt x="15" y="3"/>
                </a:lnTo>
                <a:lnTo>
                  <a:pt x="11" y="2"/>
                </a:lnTo>
                <a:lnTo>
                  <a:pt x="5" y="0"/>
                </a:lnTo>
                <a:lnTo>
                  <a:pt x="0" y="41"/>
                </a:lnTo>
                <a:lnTo>
                  <a:pt x="3" y="41"/>
                </a:lnTo>
                <a:lnTo>
                  <a:pt x="5" y="42"/>
                </a:lnTo>
                <a:lnTo>
                  <a:pt x="8" y="42"/>
                </a:lnTo>
                <a:lnTo>
                  <a:pt x="11" y="44"/>
                </a:lnTo>
                <a:lnTo>
                  <a:pt x="15" y="45"/>
                </a:lnTo>
                <a:lnTo>
                  <a:pt x="18" y="45"/>
                </a:lnTo>
                <a:lnTo>
                  <a:pt x="21" y="45"/>
                </a:lnTo>
                <a:lnTo>
                  <a:pt x="24" y="45"/>
                </a:lnTo>
                <a:lnTo>
                  <a:pt x="27" y="47"/>
                </a:lnTo>
                <a:lnTo>
                  <a:pt x="30" y="47"/>
                </a:lnTo>
                <a:lnTo>
                  <a:pt x="35" y="48"/>
                </a:lnTo>
                <a:lnTo>
                  <a:pt x="38" y="48"/>
                </a:lnTo>
                <a:lnTo>
                  <a:pt x="41" y="48"/>
                </a:lnTo>
                <a:lnTo>
                  <a:pt x="45" y="48"/>
                </a:lnTo>
                <a:lnTo>
                  <a:pt x="50" y="48"/>
                </a:lnTo>
                <a:lnTo>
                  <a:pt x="53" y="48"/>
                </a:lnTo>
                <a:lnTo>
                  <a:pt x="57" y="50"/>
                </a:lnTo>
                <a:lnTo>
                  <a:pt x="62" y="50"/>
                </a:lnTo>
                <a:lnTo>
                  <a:pt x="66" y="50"/>
                </a:lnTo>
                <a:lnTo>
                  <a:pt x="71" y="50"/>
                </a:lnTo>
                <a:lnTo>
                  <a:pt x="77" y="50"/>
                </a:lnTo>
                <a:lnTo>
                  <a:pt x="81" y="48"/>
                </a:lnTo>
                <a:lnTo>
                  <a:pt x="87" y="48"/>
                </a:lnTo>
                <a:lnTo>
                  <a:pt x="92" y="48"/>
                </a:lnTo>
                <a:lnTo>
                  <a:pt x="96" y="48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7" name="Freeform 46"/>
          <p:cNvSpPr>
            <a:spLocks/>
          </p:cNvSpPr>
          <p:nvPr/>
        </p:nvSpPr>
        <p:spPr bwMode="auto">
          <a:xfrm>
            <a:off x="1246188" y="5597525"/>
            <a:ext cx="69850" cy="26988"/>
          </a:xfrm>
          <a:custGeom>
            <a:avLst/>
            <a:gdLst>
              <a:gd name="T0" fmla="*/ 69850 w 132"/>
              <a:gd name="T1" fmla="*/ 3704 h 51"/>
              <a:gd name="T2" fmla="*/ 69850 w 132"/>
              <a:gd name="T3" fmla="*/ 3704 h 51"/>
              <a:gd name="T4" fmla="*/ 69321 w 132"/>
              <a:gd name="T5" fmla="*/ 3704 h 51"/>
              <a:gd name="T6" fmla="*/ 67733 w 132"/>
              <a:gd name="T7" fmla="*/ 3704 h 51"/>
              <a:gd name="T8" fmla="*/ 66146 w 132"/>
              <a:gd name="T9" fmla="*/ 3704 h 51"/>
              <a:gd name="T10" fmla="*/ 63500 w 132"/>
              <a:gd name="T11" fmla="*/ 3704 h 51"/>
              <a:gd name="T12" fmla="*/ 61383 w 132"/>
              <a:gd name="T13" fmla="*/ 3704 h 51"/>
              <a:gd name="T14" fmla="*/ 59796 w 132"/>
              <a:gd name="T15" fmla="*/ 3704 h 51"/>
              <a:gd name="T16" fmla="*/ 58208 w 132"/>
              <a:gd name="T17" fmla="*/ 3704 h 51"/>
              <a:gd name="T18" fmla="*/ 55562 w 132"/>
              <a:gd name="T19" fmla="*/ 3704 h 51"/>
              <a:gd name="T20" fmla="*/ 55033 w 132"/>
              <a:gd name="T21" fmla="*/ 3704 h 51"/>
              <a:gd name="T22" fmla="*/ 52387 w 132"/>
              <a:gd name="T23" fmla="*/ 3704 h 51"/>
              <a:gd name="T24" fmla="*/ 50271 w 132"/>
              <a:gd name="T25" fmla="*/ 3704 h 51"/>
              <a:gd name="T26" fmla="*/ 47625 w 132"/>
              <a:gd name="T27" fmla="*/ 3175 h 51"/>
              <a:gd name="T28" fmla="*/ 46038 w 132"/>
              <a:gd name="T29" fmla="*/ 3175 h 51"/>
              <a:gd name="T30" fmla="*/ 43921 w 132"/>
              <a:gd name="T31" fmla="*/ 3175 h 51"/>
              <a:gd name="T32" fmla="*/ 40746 w 132"/>
              <a:gd name="T33" fmla="*/ 3175 h 51"/>
              <a:gd name="T34" fmla="*/ 38100 w 132"/>
              <a:gd name="T35" fmla="*/ 2117 h 51"/>
              <a:gd name="T36" fmla="*/ 35983 w 132"/>
              <a:gd name="T37" fmla="*/ 2117 h 51"/>
              <a:gd name="T38" fmla="*/ 32808 w 132"/>
              <a:gd name="T39" fmla="*/ 2117 h 51"/>
              <a:gd name="T40" fmla="*/ 29633 w 132"/>
              <a:gd name="T41" fmla="*/ 2117 h 51"/>
              <a:gd name="T42" fmla="*/ 26987 w 132"/>
              <a:gd name="T43" fmla="*/ 1588 h 51"/>
              <a:gd name="T44" fmla="*/ 23813 w 132"/>
              <a:gd name="T45" fmla="*/ 1588 h 51"/>
              <a:gd name="T46" fmla="*/ 20108 w 132"/>
              <a:gd name="T47" fmla="*/ 1588 h 51"/>
              <a:gd name="T48" fmla="*/ 17463 w 132"/>
              <a:gd name="T49" fmla="*/ 529 h 51"/>
              <a:gd name="T50" fmla="*/ 15346 w 132"/>
              <a:gd name="T51" fmla="*/ 529 h 51"/>
              <a:gd name="T52" fmla="*/ 13758 w 132"/>
              <a:gd name="T53" fmla="*/ 529 h 51"/>
              <a:gd name="T54" fmla="*/ 12171 w 132"/>
              <a:gd name="T55" fmla="*/ 0 h 51"/>
              <a:gd name="T56" fmla="*/ 10583 w 132"/>
              <a:gd name="T57" fmla="*/ 0 h 51"/>
              <a:gd name="T58" fmla="*/ 0 w 132"/>
              <a:gd name="T59" fmla="*/ 21167 h 51"/>
              <a:gd name="T60" fmla="*/ 1588 w 132"/>
              <a:gd name="T61" fmla="*/ 22225 h 51"/>
              <a:gd name="T62" fmla="*/ 3175 w 132"/>
              <a:gd name="T63" fmla="*/ 22225 h 51"/>
              <a:gd name="T64" fmla="*/ 5821 w 132"/>
              <a:gd name="T65" fmla="*/ 22755 h 51"/>
              <a:gd name="T66" fmla="*/ 7408 w 132"/>
              <a:gd name="T67" fmla="*/ 22755 h 51"/>
              <a:gd name="T68" fmla="*/ 8996 w 132"/>
              <a:gd name="T69" fmla="*/ 23813 h 51"/>
              <a:gd name="T70" fmla="*/ 10583 w 132"/>
              <a:gd name="T71" fmla="*/ 23813 h 51"/>
              <a:gd name="T72" fmla="*/ 12171 w 132"/>
              <a:gd name="T73" fmla="*/ 23813 h 51"/>
              <a:gd name="T74" fmla="*/ 14287 w 132"/>
              <a:gd name="T75" fmla="*/ 24342 h 51"/>
              <a:gd name="T76" fmla="*/ 15875 w 132"/>
              <a:gd name="T77" fmla="*/ 24342 h 51"/>
              <a:gd name="T78" fmla="*/ 18521 w 132"/>
              <a:gd name="T79" fmla="*/ 24342 h 51"/>
              <a:gd name="T80" fmla="*/ 20638 w 132"/>
              <a:gd name="T81" fmla="*/ 25400 h 51"/>
              <a:gd name="T82" fmla="*/ 23283 w 132"/>
              <a:gd name="T83" fmla="*/ 25400 h 51"/>
              <a:gd name="T84" fmla="*/ 25400 w 132"/>
              <a:gd name="T85" fmla="*/ 25930 h 51"/>
              <a:gd name="T86" fmla="*/ 26987 w 132"/>
              <a:gd name="T87" fmla="*/ 25930 h 51"/>
              <a:gd name="T88" fmla="*/ 30162 w 132"/>
              <a:gd name="T89" fmla="*/ 25930 h 51"/>
              <a:gd name="T90" fmla="*/ 32808 w 132"/>
              <a:gd name="T91" fmla="*/ 25930 h 51"/>
              <a:gd name="T92" fmla="*/ 34925 w 132"/>
              <a:gd name="T93" fmla="*/ 25930 h 51"/>
              <a:gd name="T94" fmla="*/ 37571 w 132"/>
              <a:gd name="T95" fmla="*/ 25930 h 51"/>
              <a:gd name="T96" fmla="*/ 40746 w 132"/>
              <a:gd name="T97" fmla="*/ 26988 h 51"/>
              <a:gd name="T98" fmla="*/ 42863 w 132"/>
              <a:gd name="T99" fmla="*/ 25930 h 51"/>
              <a:gd name="T100" fmla="*/ 45508 w 132"/>
              <a:gd name="T101" fmla="*/ 25930 h 51"/>
              <a:gd name="T102" fmla="*/ 47625 w 132"/>
              <a:gd name="T103" fmla="*/ 25930 h 51"/>
              <a:gd name="T104" fmla="*/ 50271 w 132"/>
              <a:gd name="T105" fmla="*/ 25930 h 51"/>
              <a:gd name="T106" fmla="*/ 52387 w 132"/>
              <a:gd name="T107" fmla="*/ 25400 h 51"/>
              <a:gd name="T108" fmla="*/ 55033 w 132"/>
              <a:gd name="T109" fmla="*/ 25400 h 51"/>
              <a:gd name="T110" fmla="*/ 57150 w 132"/>
              <a:gd name="T111" fmla="*/ 24342 h 51"/>
              <a:gd name="T112" fmla="*/ 60325 w 132"/>
              <a:gd name="T113" fmla="*/ 24342 h 51"/>
              <a:gd name="T114" fmla="*/ 69850 w 132"/>
              <a:gd name="T115" fmla="*/ 3704 h 51"/>
              <a:gd name="T116" fmla="*/ 69850 w 132"/>
              <a:gd name="T117" fmla="*/ 3704 h 5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2" h="51">
                <a:moveTo>
                  <a:pt x="132" y="7"/>
                </a:moveTo>
                <a:lnTo>
                  <a:pt x="132" y="7"/>
                </a:lnTo>
                <a:lnTo>
                  <a:pt x="131" y="7"/>
                </a:lnTo>
                <a:lnTo>
                  <a:pt x="128" y="7"/>
                </a:lnTo>
                <a:lnTo>
                  <a:pt x="125" y="7"/>
                </a:lnTo>
                <a:lnTo>
                  <a:pt x="120" y="7"/>
                </a:lnTo>
                <a:lnTo>
                  <a:pt x="116" y="7"/>
                </a:lnTo>
                <a:lnTo>
                  <a:pt x="113" y="7"/>
                </a:lnTo>
                <a:lnTo>
                  <a:pt x="110" y="7"/>
                </a:lnTo>
                <a:lnTo>
                  <a:pt x="105" y="7"/>
                </a:lnTo>
                <a:lnTo>
                  <a:pt x="104" y="7"/>
                </a:lnTo>
                <a:lnTo>
                  <a:pt x="99" y="7"/>
                </a:lnTo>
                <a:lnTo>
                  <a:pt x="95" y="7"/>
                </a:lnTo>
                <a:lnTo>
                  <a:pt x="90" y="6"/>
                </a:lnTo>
                <a:lnTo>
                  <a:pt x="87" y="6"/>
                </a:lnTo>
                <a:lnTo>
                  <a:pt x="83" y="6"/>
                </a:lnTo>
                <a:lnTo>
                  <a:pt x="77" y="6"/>
                </a:lnTo>
                <a:lnTo>
                  <a:pt x="72" y="4"/>
                </a:lnTo>
                <a:lnTo>
                  <a:pt x="68" y="4"/>
                </a:lnTo>
                <a:lnTo>
                  <a:pt x="62" y="4"/>
                </a:lnTo>
                <a:lnTo>
                  <a:pt x="56" y="4"/>
                </a:lnTo>
                <a:lnTo>
                  <a:pt x="51" y="3"/>
                </a:lnTo>
                <a:lnTo>
                  <a:pt x="45" y="3"/>
                </a:lnTo>
                <a:lnTo>
                  <a:pt x="38" y="3"/>
                </a:lnTo>
                <a:lnTo>
                  <a:pt x="33" y="1"/>
                </a:lnTo>
                <a:lnTo>
                  <a:pt x="29" y="1"/>
                </a:lnTo>
                <a:lnTo>
                  <a:pt x="26" y="1"/>
                </a:lnTo>
                <a:lnTo>
                  <a:pt x="23" y="0"/>
                </a:lnTo>
                <a:lnTo>
                  <a:pt x="20" y="0"/>
                </a:lnTo>
                <a:lnTo>
                  <a:pt x="0" y="40"/>
                </a:lnTo>
                <a:lnTo>
                  <a:pt x="3" y="42"/>
                </a:lnTo>
                <a:lnTo>
                  <a:pt x="6" y="42"/>
                </a:lnTo>
                <a:lnTo>
                  <a:pt x="11" y="43"/>
                </a:lnTo>
                <a:lnTo>
                  <a:pt x="14" y="43"/>
                </a:lnTo>
                <a:lnTo>
                  <a:pt x="17" y="45"/>
                </a:lnTo>
                <a:lnTo>
                  <a:pt x="20" y="45"/>
                </a:lnTo>
                <a:lnTo>
                  <a:pt x="23" y="45"/>
                </a:lnTo>
                <a:lnTo>
                  <a:pt x="27" y="46"/>
                </a:lnTo>
                <a:lnTo>
                  <a:pt x="30" y="46"/>
                </a:lnTo>
                <a:lnTo>
                  <a:pt x="35" y="46"/>
                </a:lnTo>
                <a:lnTo>
                  <a:pt x="39" y="48"/>
                </a:lnTo>
                <a:lnTo>
                  <a:pt x="44" y="48"/>
                </a:lnTo>
                <a:lnTo>
                  <a:pt x="48" y="49"/>
                </a:lnTo>
                <a:lnTo>
                  <a:pt x="51" y="49"/>
                </a:lnTo>
                <a:lnTo>
                  <a:pt x="57" y="49"/>
                </a:lnTo>
                <a:lnTo>
                  <a:pt x="62" y="49"/>
                </a:lnTo>
                <a:lnTo>
                  <a:pt x="66" y="49"/>
                </a:lnTo>
                <a:lnTo>
                  <a:pt x="71" y="49"/>
                </a:lnTo>
                <a:lnTo>
                  <a:pt x="77" y="51"/>
                </a:lnTo>
                <a:lnTo>
                  <a:pt x="81" y="49"/>
                </a:lnTo>
                <a:lnTo>
                  <a:pt x="86" y="49"/>
                </a:lnTo>
                <a:lnTo>
                  <a:pt x="90" y="49"/>
                </a:lnTo>
                <a:lnTo>
                  <a:pt x="95" y="49"/>
                </a:lnTo>
                <a:lnTo>
                  <a:pt x="99" y="48"/>
                </a:lnTo>
                <a:lnTo>
                  <a:pt x="104" y="48"/>
                </a:lnTo>
                <a:lnTo>
                  <a:pt x="108" y="46"/>
                </a:lnTo>
                <a:lnTo>
                  <a:pt x="114" y="46"/>
                </a:lnTo>
                <a:lnTo>
                  <a:pt x="13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1" name="Oval 47"/>
          <p:cNvSpPr>
            <a:spLocks noChangeArrowheads="1"/>
          </p:cNvSpPr>
          <p:nvPr/>
        </p:nvSpPr>
        <p:spPr bwMode="auto">
          <a:xfrm>
            <a:off x="2166938" y="5300663"/>
            <a:ext cx="892175" cy="4333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 descr="ProcessoRSBiolch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71875"/>
            <a:ext cx="86756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7777162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FontTx/>
              <a:buChar char="o"/>
              <a:defRPr/>
            </a:pPr>
            <a:r>
              <a:rPr lang="pt-BR" sz="3600">
                <a:cs typeface="Arial" charset="0"/>
              </a:rPr>
              <a:t> Processo Sistemático </a:t>
            </a:r>
            <a:r>
              <a:rPr lang="pt-BR" sz="1600">
                <a:cs typeface="Arial" charset="0"/>
              </a:rPr>
              <a:t>(Biolchini </a:t>
            </a:r>
            <a:r>
              <a:rPr lang="pt-BR" sz="1600" i="1">
                <a:cs typeface="Arial" charset="0"/>
              </a:rPr>
              <a:t>et al.</a:t>
            </a:r>
            <a:r>
              <a:rPr lang="pt-BR" sz="1600">
                <a:cs typeface="Arial" charset="0"/>
              </a:rPr>
              <a:t>, 2005)</a:t>
            </a:r>
          </a:p>
          <a:p>
            <a:pPr lvl="1" algn="just">
              <a:buClr>
                <a:schemeClr val="tx2"/>
              </a:buClr>
              <a:buFontTx/>
              <a:buChar char="o"/>
              <a:defRPr/>
            </a:pPr>
            <a:r>
              <a:rPr lang="pt-BR" sz="2400">
                <a:cs typeface="Arial" charset="0"/>
              </a:rPr>
              <a:t> </a:t>
            </a:r>
            <a:r>
              <a:rPr lang="pt-BR" sz="2800" b="0">
                <a:cs typeface="Arial" charset="0"/>
              </a:rPr>
              <a:t>Conjunto de passos bem definidos e </a:t>
            </a:r>
            <a:r>
              <a:rPr lang="pt-BR" sz="2800" b="0">
                <a:cs typeface="Arial" charset="0"/>
                <a:sym typeface="Symbol" charset="0"/>
              </a:rPr>
              <a:t>planejados de acordo com um protocolo previamente estabelecido</a:t>
            </a:r>
            <a:endParaRPr lang="pt-BR" sz="2800" b="0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Processo de Revisão Sistemática</a:t>
            </a:r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300038" y="1628775"/>
            <a:ext cx="51435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289300" y="1700213"/>
            <a:ext cx="24479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645275" y="4465638"/>
            <a:ext cx="1441450" cy="574675"/>
          </a:xfrm>
          <a:prstGeom prst="flowChartTerminator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24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24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25284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225292" name="AutoShape 12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dirty="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 dirty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 dirty="0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 dirty="0">
                <a:ea typeface="MS Mincho" charset="0"/>
                <a:cs typeface="Arial" charset="0"/>
              </a:rPr>
              <a:t>   </a:t>
            </a:r>
            <a:r>
              <a:rPr lang="pt-BR" sz="1800" b="0" i="1" dirty="0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 dirty="0">
                <a:ea typeface="MS Mincho" charset="0"/>
                <a:cs typeface="Arial" charset="0"/>
              </a:rPr>
              <a:t> </a:t>
            </a:r>
            <a:r>
              <a:rPr lang="pt-BR" sz="1800" b="0" i="1" dirty="0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 dirty="0">
                <a:ea typeface="MS Mincho" charset="0"/>
                <a:cs typeface="Arial" charset="0"/>
              </a:rPr>
              <a:t>   </a:t>
            </a:r>
            <a:r>
              <a:rPr lang="pt-BR" sz="1800" b="0" i="1" dirty="0"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 dirty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 dirty="0">
                <a:latin typeface="Tw Cen MT" charset="0"/>
                <a:ea typeface="MS Mincho" charset="0"/>
                <a:cs typeface="Arial" charset="0"/>
              </a:rPr>
              <a:t>► Comentários finais</a:t>
            </a: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 dirty="0"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solidFill>
                  <a:srgbClr val="B2B2B2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solidFill>
                  <a:srgbClr val="B2B2B2"/>
                </a:solidFill>
                <a:ea typeface="MS Mincho" charset="0"/>
                <a:cs typeface="Arial" charset="0"/>
              </a:rPr>
              <a:t>  </a:t>
            </a:r>
            <a:r>
              <a:rPr lang="pt-BR" sz="1800" b="0">
                <a:solidFill>
                  <a:schemeClr val="bg1"/>
                </a:solidFill>
                <a:ea typeface="MS Mincho" charset="0"/>
                <a:cs typeface="Arial" charset="0"/>
              </a:rPr>
              <a:t>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>
            <a:off x="250825" y="2781300"/>
            <a:ext cx="8353425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539750" y="3449638"/>
            <a:ext cx="7848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 b="0">
              <a:cs typeface="Arial" charset="0"/>
            </a:endParaRPr>
          </a:p>
          <a:p>
            <a:pPr algn="just">
              <a:defRPr/>
            </a:pPr>
            <a:r>
              <a:rPr lang="pt-BR" sz="1800">
                <a:latin typeface="Tw Cen MT" charset="0"/>
                <a:ea typeface="MS Mincho" charset="0"/>
                <a:cs typeface="Arial" charset="0"/>
              </a:rPr>
              <a:t>	► 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Aplicação de métodos estatísticos (Metanálise)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H="1">
            <a:off x="1331913" y="3086100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>
            <a:off x="1331913" y="30686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2870200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Quando necessário...</a:t>
            </a:r>
          </a:p>
        </p:txBody>
      </p:sp>
      <p:grpSp>
        <p:nvGrpSpPr>
          <p:cNvPr id="92171" name="Group 24"/>
          <p:cNvGrpSpPr>
            <a:grpSpLocks/>
          </p:cNvGrpSpPr>
          <p:nvPr/>
        </p:nvGrpSpPr>
        <p:grpSpPr bwMode="auto">
          <a:xfrm>
            <a:off x="798513" y="3198813"/>
            <a:ext cx="539750" cy="584200"/>
            <a:chOff x="-170" y="1979"/>
            <a:chExt cx="340" cy="368"/>
          </a:xfrm>
        </p:grpSpPr>
        <p:sp>
          <p:nvSpPr>
            <p:cNvPr id="92174" name="Freeform 19"/>
            <p:cNvSpPr>
              <a:spLocks/>
            </p:cNvSpPr>
            <p:nvPr/>
          </p:nvSpPr>
          <p:spPr bwMode="auto">
            <a:xfrm>
              <a:off x="-170" y="2027"/>
              <a:ext cx="329" cy="315"/>
            </a:xfrm>
            <a:custGeom>
              <a:avLst/>
              <a:gdLst>
                <a:gd name="T0" fmla="*/ 0 w 659"/>
                <a:gd name="T1" fmla="*/ 40 h 630"/>
                <a:gd name="T2" fmla="*/ 34 w 659"/>
                <a:gd name="T3" fmla="*/ 315 h 630"/>
                <a:gd name="T4" fmla="*/ 329 w 659"/>
                <a:gd name="T5" fmla="*/ 285 h 630"/>
                <a:gd name="T6" fmla="*/ 309 w 659"/>
                <a:gd name="T7" fmla="*/ 0 h 630"/>
                <a:gd name="T8" fmla="*/ 0 w 659"/>
                <a:gd name="T9" fmla="*/ 4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9" h="630">
                  <a:moveTo>
                    <a:pt x="0" y="79"/>
                  </a:moveTo>
                  <a:lnTo>
                    <a:pt x="69" y="630"/>
                  </a:lnTo>
                  <a:lnTo>
                    <a:pt x="659" y="570"/>
                  </a:lnTo>
                  <a:lnTo>
                    <a:pt x="619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Freeform 20"/>
            <p:cNvSpPr>
              <a:spLocks/>
            </p:cNvSpPr>
            <p:nvPr/>
          </p:nvSpPr>
          <p:spPr bwMode="auto">
            <a:xfrm>
              <a:off x="-170" y="1979"/>
              <a:ext cx="340" cy="368"/>
            </a:xfrm>
            <a:custGeom>
              <a:avLst/>
              <a:gdLst>
                <a:gd name="T0" fmla="*/ 334 w 680"/>
                <a:gd name="T1" fmla="*/ 2 h 735"/>
                <a:gd name="T2" fmla="*/ 330 w 680"/>
                <a:gd name="T3" fmla="*/ 0 h 735"/>
                <a:gd name="T4" fmla="*/ 326 w 680"/>
                <a:gd name="T5" fmla="*/ 2 h 735"/>
                <a:gd name="T6" fmla="*/ 323 w 680"/>
                <a:gd name="T7" fmla="*/ 3 h 735"/>
                <a:gd name="T8" fmla="*/ 321 w 680"/>
                <a:gd name="T9" fmla="*/ 7 h 735"/>
                <a:gd name="T10" fmla="*/ 286 w 680"/>
                <a:gd name="T11" fmla="*/ 85 h 735"/>
                <a:gd name="T12" fmla="*/ 268 w 680"/>
                <a:gd name="T13" fmla="*/ 72 h 735"/>
                <a:gd name="T14" fmla="*/ 259 w 680"/>
                <a:gd name="T15" fmla="*/ 66 h 735"/>
                <a:gd name="T16" fmla="*/ 254 w 680"/>
                <a:gd name="T17" fmla="*/ 76 h 735"/>
                <a:gd name="T18" fmla="*/ 243 w 680"/>
                <a:gd name="T19" fmla="*/ 94 h 735"/>
                <a:gd name="T20" fmla="*/ 227 w 680"/>
                <a:gd name="T21" fmla="*/ 79 h 735"/>
                <a:gd name="T22" fmla="*/ 213 w 680"/>
                <a:gd name="T23" fmla="*/ 65 h 735"/>
                <a:gd name="T24" fmla="*/ 210 w 680"/>
                <a:gd name="T25" fmla="*/ 84 h 735"/>
                <a:gd name="T26" fmla="*/ 183 w 680"/>
                <a:gd name="T27" fmla="*/ 257 h 735"/>
                <a:gd name="T28" fmla="*/ 163 w 680"/>
                <a:gd name="T29" fmla="*/ 243 h 735"/>
                <a:gd name="T30" fmla="*/ 153 w 680"/>
                <a:gd name="T31" fmla="*/ 235 h 735"/>
                <a:gd name="T32" fmla="*/ 148 w 680"/>
                <a:gd name="T33" fmla="*/ 247 h 735"/>
                <a:gd name="T34" fmla="*/ 131 w 680"/>
                <a:gd name="T35" fmla="*/ 287 h 735"/>
                <a:gd name="T36" fmla="*/ 114 w 680"/>
                <a:gd name="T37" fmla="*/ 273 h 735"/>
                <a:gd name="T38" fmla="*/ 107 w 680"/>
                <a:gd name="T39" fmla="*/ 268 h 735"/>
                <a:gd name="T40" fmla="*/ 100 w 680"/>
                <a:gd name="T41" fmla="*/ 273 h 735"/>
                <a:gd name="T42" fmla="*/ 69 w 680"/>
                <a:gd name="T43" fmla="*/ 303 h 735"/>
                <a:gd name="T44" fmla="*/ 56 w 680"/>
                <a:gd name="T45" fmla="*/ 285 h 735"/>
                <a:gd name="T46" fmla="*/ 46 w 680"/>
                <a:gd name="T47" fmla="*/ 272 h 735"/>
                <a:gd name="T48" fmla="*/ 39 w 680"/>
                <a:gd name="T49" fmla="*/ 286 h 735"/>
                <a:gd name="T50" fmla="*/ 1 w 680"/>
                <a:gd name="T51" fmla="*/ 353 h 735"/>
                <a:gd name="T52" fmla="*/ 0 w 680"/>
                <a:gd name="T53" fmla="*/ 357 h 735"/>
                <a:gd name="T54" fmla="*/ 1 w 680"/>
                <a:gd name="T55" fmla="*/ 361 h 735"/>
                <a:gd name="T56" fmla="*/ 3 w 680"/>
                <a:gd name="T57" fmla="*/ 364 h 735"/>
                <a:gd name="T58" fmla="*/ 5 w 680"/>
                <a:gd name="T59" fmla="*/ 367 h 735"/>
                <a:gd name="T60" fmla="*/ 9 w 680"/>
                <a:gd name="T61" fmla="*/ 368 h 735"/>
                <a:gd name="T62" fmla="*/ 13 w 680"/>
                <a:gd name="T63" fmla="*/ 368 h 735"/>
                <a:gd name="T64" fmla="*/ 16 w 680"/>
                <a:gd name="T65" fmla="*/ 366 h 735"/>
                <a:gd name="T66" fmla="*/ 19 w 680"/>
                <a:gd name="T67" fmla="*/ 363 h 735"/>
                <a:gd name="T68" fmla="*/ 49 w 680"/>
                <a:gd name="T69" fmla="*/ 309 h 735"/>
                <a:gd name="T70" fmla="*/ 59 w 680"/>
                <a:gd name="T71" fmla="*/ 324 h 735"/>
                <a:gd name="T72" fmla="*/ 66 w 680"/>
                <a:gd name="T73" fmla="*/ 333 h 735"/>
                <a:gd name="T74" fmla="*/ 74 w 680"/>
                <a:gd name="T75" fmla="*/ 325 h 735"/>
                <a:gd name="T76" fmla="*/ 108 w 680"/>
                <a:gd name="T77" fmla="*/ 294 h 735"/>
                <a:gd name="T78" fmla="*/ 129 w 680"/>
                <a:gd name="T79" fmla="*/ 311 h 735"/>
                <a:gd name="T80" fmla="*/ 139 w 680"/>
                <a:gd name="T81" fmla="*/ 319 h 735"/>
                <a:gd name="T82" fmla="*/ 144 w 680"/>
                <a:gd name="T83" fmla="*/ 307 h 735"/>
                <a:gd name="T84" fmla="*/ 162 w 680"/>
                <a:gd name="T85" fmla="*/ 266 h 735"/>
                <a:gd name="T86" fmla="*/ 184 w 680"/>
                <a:gd name="T87" fmla="*/ 284 h 735"/>
                <a:gd name="T88" fmla="*/ 197 w 680"/>
                <a:gd name="T89" fmla="*/ 294 h 735"/>
                <a:gd name="T90" fmla="*/ 200 w 680"/>
                <a:gd name="T91" fmla="*/ 277 h 735"/>
                <a:gd name="T92" fmla="*/ 227 w 680"/>
                <a:gd name="T93" fmla="*/ 106 h 735"/>
                <a:gd name="T94" fmla="*/ 238 w 680"/>
                <a:gd name="T95" fmla="*/ 118 h 735"/>
                <a:gd name="T96" fmla="*/ 247 w 680"/>
                <a:gd name="T97" fmla="*/ 127 h 735"/>
                <a:gd name="T98" fmla="*/ 254 w 680"/>
                <a:gd name="T99" fmla="*/ 116 h 735"/>
                <a:gd name="T100" fmla="*/ 265 w 680"/>
                <a:gd name="T101" fmla="*/ 95 h 735"/>
                <a:gd name="T102" fmla="*/ 284 w 680"/>
                <a:gd name="T103" fmla="*/ 109 h 735"/>
                <a:gd name="T104" fmla="*/ 294 w 680"/>
                <a:gd name="T105" fmla="*/ 116 h 735"/>
                <a:gd name="T106" fmla="*/ 299 w 680"/>
                <a:gd name="T107" fmla="*/ 105 h 735"/>
                <a:gd name="T108" fmla="*/ 339 w 680"/>
                <a:gd name="T109" fmla="*/ 15 h 735"/>
                <a:gd name="T110" fmla="*/ 340 w 680"/>
                <a:gd name="T111" fmla="*/ 11 h 735"/>
                <a:gd name="T112" fmla="*/ 339 w 680"/>
                <a:gd name="T113" fmla="*/ 7 h 735"/>
                <a:gd name="T114" fmla="*/ 337 w 680"/>
                <a:gd name="T115" fmla="*/ 4 h 735"/>
                <a:gd name="T116" fmla="*/ 334 w 680"/>
                <a:gd name="T117" fmla="*/ 2 h 7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0" h="735">
                  <a:moveTo>
                    <a:pt x="667" y="3"/>
                  </a:moveTo>
                  <a:lnTo>
                    <a:pt x="659" y="0"/>
                  </a:lnTo>
                  <a:lnTo>
                    <a:pt x="652" y="3"/>
                  </a:lnTo>
                  <a:lnTo>
                    <a:pt x="645" y="6"/>
                  </a:lnTo>
                  <a:lnTo>
                    <a:pt x="641" y="13"/>
                  </a:lnTo>
                  <a:lnTo>
                    <a:pt x="571" y="170"/>
                  </a:lnTo>
                  <a:lnTo>
                    <a:pt x="536" y="144"/>
                  </a:lnTo>
                  <a:lnTo>
                    <a:pt x="518" y="132"/>
                  </a:lnTo>
                  <a:lnTo>
                    <a:pt x="507" y="151"/>
                  </a:lnTo>
                  <a:lnTo>
                    <a:pt x="485" y="188"/>
                  </a:lnTo>
                  <a:lnTo>
                    <a:pt x="454" y="157"/>
                  </a:lnTo>
                  <a:lnTo>
                    <a:pt x="425" y="129"/>
                  </a:lnTo>
                  <a:lnTo>
                    <a:pt x="419" y="167"/>
                  </a:lnTo>
                  <a:lnTo>
                    <a:pt x="365" y="514"/>
                  </a:lnTo>
                  <a:lnTo>
                    <a:pt x="326" y="485"/>
                  </a:lnTo>
                  <a:lnTo>
                    <a:pt x="306" y="469"/>
                  </a:lnTo>
                  <a:lnTo>
                    <a:pt x="296" y="493"/>
                  </a:lnTo>
                  <a:lnTo>
                    <a:pt x="262" y="574"/>
                  </a:lnTo>
                  <a:lnTo>
                    <a:pt x="227" y="545"/>
                  </a:lnTo>
                  <a:lnTo>
                    <a:pt x="213" y="535"/>
                  </a:lnTo>
                  <a:lnTo>
                    <a:pt x="200" y="546"/>
                  </a:lnTo>
                  <a:lnTo>
                    <a:pt x="137" y="606"/>
                  </a:lnTo>
                  <a:lnTo>
                    <a:pt x="111" y="569"/>
                  </a:lnTo>
                  <a:lnTo>
                    <a:pt x="92" y="544"/>
                  </a:lnTo>
                  <a:lnTo>
                    <a:pt x="77" y="572"/>
                  </a:lnTo>
                  <a:lnTo>
                    <a:pt x="2" y="706"/>
                  </a:lnTo>
                  <a:lnTo>
                    <a:pt x="0" y="713"/>
                  </a:lnTo>
                  <a:lnTo>
                    <a:pt x="1" y="721"/>
                  </a:lnTo>
                  <a:lnTo>
                    <a:pt x="5" y="728"/>
                  </a:lnTo>
                  <a:lnTo>
                    <a:pt x="10" y="733"/>
                  </a:lnTo>
                  <a:lnTo>
                    <a:pt x="17" y="735"/>
                  </a:lnTo>
                  <a:lnTo>
                    <a:pt x="25" y="735"/>
                  </a:lnTo>
                  <a:lnTo>
                    <a:pt x="31" y="732"/>
                  </a:lnTo>
                  <a:lnTo>
                    <a:pt x="37" y="726"/>
                  </a:lnTo>
                  <a:lnTo>
                    <a:pt x="97" y="618"/>
                  </a:lnTo>
                  <a:lnTo>
                    <a:pt x="118" y="648"/>
                  </a:lnTo>
                  <a:lnTo>
                    <a:pt x="131" y="666"/>
                  </a:lnTo>
                  <a:lnTo>
                    <a:pt x="147" y="650"/>
                  </a:lnTo>
                  <a:lnTo>
                    <a:pt x="215" y="588"/>
                  </a:lnTo>
                  <a:lnTo>
                    <a:pt x="257" y="621"/>
                  </a:lnTo>
                  <a:lnTo>
                    <a:pt x="278" y="638"/>
                  </a:lnTo>
                  <a:lnTo>
                    <a:pt x="288" y="614"/>
                  </a:lnTo>
                  <a:lnTo>
                    <a:pt x="323" y="532"/>
                  </a:lnTo>
                  <a:lnTo>
                    <a:pt x="368" y="567"/>
                  </a:lnTo>
                  <a:lnTo>
                    <a:pt x="394" y="588"/>
                  </a:lnTo>
                  <a:lnTo>
                    <a:pt x="399" y="554"/>
                  </a:lnTo>
                  <a:lnTo>
                    <a:pt x="453" y="212"/>
                  </a:lnTo>
                  <a:lnTo>
                    <a:pt x="475" y="235"/>
                  </a:lnTo>
                  <a:lnTo>
                    <a:pt x="493" y="254"/>
                  </a:lnTo>
                  <a:lnTo>
                    <a:pt x="507" y="231"/>
                  </a:lnTo>
                  <a:lnTo>
                    <a:pt x="530" y="190"/>
                  </a:lnTo>
                  <a:lnTo>
                    <a:pt x="568" y="217"/>
                  </a:lnTo>
                  <a:lnTo>
                    <a:pt x="588" y="232"/>
                  </a:lnTo>
                  <a:lnTo>
                    <a:pt x="598" y="209"/>
                  </a:lnTo>
                  <a:lnTo>
                    <a:pt x="677" y="29"/>
                  </a:lnTo>
                  <a:lnTo>
                    <a:pt x="680" y="21"/>
                  </a:lnTo>
                  <a:lnTo>
                    <a:pt x="677" y="14"/>
                  </a:lnTo>
                  <a:lnTo>
                    <a:pt x="674" y="7"/>
                  </a:lnTo>
                  <a:lnTo>
                    <a:pt x="667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0473" name="Text Box 25"/>
          <p:cNvSpPr txBox="1">
            <a:spLocks noChangeArrowheads="1"/>
          </p:cNvSpPr>
          <p:nvPr/>
        </p:nvSpPr>
        <p:spPr bwMode="auto">
          <a:xfrm>
            <a:off x="7786688" y="6524625"/>
            <a:ext cx="96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i="1">
                <a:cs typeface="Arial" charset="0"/>
              </a:rPr>
              <a:t>Metanálise</a:t>
            </a:r>
          </a:p>
        </p:txBody>
      </p:sp>
      <p:pic>
        <p:nvPicPr>
          <p:cNvPr id="92173" name="Picture 2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381750"/>
            <a:ext cx="2555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3955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3956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253959" name="AutoShape 7"/>
          <p:cNvSpPr>
            <a:spLocks noChangeArrowheads="1"/>
          </p:cNvSpPr>
          <p:nvPr/>
        </p:nvSpPr>
        <p:spPr bwMode="auto">
          <a:xfrm>
            <a:off x="323850" y="2854325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1289050" y="3328988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informações tabuladas de forma consistente com a questão;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tabelas devem destacar similaridades e diferenças entre os resultados.</a:t>
            </a: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1404938" y="315912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1404938" y="3133725"/>
            <a:ext cx="0" cy="439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94322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Tabelas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395288" y="1052513"/>
            <a:ext cx="8208962" cy="52562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en-US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7923212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Clr>
                <a:srgbClr val="DDDDDD"/>
              </a:buClr>
              <a:buFontTx/>
              <a:buChar char="o"/>
              <a:defRPr/>
            </a:pPr>
            <a:r>
              <a:rPr lang="pt-BR" sz="3600">
                <a:solidFill>
                  <a:srgbClr val="DDDDDD"/>
                </a:solidFill>
                <a:cs typeface="Arial" charset="0"/>
              </a:rPr>
              <a:t> Revisão Sistemática</a:t>
            </a:r>
          </a:p>
          <a:p>
            <a:pPr algn="l">
              <a:buClr>
                <a:srgbClr val="DDDDDD"/>
              </a:buClr>
              <a:buFontTx/>
              <a:buChar char="o"/>
              <a:defRPr/>
            </a:pPr>
            <a:endParaRPr lang="pt-BR" sz="3600">
              <a:solidFill>
                <a:srgbClr val="DDDDDD"/>
              </a:solidFill>
              <a:cs typeface="Arial" charset="0"/>
            </a:endParaRPr>
          </a:p>
          <a:p>
            <a:pPr lvl="1" algn="l">
              <a:buClr>
                <a:srgbClr val="DDDDDD"/>
              </a:buClr>
              <a:buFontTx/>
              <a:buChar char="o"/>
              <a:defRPr/>
            </a:pPr>
            <a:r>
              <a:rPr lang="pt-BR" sz="2800" b="0">
                <a:solidFill>
                  <a:srgbClr val="DDDDDD"/>
                </a:solidFill>
                <a:cs typeface="Arial" charset="0"/>
              </a:rPr>
              <a:t> Conceitos Básicos</a:t>
            </a:r>
          </a:p>
          <a:p>
            <a:pPr lvl="1" algn="l">
              <a:buClr>
                <a:srgbClr val="DDDDDD"/>
              </a:buClr>
              <a:buFontTx/>
              <a:buChar char="o"/>
              <a:defRPr/>
            </a:pPr>
            <a:endParaRPr lang="pt-BR" sz="2800" b="0">
              <a:solidFill>
                <a:srgbClr val="DDDDDD"/>
              </a:solidFill>
              <a:cs typeface="Arial" charset="0"/>
            </a:endParaRP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r>
              <a:rPr lang="pt-BR" sz="2800" b="0">
                <a:solidFill>
                  <a:schemeClr val="tx2"/>
                </a:solidFill>
                <a:cs typeface="Arial" charset="0"/>
              </a:rPr>
              <a:t> </a:t>
            </a:r>
            <a:r>
              <a:rPr lang="pt-BR" sz="2800">
                <a:cs typeface="Arial" charset="0"/>
                <a:sym typeface="Symbol" charset="0"/>
              </a:rPr>
              <a:t>Processo de Revisão Sistemática</a:t>
            </a:r>
          </a:p>
          <a:p>
            <a:pPr lvl="1" algn="l">
              <a:buClr>
                <a:schemeClr val="tx2"/>
              </a:buClr>
              <a:buFontTx/>
              <a:buChar char="o"/>
              <a:defRPr/>
            </a:pPr>
            <a:endParaRPr lang="pt-BR" sz="2800">
              <a:cs typeface="Arial" charset="0"/>
              <a:sym typeface="Symbol" charset="0"/>
            </a:endParaRP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r>
              <a:rPr lang="pt-BR" sz="2800">
                <a:cs typeface="Arial" charset="0"/>
                <a:sym typeface="Symbol" charset="0"/>
              </a:rPr>
              <a:t> Protocolo de Revisão Sistemática (ES)</a:t>
            </a: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endParaRPr lang="pt-BR" sz="2800">
              <a:cs typeface="Arial" charset="0"/>
              <a:sym typeface="Symbol" charset="0"/>
            </a:endParaRPr>
          </a:p>
          <a:p>
            <a:pPr lvl="2" algn="l">
              <a:buClr>
                <a:schemeClr val="tx2"/>
              </a:buClr>
              <a:buFontTx/>
              <a:buChar char="o"/>
              <a:defRPr/>
            </a:pPr>
            <a:r>
              <a:rPr lang="pt-BR" sz="2800">
                <a:cs typeface="Arial" charset="0"/>
                <a:sym typeface="Symbol" charset="0"/>
              </a:rPr>
              <a:t> Um exemplo</a:t>
            </a:r>
          </a:p>
          <a:p>
            <a:pPr lvl="2" algn="l">
              <a:buClr>
                <a:schemeClr val="tx2"/>
              </a:buClr>
              <a:defRPr/>
            </a:pPr>
            <a:endParaRPr lang="pt-BR" sz="3200">
              <a:solidFill>
                <a:srgbClr val="C0C0C0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Roteiro Curso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31" name="AutoShape 7"/>
          <p:cNvSpPr>
            <a:spLocks noChangeArrowheads="1"/>
          </p:cNvSpPr>
          <p:nvPr/>
        </p:nvSpPr>
        <p:spPr bwMode="auto">
          <a:xfrm>
            <a:off x="323850" y="2854325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1289050" y="2901950"/>
            <a:ext cx="78486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2800">
              <a:cs typeface="Arial" charset="0"/>
            </a:endParaRPr>
          </a:p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informações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tabuladas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de forma consistente com a questão;</a:t>
            </a: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tabelas devem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destacar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similaridades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diferenças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entre os resultados;</a:t>
            </a: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9426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9427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rgbClr val="DDDDDD"/>
                </a:solidFill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>
            <a:off x="1404938" y="315912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94322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Tabelas</a:t>
            </a:r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1404938" y="3133725"/>
            <a:ext cx="0" cy="439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0099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Plotagem</a:t>
            </a:r>
          </a:p>
          <a:p>
            <a:pPr algn="l">
              <a:defRPr/>
            </a:pPr>
            <a:r>
              <a:rPr lang="pt-BR" sz="1800" b="0" i="1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0100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260103" name="AutoShape 7"/>
          <p:cNvSpPr>
            <a:spLocks noChangeArrowheads="1"/>
          </p:cNvSpPr>
          <p:nvPr/>
        </p:nvSpPr>
        <p:spPr bwMode="auto">
          <a:xfrm>
            <a:off x="323850" y="2854325"/>
            <a:ext cx="8353425" cy="3527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684213" y="3286125"/>
            <a:ext cx="78486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Exemplo</a:t>
            </a:r>
          </a:p>
          <a:p>
            <a:pPr algn="l">
              <a:defRPr/>
            </a:pPr>
            <a:endParaRPr lang="pt-BR" sz="1800">
              <a:cs typeface="Arial" charset="0"/>
            </a:endParaRPr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 flipH="1">
            <a:off x="1404938" y="315912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>
            <a:off x="1404938" y="3133725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79838" y="294322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Tabelas</a:t>
            </a:r>
          </a:p>
        </p:txBody>
      </p:sp>
      <p:pic>
        <p:nvPicPr>
          <p:cNvPr id="260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6579" r="45248" b="53484"/>
          <a:stretch>
            <a:fillRect/>
          </a:stretch>
        </p:blipFill>
        <p:spPr bwMode="auto">
          <a:xfrm>
            <a:off x="671513" y="3946525"/>
            <a:ext cx="77882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2499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Comentários finais</a:t>
            </a:r>
          </a:p>
          <a:p>
            <a:pPr algn="l" eaLnBrk="0" hangingPunct="0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chemeClr val="bg1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2500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62503" name="AutoShape 7"/>
          <p:cNvSpPr>
            <a:spLocks noChangeArrowheads="1"/>
          </p:cNvSpPr>
          <p:nvPr/>
        </p:nvSpPr>
        <p:spPr bwMode="auto">
          <a:xfrm>
            <a:off x="250825" y="3089275"/>
            <a:ext cx="8353425" cy="1635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1231900" y="3665538"/>
            <a:ext cx="7848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apresentação dos resultados em gráficos, indicado para apresentação de grande quantidade de dados quantitativos</a:t>
            </a:r>
          </a:p>
        </p:txBody>
      </p:sp>
      <p:sp>
        <p:nvSpPr>
          <p:cNvPr id="362505" name="Line 9"/>
          <p:cNvSpPr>
            <a:spLocks noChangeShapeType="1"/>
          </p:cNvSpPr>
          <p:nvPr/>
        </p:nvSpPr>
        <p:spPr bwMode="auto">
          <a:xfrm flipH="1">
            <a:off x="1331913" y="339407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2506" name="Line 10"/>
          <p:cNvSpPr>
            <a:spLocks noChangeShapeType="1"/>
          </p:cNvSpPr>
          <p:nvPr/>
        </p:nvSpPr>
        <p:spPr bwMode="auto">
          <a:xfrm>
            <a:off x="1331913" y="3368675"/>
            <a:ext cx="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317817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Plotagem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5571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Comentários finais</a:t>
            </a:r>
          </a:p>
          <a:p>
            <a:pPr algn="l" eaLnBrk="0" hangingPunct="0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250825" y="3089275"/>
            <a:ext cx="8353425" cy="1635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1231900" y="3665538"/>
            <a:ext cx="7848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l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apresentação 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resultados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em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gráficos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, indicado para apresentação de grande quantidade de dados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quantitativos</a:t>
            </a:r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H="1">
            <a:off x="1331913" y="339407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>
            <a:off x="1331913" y="3368675"/>
            <a:ext cx="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317817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Plotagem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86755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Plotagem</a:t>
            </a:r>
          </a:p>
          <a:p>
            <a:pPr algn="l" eaLnBrk="0" hangingPunct="0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► Comentários finais</a:t>
            </a:r>
          </a:p>
          <a:p>
            <a:pPr algn="l" eaLnBrk="0" hangingPunct="0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solidFill>
                <a:srgbClr val="B2B2B2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86756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6758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586759" name="AutoShape 7"/>
          <p:cNvSpPr>
            <a:spLocks noChangeArrowheads="1"/>
          </p:cNvSpPr>
          <p:nvPr/>
        </p:nvSpPr>
        <p:spPr bwMode="auto">
          <a:xfrm>
            <a:off x="250825" y="3089275"/>
            <a:ext cx="8353425" cy="3363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1116013" y="3665538"/>
            <a:ext cx="78486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Sumário narrativo, análise temática, análise comparativa qualitativa ...</a:t>
            </a:r>
            <a:endParaRPr lang="pt-BR" sz="20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86761" name="Line 9"/>
          <p:cNvSpPr>
            <a:spLocks noChangeShapeType="1"/>
          </p:cNvSpPr>
          <p:nvPr/>
        </p:nvSpPr>
        <p:spPr bwMode="auto">
          <a:xfrm flipH="1">
            <a:off x="1331913" y="3394075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6762" name="Line 10"/>
          <p:cNvSpPr>
            <a:spLocks noChangeShapeType="1"/>
          </p:cNvSpPr>
          <p:nvPr/>
        </p:nvSpPr>
        <p:spPr bwMode="auto">
          <a:xfrm>
            <a:off x="1331913" y="3368675"/>
            <a:ext cx="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3178175"/>
            <a:ext cx="4679950" cy="503238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Outras Possibilidades</a:t>
            </a:r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2916238" y="4292600"/>
            <a:ext cx="48958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3200" b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  <a:cs typeface="Arial" charset="0"/>
            </a:endParaRPr>
          </a:p>
          <a:p>
            <a:pPr algn="just">
              <a:defRPr/>
            </a:pPr>
            <a:r>
              <a:rPr lang="pt-BR" sz="3600" b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  <a:ea typeface="MS Mincho" charset="0"/>
                <a:cs typeface="Arial" charset="0"/>
              </a:rPr>
              <a:t>Melhor opção?</a:t>
            </a:r>
          </a:p>
        </p:txBody>
      </p:sp>
      <p:sp>
        <p:nvSpPr>
          <p:cNvPr id="586765" name="Rectangle 13"/>
          <p:cNvSpPr>
            <a:spLocks noChangeArrowheads="1"/>
          </p:cNvSpPr>
          <p:nvPr/>
        </p:nvSpPr>
        <p:spPr bwMode="auto">
          <a:xfrm>
            <a:off x="1260475" y="5300663"/>
            <a:ext cx="78486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A que </a:t>
            </a:r>
            <a:r>
              <a:rPr lang="pt-BR" sz="2000" b="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melhor</a:t>
            </a:r>
            <a:r>
              <a:rPr lang="pt-BR" sz="2000" b="0">
                <a:latin typeface="Tw Cen MT" charset="0"/>
                <a:ea typeface="MS Mincho" charset="0"/>
                <a:cs typeface="Arial" charset="0"/>
              </a:rPr>
              <a:t> ajudar a responder a(s) questão(ões) de pesquisa</a:t>
            </a:r>
            <a:endParaRPr lang="pt-BR" sz="20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6510338" y="6170613"/>
            <a:ext cx="1878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>
                <a:cs typeface="Arial" charset="0"/>
              </a:rPr>
              <a:t>Fonte: Dybå et al., 2007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3523" name="AutoShape 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Plotagem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63527" name="AutoShape 7"/>
          <p:cNvSpPr>
            <a:spLocks noChangeArrowheads="1"/>
          </p:cNvSpPr>
          <p:nvPr/>
        </p:nvSpPr>
        <p:spPr bwMode="auto">
          <a:xfrm>
            <a:off x="250825" y="32845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1216025" y="3902075"/>
            <a:ext cx="7172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comentários dos revisores sobre os resultados da revisão sistemática, pode incluir itens como: 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	 </a:t>
            </a: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número de estudos selecionados;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identificação de vieses; 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divergências entre revisores, com as resoluções de conflitos;</a:t>
            </a: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cs typeface="Arial" charset="0"/>
              </a:rPr>
              <a:t>►</a:t>
            </a:r>
            <a:r>
              <a:rPr lang="pt-BR">
                <a:cs typeface="Arial" charset="0"/>
              </a:rPr>
              <a:t> </a:t>
            </a:r>
            <a:r>
              <a:rPr lang="pt-BR" sz="1800" b="0">
                <a:latin typeface="Tw Cen MT" charset="0"/>
                <a:ea typeface="MS Mincho" charset="0"/>
                <a:cs typeface="MS Mincho" charset="0"/>
              </a:rPr>
              <a:t>recomendações sobre a aplicação dos resultados da revisão.</a:t>
            </a:r>
          </a:p>
          <a:p>
            <a:pPr algn="l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H="1">
            <a:off x="1331913" y="35893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1331913" y="3563938"/>
            <a:ext cx="0" cy="585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33734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Comentários Finais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AutoShape 2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539750" y="1125538"/>
            <a:ext cx="3024188" cy="1079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Análise dos</a:t>
            </a:r>
          </a:p>
          <a:p>
            <a:pPr>
              <a:defRPr/>
            </a:pPr>
            <a:r>
              <a:rPr lang="pt-BR" sz="2400" i="1">
                <a:latin typeface="Arial Black" charset="0"/>
                <a:cs typeface="Arial" charset="0"/>
              </a:rPr>
              <a:t> Resultados</a:t>
            </a:r>
            <a:endParaRPr lang="pt-BR" sz="1800" b="0" i="1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Análise dos Resultados</a:t>
            </a:r>
          </a:p>
        </p:txBody>
      </p:sp>
      <p:sp>
        <p:nvSpPr>
          <p:cNvPr id="366599" name="AutoShape 7"/>
          <p:cNvSpPr>
            <a:spLocks noChangeArrowheads="1"/>
          </p:cNvSpPr>
          <p:nvPr/>
        </p:nvSpPr>
        <p:spPr bwMode="auto">
          <a:xfrm>
            <a:off x="250825" y="3284538"/>
            <a:ext cx="8353425" cy="30241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1216025" y="3902075"/>
            <a:ext cx="71723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endParaRPr lang="pt-BR" sz="1800">
              <a:cs typeface="Arial" charset="0"/>
            </a:endParaRPr>
          </a:p>
          <a:p>
            <a:pPr algn="just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solidFill>
                  <a:srgbClr val="CC3300"/>
                </a:solidFill>
                <a:latin typeface="Tw Cen MT" charset="0"/>
                <a:ea typeface="MS Mincho" charset="0"/>
                <a:cs typeface="Arial" charset="0"/>
              </a:rPr>
              <a:t>comentários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dos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revisores</a:t>
            </a: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sobre os </a:t>
            </a:r>
            <a:r>
              <a:rPr lang="pt-BR" sz="180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resultados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 da revisão sistemática, pode incluir itens como: </a:t>
            </a: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Arial" charset="0"/>
              </a:rPr>
              <a:t>	 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►</a:t>
            </a:r>
            <a:r>
              <a:rPr lang="pt-BR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número de estudos selecionados;</a:t>
            </a: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►</a:t>
            </a:r>
            <a:r>
              <a:rPr lang="pt-BR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identificação de vieses; </a:t>
            </a: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►</a:t>
            </a:r>
            <a:r>
              <a:rPr lang="pt-BR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divergências entre revisores, com as resoluções de conflitos;</a:t>
            </a:r>
          </a:p>
          <a:p>
            <a:pPr algn="just">
              <a:defRPr/>
            </a:pP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	 </a:t>
            </a:r>
            <a:r>
              <a:rPr lang="pt-BR" b="0">
                <a:solidFill>
                  <a:srgbClr val="B2B2B2"/>
                </a:solidFill>
                <a:cs typeface="Arial" charset="0"/>
              </a:rPr>
              <a:t>►</a:t>
            </a:r>
            <a:r>
              <a:rPr lang="pt-BR">
                <a:solidFill>
                  <a:srgbClr val="B2B2B2"/>
                </a:solidFill>
                <a:cs typeface="Arial" charset="0"/>
              </a:rPr>
              <a:t> </a:t>
            </a:r>
            <a:r>
              <a:rPr lang="pt-BR" sz="1800" b="0">
                <a:solidFill>
                  <a:srgbClr val="B2B2B2"/>
                </a:solidFill>
                <a:latin typeface="Tw Cen MT" charset="0"/>
                <a:ea typeface="MS Mincho" charset="0"/>
                <a:cs typeface="MS Mincho" charset="0"/>
              </a:rPr>
              <a:t>recomendações sobre a aplicação dos resultados da revisão.</a:t>
            </a:r>
          </a:p>
          <a:p>
            <a:pPr algn="l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MS Mincho" charset="0"/>
            </a:endParaRPr>
          </a:p>
          <a:p>
            <a:pPr algn="just">
              <a:defRPr/>
            </a:pPr>
            <a:endParaRPr lang="pt-BR" sz="1800" b="0">
              <a:solidFill>
                <a:srgbClr val="B2B2B2"/>
              </a:solidFill>
              <a:latin typeface="Tw Cen MT" charset="0"/>
              <a:ea typeface="MS Mincho" charset="0"/>
              <a:cs typeface="MS Mincho" charset="0"/>
            </a:endParaRPr>
          </a:p>
          <a:p>
            <a:pPr algn="just">
              <a:defRPr/>
            </a:pPr>
            <a:endParaRPr lang="pt-BR" sz="1800" b="0">
              <a:latin typeface="Tw Cen MT" charset="0"/>
              <a:ea typeface="MS Mincho" charset="0"/>
              <a:cs typeface="MS Mincho" charset="0"/>
            </a:endParaRPr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 flipH="1">
            <a:off x="1331913" y="3589338"/>
            <a:ext cx="2374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6602" name="Line 10"/>
          <p:cNvSpPr>
            <a:spLocks noChangeShapeType="1"/>
          </p:cNvSpPr>
          <p:nvPr/>
        </p:nvSpPr>
        <p:spPr bwMode="auto">
          <a:xfrm>
            <a:off x="1331913" y="3563938"/>
            <a:ext cx="0" cy="585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3706813" y="3373438"/>
            <a:ext cx="4679950" cy="503237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pt-BR" sz="2800">
                <a:solidFill>
                  <a:schemeClr val="bg1"/>
                </a:solidFill>
                <a:latin typeface="Tw Cen MT" charset="0"/>
                <a:ea typeface="MS Mincho" charset="0"/>
                <a:cs typeface="Arial" charset="0"/>
              </a:rPr>
              <a:t>Comentários Finais</a:t>
            </a:r>
          </a:p>
        </p:txBody>
      </p:sp>
      <p:sp>
        <p:nvSpPr>
          <p:cNvPr id="366604" name="Oval 12"/>
          <p:cNvSpPr>
            <a:spLocks noChangeArrowheads="1"/>
          </p:cNvSpPr>
          <p:nvPr/>
        </p:nvSpPr>
        <p:spPr bwMode="auto">
          <a:xfrm>
            <a:off x="3132138" y="4221163"/>
            <a:ext cx="1008062" cy="3603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66605" name="AutoShape 13"/>
          <p:cNvSpPr>
            <a:spLocks noChangeArrowheads="1"/>
          </p:cNvSpPr>
          <p:nvPr/>
        </p:nvSpPr>
        <p:spPr bwMode="auto">
          <a:xfrm>
            <a:off x="3851275" y="1268413"/>
            <a:ext cx="4752975" cy="38163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► </a:t>
            </a:r>
            <a:r>
              <a:rPr lang="pt-BR" sz="1800">
                <a:latin typeface="Tw Cen MT" charset="0"/>
                <a:ea typeface="MS Mincho" charset="0"/>
                <a:cs typeface="Arial" charset="0"/>
              </a:rPr>
              <a:t>Sumarização dos Resultados</a:t>
            </a:r>
          </a:p>
          <a:p>
            <a:pPr algn="l" eaLnBrk="0" hangingPunct="0">
              <a:defRPr/>
            </a:pPr>
            <a:r>
              <a:rPr lang="pt-BR" sz="1800" b="0">
                <a:latin typeface="Tw Cen MT" charset="0"/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 Resultados cálculo estatístico</a:t>
            </a:r>
          </a:p>
          <a:p>
            <a:pPr algn="l" eaLnBrk="0" hangingPunct="0">
              <a:defRPr/>
            </a:pPr>
            <a:r>
              <a:rPr lang="pt-BR" sz="1800" b="0" i="1">
                <a:ea typeface="MS Mincho" charset="0"/>
                <a:cs typeface="Arial" charset="0"/>
              </a:rPr>
              <a:t>  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►</a:t>
            </a:r>
            <a:r>
              <a:rPr lang="pt-BR" sz="1800" b="0" i="1">
                <a:ea typeface="MS Mincho" charset="0"/>
                <a:cs typeface="Arial" charset="0"/>
              </a:rPr>
              <a:t> </a:t>
            </a: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Apresentação em tabelas</a:t>
            </a:r>
          </a:p>
          <a:p>
            <a:pPr algn="l" eaLnBrk="0" hangingPunct="0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Plotagem</a:t>
            </a:r>
          </a:p>
          <a:p>
            <a:pPr algn="l">
              <a:defRPr/>
            </a:pPr>
            <a:r>
              <a:rPr lang="pt-BR" sz="1800" b="0" i="1">
                <a:latin typeface="Tw Cen MT" charset="0"/>
                <a:ea typeface="MS Mincho" charset="0"/>
                <a:cs typeface="Arial" charset="0"/>
              </a:rPr>
              <a:t>   ► Comentários finais</a:t>
            </a: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  <a:p>
            <a:pPr algn="l">
              <a:defRPr/>
            </a:pPr>
            <a:endParaRPr lang="pt-BR" sz="1800" b="0" i="1">
              <a:latin typeface="Tw Cen MT" charset="0"/>
              <a:ea typeface="MS Mincho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52" name="AutoShape 36"/>
          <p:cNvSpPr>
            <a:spLocks noChangeArrowheads="1"/>
          </p:cNvSpPr>
          <p:nvPr/>
        </p:nvSpPr>
        <p:spPr bwMode="auto">
          <a:xfrm>
            <a:off x="2051050" y="1268413"/>
            <a:ext cx="4826000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3492500" y="1052513"/>
            <a:ext cx="5400675" cy="5545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C0C0C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  <a:p>
            <a:pPr algn="l" eaLnBrk="0" hangingPunct="0">
              <a:defRPr/>
            </a:pPr>
            <a:endParaRPr lang="pt-BR" sz="1800">
              <a:solidFill>
                <a:srgbClr val="DDDDDD"/>
              </a:solidFill>
              <a:latin typeface="Tw Cen MT" charset="0"/>
              <a:ea typeface="MS Mincho" charset="0"/>
              <a:cs typeface="Arial" charset="0"/>
            </a:endParaRP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95288" y="1382713"/>
            <a:ext cx="7848600" cy="449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just">
              <a:spcBef>
                <a:spcPct val="35000"/>
              </a:spcBef>
              <a:defRPr/>
            </a:pPr>
            <a:endParaRPr lang="pt-BR" sz="2000" b="0" i="1">
              <a:latin typeface="Tw Cen MT" charset="0"/>
              <a:ea typeface="MS Mincho" charset="0"/>
              <a:cs typeface="Arial" charset="0"/>
            </a:endParaRPr>
          </a:p>
          <a:p>
            <a:pPr lvl="2" algn="just">
              <a:spcBef>
                <a:spcPct val="35000"/>
              </a:spcBef>
              <a:defRPr/>
            </a:pPr>
            <a:endParaRPr lang="pt-BR" sz="2000" b="0" i="1">
              <a:latin typeface="Tw Cen MT" charset="0"/>
              <a:ea typeface="MS Mincho" charset="0"/>
              <a:cs typeface="Arial" charset="0"/>
            </a:endParaRPr>
          </a:p>
          <a:p>
            <a:pPr lvl="2" algn="just">
              <a:spcBef>
                <a:spcPct val="35000"/>
              </a:spcBef>
              <a:defRPr/>
            </a:pPr>
            <a:endParaRPr lang="pt-BR" sz="2000" b="0" i="1">
              <a:latin typeface="Tw Cen MT" charset="0"/>
              <a:ea typeface="MS Mincho" charset="0"/>
              <a:cs typeface="Arial" charset="0"/>
            </a:endParaRPr>
          </a:p>
          <a:p>
            <a:pPr lvl="2" algn="just">
              <a:spcBef>
                <a:spcPct val="35000"/>
              </a:spcBef>
              <a:defRPr/>
            </a:pPr>
            <a:r>
              <a:rPr lang="pt-BR" sz="2000" b="0" i="1">
                <a:latin typeface="Tw Cen MT" charset="0"/>
                <a:ea typeface="MS Mincho" charset="0"/>
                <a:cs typeface="Arial" charset="0"/>
              </a:rPr>
              <a:t>► Começa pela definição de um protocolo; </a:t>
            </a:r>
          </a:p>
          <a:p>
            <a:pPr lvl="2" algn="just">
              <a:spcBef>
                <a:spcPct val="35000"/>
              </a:spcBef>
              <a:defRPr/>
            </a:pPr>
            <a:r>
              <a:rPr lang="pt-BR" sz="2000" b="0" i="1">
                <a:latin typeface="Tw Cen MT" charset="0"/>
                <a:ea typeface="MS Mincho" charset="0"/>
                <a:cs typeface="Arial" charset="0"/>
              </a:rPr>
              <a:t>► É baseada em uma estratégia de busca definida que visa detectar o máximo de literatura relevante quanto possível;</a:t>
            </a:r>
          </a:p>
          <a:p>
            <a:pPr lvl="2" algn="just">
              <a:spcBef>
                <a:spcPct val="35000"/>
              </a:spcBef>
              <a:defRPr/>
            </a:pPr>
            <a:r>
              <a:rPr lang="pt-BR" sz="2000" b="0" i="1">
                <a:latin typeface="Tw Cen MT" charset="0"/>
                <a:ea typeface="MS Mincho" charset="0"/>
                <a:cs typeface="Arial" charset="0"/>
              </a:rPr>
              <a:t>► A estratégia de busca é documentada para que leitores possam avaliar o rigor e completitude;</a:t>
            </a:r>
          </a:p>
          <a:p>
            <a:pPr lvl="2" algn="just">
              <a:spcBef>
                <a:spcPct val="35000"/>
              </a:spcBef>
              <a:defRPr/>
            </a:pPr>
            <a:r>
              <a:rPr lang="pt-BR" sz="2000" b="0" i="1">
                <a:latin typeface="Tw Cen MT" charset="0"/>
                <a:ea typeface="MS Mincho" charset="0"/>
                <a:cs typeface="Arial" charset="0"/>
              </a:rPr>
              <a:t>► Requer critérios de inclusão e exclusão explícitos para avaliar cada estudo primário em potencial;</a:t>
            </a:r>
          </a:p>
          <a:p>
            <a:pPr lvl="2" algn="just">
              <a:spcBef>
                <a:spcPct val="35000"/>
              </a:spcBef>
              <a:defRPr/>
            </a:pPr>
            <a:r>
              <a:rPr lang="pt-BR" sz="2000" b="0" i="1">
                <a:latin typeface="Tw Cen MT" charset="0"/>
                <a:ea typeface="MS Mincho" charset="0"/>
                <a:cs typeface="Arial" charset="0"/>
              </a:rPr>
              <a:t>► Especifica a informação a ser obtida de cada estudo primário incluindo critério de qualidade pelo qual cada estudo é avaliado.</a:t>
            </a: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-14288" y="379413"/>
            <a:ext cx="9021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Considerações Finais</a:t>
            </a:r>
          </a:p>
        </p:txBody>
      </p:sp>
      <p:sp>
        <p:nvSpPr>
          <p:cNvPr id="2" name="Retângulo de cantos arredondados 5"/>
          <p:cNvSpPr>
            <a:spLocks noChangeArrowheads="1"/>
          </p:cNvSpPr>
          <p:nvPr/>
        </p:nvSpPr>
        <p:spPr bwMode="auto">
          <a:xfrm>
            <a:off x="611188" y="1484313"/>
            <a:ext cx="7200900" cy="5762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A7EBB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1143000" lvl="2" indent="-228600">
              <a:defRPr/>
            </a:pPr>
            <a:r>
              <a:rPr lang="pt-BR" sz="320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Revisão Sistemática</a:t>
            </a:r>
            <a:endParaRPr lang="pt-BR" sz="4000" b="0">
              <a:latin typeface="Calibri" charset="0"/>
              <a:cs typeface="Arial" charset="0"/>
            </a:endParaRPr>
          </a:p>
        </p:txBody>
      </p:sp>
      <p:sp>
        <p:nvSpPr>
          <p:cNvPr id="239651" name="Oval 3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05838" y="6308725"/>
            <a:ext cx="358775" cy="3603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r>
              <a:rPr lang="pt-BR" sz="2400">
                <a:effectLst>
                  <a:outerShdw blurRad="38100" dist="38100" dir="2700000" algn="tl">
                    <a:srgbClr val="FFFFFF"/>
                  </a:outerShdw>
                </a:effectLst>
                <a:latin typeface="Tw Cen MT" charset="0"/>
                <a:ea typeface="MS Mincho" charset="0"/>
                <a:cs typeface="Arial" charset="0"/>
              </a:rPr>
              <a:t>+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054100"/>
            <a:ext cx="1619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1091" name="Line 3"/>
          <p:cNvSpPr>
            <a:spLocks noChangeShapeType="1"/>
          </p:cNvSpPr>
          <p:nvPr/>
        </p:nvSpPr>
        <p:spPr bwMode="auto">
          <a:xfrm>
            <a:off x="2060575" y="2133600"/>
            <a:ext cx="0" cy="453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1092" name="Line 4"/>
          <p:cNvSpPr>
            <a:spLocks noChangeShapeType="1"/>
          </p:cNvSpPr>
          <p:nvPr/>
        </p:nvSpPr>
        <p:spPr bwMode="auto">
          <a:xfrm>
            <a:off x="8547100" y="9556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1093" name="Line 5"/>
          <p:cNvSpPr>
            <a:spLocks noChangeShapeType="1"/>
          </p:cNvSpPr>
          <p:nvPr/>
        </p:nvSpPr>
        <p:spPr bwMode="auto">
          <a:xfrm>
            <a:off x="438150" y="2205038"/>
            <a:ext cx="15843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tângulo de cantos arredondados 5"/>
          <p:cNvSpPr>
            <a:spLocks noChangeArrowheads="1"/>
          </p:cNvSpPr>
          <p:nvPr/>
        </p:nvSpPr>
        <p:spPr bwMode="auto">
          <a:xfrm>
            <a:off x="388938" y="376238"/>
            <a:ext cx="828675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-14288" y="368300"/>
            <a:ext cx="9180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3200">
                <a:solidFill>
                  <a:schemeClr val="bg1"/>
                </a:solidFill>
                <a:latin typeface="Calibri" charset="0"/>
                <a:cs typeface="Arial" charset="0"/>
              </a:rPr>
              <a:t>Referências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2124075" y="1125538"/>
            <a:ext cx="6335713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1200" b="0">
                <a:cs typeface="Arial" charset="0"/>
              </a:rPr>
              <a:t>Biolchini, J.; Mian, P. G.; Natali, A. C. C.; Travassos, G. H. </a:t>
            </a:r>
            <a:r>
              <a:rPr lang="pt-BR" sz="1200">
                <a:cs typeface="Arial" charset="0"/>
              </a:rPr>
              <a:t>Systematic Review in Software Engineering.</a:t>
            </a:r>
            <a:r>
              <a:rPr lang="pt-BR" sz="1200" b="0">
                <a:cs typeface="Arial" charset="0"/>
              </a:rPr>
              <a:t> Technical report RT-ES 679/05, PESC - COPPE/UFRJ, 2005.</a:t>
            </a:r>
          </a:p>
          <a:p>
            <a:pPr algn="just">
              <a:defRPr/>
            </a:pPr>
            <a:endParaRPr lang="en-US" sz="1200" b="0">
              <a:cs typeface="Arial" charset="0"/>
            </a:endParaRPr>
          </a:p>
          <a:p>
            <a:pPr algn="just">
              <a:defRPr/>
            </a:pPr>
            <a:r>
              <a:rPr lang="en-US" sz="1200" b="0">
                <a:cs typeface="Arial" charset="0"/>
              </a:rPr>
              <a:t>Dieste, O.; Padua, O. </a:t>
            </a:r>
            <a:r>
              <a:rPr lang="en-US" sz="1200">
                <a:cs typeface="Arial" charset="0"/>
              </a:rPr>
              <a:t>Developing Search Strategies for Detecting Relevant Experiments for Systematic Reviews. </a:t>
            </a:r>
            <a:r>
              <a:rPr lang="en-US" sz="1200" b="0">
                <a:cs typeface="Arial" charset="0"/>
              </a:rPr>
              <a:t>First International Symposium on Empirical Software Engineering and Measurement, ESEM 2007, p. 215-224, 2007.</a:t>
            </a:r>
            <a:endParaRPr lang="pt-BR" sz="1200" b="0">
              <a:cs typeface="Arial" charset="0"/>
            </a:endParaRP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pt-BR" sz="1200" b="0">
                <a:cs typeface="Arial" charset="0"/>
              </a:rPr>
              <a:t>Dieste, O., Grimán, A., Juristo, N. </a:t>
            </a:r>
            <a:r>
              <a:rPr lang="pt-BR" sz="1200">
                <a:cs typeface="Arial" charset="0"/>
              </a:rPr>
              <a:t>Developing search strategies for detecting relevant experiments.</a:t>
            </a:r>
            <a:r>
              <a:rPr lang="pt-BR" sz="1200" b="0">
                <a:cs typeface="Arial" charset="0"/>
              </a:rPr>
              <a:t> Empirical Software Engineering, v. 14, n. 5, p. 513-539, 2009. 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pt-BR" sz="1200" b="0">
                <a:cs typeface="Arial" charset="0"/>
              </a:rPr>
              <a:t>Dybå, T.; Dingsoyr, T.; Hanssen, G. K. </a:t>
            </a:r>
            <a:r>
              <a:rPr lang="pt-BR" sz="1200">
                <a:cs typeface="Arial" charset="0"/>
              </a:rPr>
              <a:t>Applying Systematic Reviews to Diverse Study Types: An Experience Report.</a:t>
            </a:r>
            <a:r>
              <a:rPr lang="pt-BR" sz="1200" b="0">
                <a:cs typeface="Arial" charset="0"/>
              </a:rPr>
              <a:t> First International Symposium on Empirical Software Engineering and Measurement, ESEM 2007, p. 225-234, 2007.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pt-BR" sz="1200" b="0">
                <a:cs typeface="Arial" charset="0"/>
              </a:rPr>
              <a:t>Ferrari, F. C.; Maldonado, J.C. </a:t>
            </a:r>
            <a:r>
              <a:rPr lang="pt-BR" sz="1200">
                <a:cs typeface="Arial" charset="0"/>
              </a:rPr>
              <a:t>Teste de Software Orientado a Aspectos: Uma Revisão Sistemática.</a:t>
            </a:r>
            <a:r>
              <a:rPr lang="pt-BR" sz="1200" b="0">
                <a:cs typeface="Arial" charset="0"/>
              </a:rPr>
              <a:t> Relatório Técnico n. 291, Instituto de Ciências Matemáticas e de Computação, 2007.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pt-BR" sz="1200" b="0">
                <a:cs typeface="Arial" charset="0"/>
              </a:rPr>
              <a:t>Kitchenham, B. A. </a:t>
            </a:r>
            <a:r>
              <a:rPr lang="pt-BR" sz="1200">
                <a:cs typeface="Arial" charset="0"/>
              </a:rPr>
              <a:t>Procedures for performing systematic reviews.</a:t>
            </a:r>
            <a:r>
              <a:rPr lang="pt-BR" sz="1200" b="0">
                <a:cs typeface="Arial" charset="0"/>
              </a:rPr>
              <a:t> Technical Report TR/SE-0401, Keele University and NICTA, 2004.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en-US" sz="1200" b="0">
                <a:cs typeface="Arial" charset="0"/>
              </a:rPr>
              <a:t>Kitchenham, B. A. </a:t>
            </a:r>
            <a:r>
              <a:rPr lang="en-US" sz="1200">
                <a:cs typeface="Arial" charset="0"/>
              </a:rPr>
              <a:t>Guidelines for performing Systematic Literature Reviews in Software Engineering</a:t>
            </a:r>
            <a:r>
              <a:rPr lang="en-US" sz="1200" b="0">
                <a:cs typeface="Arial" charset="0"/>
              </a:rPr>
              <a:t>. Joint Report, Keele University and Durham University, 2007.</a:t>
            </a:r>
            <a:r>
              <a:rPr lang="pt-BR" sz="1200" b="0">
                <a:cs typeface="Arial" charset="0"/>
              </a:rPr>
              <a:t> 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  <a:p>
            <a:pPr algn="just">
              <a:defRPr/>
            </a:pPr>
            <a:r>
              <a:rPr lang="pt-BR" sz="1200" b="0">
                <a:cs typeface="Arial" charset="0"/>
              </a:rPr>
              <a:t>Pai, M.; McCulloch, M.; Gorman, J. D.; Pai, N.; Enanoria, W.; Kennedy, G.; Tharyan, P.; Colford Jr., J. M. </a:t>
            </a:r>
            <a:r>
              <a:rPr lang="pt-BR" sz="1200">
                <a:cs typeface="Arial" charset="0"/>
              </a:rPr>
              <a:t>Clinical Research Methods - Systematic reviews and meta-analyses: An illustrated, step-by-step guide</a:t>
            </a:r>
            <a:r>
              <a:rPr lang="pt-BR" sz="1200" b="0">
                <a:cs typeface="Arial" charset="0"/>
              </a:rPr>
              <a:t>. The National Medical Journal of India, v.17, n. 2, p. 86-94, 2004.</a:t>
            </a:r>
          </a:p>
          <a:p>
            <a:pPr algn="just">
              <a:defRPr/>
            </a:pPr>
            <a:endParaRPr lang="pt-BR" sz="12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AutoShape 2"/>
          <p:cNvSpPr>
            <a:spLocks noChangeArrowheads="1"/>
          </p:cNvSpPr>
          <p:nvPr/>
        </p:nvSpPr>
        <p:spPr bwMode="auto">
          <a:xfrm>
            <a:off x="55563" y="115888"/>
            <a:ext cx="9002712" cy="5254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 sz="1800" b="0">
              <a:cs typeface="Arial" charset="0"/>
            </a:endParaRPr>
          </a:p>
        </p:txBody>
      </p:sp>
      <p:sp>
        <p:nvSpPr>
          <p:cNvPr id="602115" name="Rectangle 3"/>
          <p:cNvSpPr>
            <a:spLocks noChangeArrowheads="1"/>
          </p:cNvSpPr>
          <p:nvPr/>
        </p:nvSpPr>
        <p:spPr bwMode="auto">
          <a:xfrm>
            <a:off x="179388" y="193675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800">
                <a:solidFill>
                  <a:schemeClr val="bg1"/>
                </a:solidFill>
                <a:cs typeface="Arial" charset="0"/>
              </a:rPr>
              <a:t>Obrigada!</a:t>
            </a:r>
          </a:p>
        </p:txBody>
      </p:sp>
      <p:grpSp>
        <p:nvGrpSpPr>
          <p:cNvPr id="103427" name="Group 4"/>
          <p:cNvGrpSpPr>
            <a:grpSpLocks/>
          </p:cNvGrpSpPr>
          <p:nvPr/>
        </p:nvGrpSpPr>
        <p:grpSpPr bwMode="auto">
          <a:xfrm>
            <a:off x="7561263" y="4941888"/>
            <a:ext cx="1560512" cy="1812925"/>
            <a:chOff x="2388" y="1589"/>
            <a:chExt cx="983" cy="1142"/>
          </a:xfrm>
        </p:grpSpPr>
        <p:sp>
          <p:nvSpPr>
            <p:cNvPr id="10343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8" y="1589"/>
              <a:ext cx="983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118" name="Freeform 6"/>
            <p:cNvSpPr>
              <a:spLocks/>
            </p:cNvSpPr>
            <p:nvPr/>
          </p:nvSpPr>
          <p:spPr bwMode="auto">
            <a:xfrm>
              <a:off x="2388" y="1589"/>
              <a:ext cx="982" cy="1090"/>
            </a:xfrm>
            <a:custGeom>
              <a:avLst/>
              <a:gdLst>
                <a:gd name="T0" fmla="*/ 590 w 1965"/>
                <a:gd name="T1" fmla="*/ 0 h 2180"/>
                <a:gd name="T2" fmla="*/ 714 w 1965"/>
                <a:gd name="T3" fmla="*/ 8 h 2180"/>
                <a:gd name="T4" fmla="*/ 870 w 1965"/>
                <a:gd name="T5" fmla="*/ 38 h 2180"/>
                <a:gd name="T6" fmla="*/ 1015 w 1965"/>
                <a:gd name="T7" fmla="*/ 83 h 2180"/>
                <a:gd name="T8" fmla="*/ 1145 w 1965"/>
                <a:gd name="T9" fmla="*/ 136 h 2180"/>
                <a:gd name="T10" fmla="*/ 1257 w 1965"/>
                <a:gd name="T11" fmla="*/ 190 h 2180"/>
                <a:gd name="T12" fmla="*/ 1345 w 1965"/>
                <a:gd name="T13" fmla="*/ 238 h 2180"/>
                <a:gd name="T14" fmla="*/ 1405 w 1965"/>
                <a:gd name="T15" fmla="*/ 276 h 2180"/>
                <a:gd name="T16" fmla="*/ 1432 w 1965"/>
                <a:gd name="T17" fmla="*/ 294 h 2180"/>
                <a:gd name="T18" fmla="*/ 1454 w 1965"/>
                <a:gd name="T19" fmla="*/ 309 h 2180"/>
                <a:gd name="T20" fmla="*/ 1532 w 1965"/>
                <a:gd name="T21" fmla="*/ 366 h 2180"/>
                <a:gd name="T22" fmla="*/ 1644 w 1965"/>
                <a:gd name="T23" fmla="*/ 470 h 2180"/>
                <a:gd name="T24" fmla="*/ 1768 w 1965"/>
                <a:gd name="T25" fmla="*/ 615 h 2180"/>
                <a:gd name="T26" fmla="*/ 1892 w 1965"/>
                <a:gd name="T27" fmla="*/ 830 h 2180"/>
                <a:gd name="T28" fmla="*/ 1961 w 1965"/>
                <a:gd name="T29" fmla="*/ 1108 h 2180"/>
                <a:gd name="T30" fmla="*/ 1952 w 1965"/>
                <a:gd name="T31" fmla="*/ 1336 h 2180"/>
                <a:gd name="T32" fmla="*/ 1903 w 1965"/>
                <a:gd name="T33" fmla="*/ 1501 h 2180"/>
                <a:gd name="T34" fmla="*/ 1817 w 1965"/>
                <a:gd name="T35" fmla="*/ 1616 h 2180"/>
                <a:gd name="T36" fmla="*/ 1772 w 1965"/>
                <a:gd name="T37" fmla="*/ 1653 h 2180"/>
                <a:gd name="T38" fmla="*/ 1748 w 1965"/>
                <a:gd name="T39" fmla="*/ 1670 h 2180"/>
                <a:gd name="T40" fmla="*/ 1669 w 1965"/>
                <a:gd name="T41" fmla="*/ 1714 h 2180"/>
                <a:gd name="T42" fmla="*/ 1562 w 1965"/>
                <a:gd name="T43" fmla="*/ 1751 h 2180"/>
                <a:gd name="T44" fmla="*/ 1446 w 1965"/>
                <a:gd name="T45" fmla="*/ 1778 h 2180"/>
                <a:gd name="T46" fmla="*/ 1328 w 1965"/>
                <a:gd name="T47" fmla="*/ 1805 h 2180"/>
                <a:gd name="T48" fmla="*/ 1209 w 1965"/>
                <a:gd name="T49" fmla="*/ 1836 h 2180"/>
                <a:gd name="T50" fmla="*/ 1094 w 1965"/>
                <a:gd name="T51" fmla="*/ 1882 h 2180"/>
                <a:gd name="T52" fmla="*/ 985 w 1965"/>
                <a:gd name="T53" fmla="*/ 1948 h 2180"/>
                <a:gd name="T54" fmla="*/ 887 w 1965"/>
                <a:gd name="T55" fmla="*/ 2043 h 2180"/>
                <a:gd name="T56" fmla="*/ 841 w 1965"/>
                <a:gd name="T57" fmla="*/ 2102 h 2180"/>
                <a:gd name="T58" fmla="*/ 804 w 1965"/>
                <a:gd name="T59" fmla="*/ 2133 h 2180"/>
                <a:gd name="T60" fmla="*/ 746 w 1965"/>
                <a:gd name="T61" fmla="*/ 2165 h 2180"/>
                <a:gd name="T62" fmla="*/ 673 w 1965"/>
                <a:gd name="T63" fmla="*/ 2179 h 2180"/>
                <a:gd name="T64" fmla="*/ 546 w 1965"/>
                <a:gd name="T65" fmla="*/ 2173 h 2180"/>
                <a:gd name="T66" fmla="*/ 396 w 1965"/>
                <a:gd name="T67" fmla="*/ 2138 h 2180"/>
                <a:gd name="T68" fmla="*/ 255 w 1965"/>
                <a:gd name="T69" fmla="*/ 2066 h 2180"/>
                <a:gd name="T70" fmla="*/ 133 w 1965"/>
                <a:gd name="T71" fmla="*/ 1956 h 2180"/>
                <a:gd name="T72" fmla="*/ 93 w 1965"/>
                <a:gd name="T73" fmla="*/ 1899 h 2180"/>
                <a:gd name="T74" fmla="*/ 74 w 1965"/>
                <a:gd name="T75" fmla="*/ 1867 h 2180"/>
                <a:gd name="T76" fmla="*/ 28 w 1965"/>
                <a:gd name="T77" fmla="*/ 1770 h 2180"/>
                <a:gd name="T78" fmla="*/ 1 w 1965"/>
                <a:gd name="T79" fmla="*/ 1654 h 2180"/>
                <a:gd name="T80" fmla="*/ 23 w 1965"/>
                <a:gd name="T81" fmla="*/ 1511 h 2180"/>
                <a:gd name="T82" fmla="*/ 137 w 1965"/>
                <a:gd name="T83" fmla="*/ 1387 h 2180"/>
                <a:gd name="T84" fmla="*/ 286 w 1965"/>
                <a:gd name="T85" fmla="*/ 1249 h 2180"/>
                <a:gd name="T86" fmla="*/ 269 w 1965"/>
                <a:gd name="T87" fmla="*/ 1009 h 2180"/>
                <a:gd name="T88" fmla="*/ 168 w 1965"/>
                <a:gd name="T89" fmla="*/ 715 h 2180"/>
                <a:gd name="T90" fmla="*/ 90 w 1965"/>
                <a:gd name="T91" fmla="*/ 418 h 2180"/>
                <a:gd name="T92" fmla="*/ 98 w 1965"/>
                <a:gd name="T93" fmla="*/ 246 h 2180"/>
                <a:gd name="T94" fmla="*/ 165 w 1965"/>
                <a:gd name="T95" fmla="*/ 131 h 2180"/>
                <a:gd name="T96" fmla="*/ 210 w 1965"/>
                <a:gd name="T97" fmla="*/ 94 h 2180"/>
                <a:gd name="T98" fmla="*/ 245 w 1965"/>
                <a:gd name="T99" fmla="*/ 73 h 2180"/>
                <a:gd name="T100" fmla="*/ 293 w 1965"/>
                <a:gd name="T101" fmla="*/ 51 h 2180"/>
                <a:gd name="T102" fmla="*/ 346 w 1965"/>
                <a:gd name="T103" fmla="*/ 32 h 2180"/>
                <a:gd name="T104" fmla="*/ 407 w 1965"/>
                <a:gd name="T105" fmla="*/ 18 h 2180"/>
                <a:gd name="T106" fmla="*/ 482 w 1965"/>
                <a:gd name="T107" fmla="*/ 6 h 2180"/>
                <a:gd name="T108" fmla="*/ 558 w 1965"/>
                <a:gd name="T109" fmla="*/ 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5" h="2180">
                  <a:moveTo>
                    <a:pt x="577" y="0"/>
                  </a:moveTo>
                  <a:lnTo>
                    <a:pt x="582" y="0"/>
                  </a:lnTo>
                  <a:lnTo>
                    <a:pt x="587" y="0"/>
                  </a:lnTo>
                  <a:lnTo>
                    <a:pt x="590" y="0"/>
                  </a:lnTo>
                  <a:lnTo>
                    <a:pt x="595" y="0"/>
                  </a:lnTo>
                  <a:lnTo>
                    <a:pt x="635" y="1"/>
                  </a:lnTo>
                  <a:lnTo>
                    <a:pt x="675" y="5"/>
                  </a:lnTo>
                  <a:lnTo>
                    <a:pt x="714" y="8"/>
                  </a:lnTo>
                  <a:lnTo>
                    <a:pt x="754" y="14"/>
                  </a:lnTo>
                  <a:lnTo>
                    <a:pt x="793" y="21"/>
                  </a:lnTo>
                  <a:lnTo>
                    <a:pt x="832" y="29"/>
                  </a:lnTo>
                  <a:lnTo>
                    <a:pt x="870" y="38"/>
                  </a:lnTo>
                  <a:lnTo>
                    <a:pt x="907" y="48"/>
                  </a:lnTo>
                  <a:lnTo>
                    <a:pt x="944" y="60"/>
                  </a:lnTo>
                  <a:lnTo>
                    <a:pt x="980" y="71"/>
                  </a:lnTo>
                  <a:lnTo>
                    <a:pt x="1015" y="83"/>
                  </a:lnTo>
                  <a:lnTo>
                    <a:pt x="1049" y="96"/>
                  </a:lnTo>
                  <a:lnTo>
                    <a:pt x="1082" y="109"/>
                  </a:lnTo>
                  <a:lnTo>
                    <a:pt x="1114" y="122"/>
                  </a:lnTo>
                  <a:lnTo>
                    <a:pt x="1145" y="136"/>
                  </a:lnTo>
                  <a:lnTo>
                    <a:pt x="1175" y="150"/>
                  </a:lnTo>
                  <a:lnTo>
                    <a:pt x="1204" y="164"/>
                  </a:lnTo>
                  <a:lnTo>
                    <a:pt x="1231" y="176"/>
                  </a:lnTo>
                  <a:lnTo>
                    <a:pt x="1257" y="190"/>
                  </a:lnTo>
                  <a:lnTo>
                    <a:pt x="1281" y="203"/>
                  </a:lnTo>
                  <a:lnTo>
                    <a:pt x="1305" y="215"/>
                  </a:lnTo>
                  <a:lnTo>
                    <a:pt x="1325" y="228"/>
                  </a:lnTo>
                  <a:lnTo>
                    <a:pt x="1345" y="238"/>
                  </a:lnTo>
                  <a:lnTo>
                    <a:pt x="1363" y="250"/>
                  </a:lnTo>
                  <a:lnTo>
                    <a:pt x="1379" y="259"/>
                  </a:lnTo>
                  <a:lnTo>
                    <a:pt x="1393" y="268"/>
                  </a:lnTo>
                  <a:lnTo>
                    <a:pt x="1405" y="276"/>
                  </a:lnTo>
                  <a:lnTo>
                    <a:pt x="1415" y="282"/>
                  </a:lnTo>
                  <a:lnTo>
                    <a:pt x="1423" y="288"/>
                  </a:lnTo>
                  <a:lnTo>
                    <a:pt x="1429" y="291"/>
                  </a:lnTo>
                  <a:lnTo>
                    <a:pt x="1432" y="294"/>
                  </a:lnTo>
                  <a:lnTo>
                    <a:pt x="1434" y="295"/>
                  </a:lnTo>
                  <a:lnTo>
                    <a:pt x="1436" y="296"/>
                  </a:lnTo>
                  <a:lnTo>
                    <a:pt x="1443" y="301"/>
                  </a:lnTo>
                  <a:lnTo>
                    <a:pt x="1454" y="309"/>
                  </a:lnTo>
                  <a:lnTo>
                    <a:pt x="1468" y="319"/>
                  </a:lnTo>
                  <a:lnTo>
                    <a:pt x="1487" y="332"/>
                  </a:lnTo>
                  <a:lnTo>
                    <a:pt x="1507" y="348"/>
                  </a:lnTo>
                  <a:lnTo>
                    <a:pt x="1532" y="366"/>
                  </a:lnTo>
                  <a:lnTo>
                    <a:pt x="1557" y="388"/>
                  </a:lnTo>
                  <a:lnTo>
                    <a:pt x="1585" y="412"/>
                  </a:lnTo>
                  <a:lnTo>
                    <a:pt x="1615" y="440"/>
                  </a:lnTo>
                  <a:lnTo>
                    <a:pt x="1644" y="470"/>
                  </a:lnTo>
                  <a:lnTo>
                    <a:pt x="1676" y="502"/>
                  </a:lnTo>
                  <a:lnTo>
                    <a:pt x="1707" y="537"/>
                  </a:lnTo>
                  <a:lnTo>
                    <a:pt x="1738" y="575"/>
                  </a:lnTo>
                  <a:lnTo>
                    <a:pt x="1768" y="615"/>
                  </a:lnTo>
                  <a:lnTo>
                    <a:pt x="1798" y="658"/>
                  </a:lnTo>
                  <a:lnTo>
                    <a:pt x="1832" y="712"/>
                  </a:lnTo>
                  <a:lnTo>
                    <a:pt x="1863" y="769"/>
                  </a:lnTo>
                  <a:lnTo>
                    <a:pt x="1892" y="830"/>
                  </a:lnTo>
                  <a:lnTo>
                    <a:pt x="1916" y="895"/>
                  </a:lnTo>
                  <a:lnTo>
                    <a:pt x="1937" y="963"/>
                  </a:lnTo>
                  <a:lnTo>
                    <a:pt x="1952" y="1034"/>
                  </a:lnTo>
                  <a:lnTo>
                    <a:pt x="1961" y="1108"/>
                  </a:lnTo>
                  <a:lnTo>
                    <a:pt x="1965" y="1185"/>
                  </a:lnTo>
                  <a:lnTo>
                    <a:pt x="1964" y="1235"/>
                  </a:lnTo>
                  <a:lnTo>
                    <a:pt x="1959" y="1284"/>
                  </a:lnTo>
                  <a:lnTo>
                    <a:pt x="1952" y="1336"/>
                  </a:lnTo>
                  <a:lnTo>
                    <a:pt x="1943" y="1388"/>
                  </a:lnTo>
                  <a:lnTo>
                    <a:pt x="1933" y="1428"/>
                  </a:lnTo>
                  <a:lnTo>
                    <a:pt x="1919" y="1466"/>
                  </a:lnTo>
                  <a:lnTo>
                    <a:pt x="1903" y="1501"/>
                  </a:lnTo>
                  <a:lnTo>
                    <a:pt x="1884" y="1533"/>
                  </a:lnTo>
                  <a:lnTo>
                    <a:pt x="1865" y="1563"/>
                  </a:lnTo>
                  <a:lnTo>
                    <a:pt x="1842" y="1591"/>
                  </a:lnTo>
                  <a:lnTo>
                    <a:pt x="1817" y="1616"/>
                  </a:lnTo>
                  <a:lnTo>
                    <a:pt x="1791" y="1639"/>
                  </a:lnTo>
                  <a:lnTo>
                    <a:pt x="1785" y="1644"/>
                  </a:lnTo>
                  <a:lnTo>
                    <a:pt x="1778" y="1648"/>
                  </a:lnTo>
                  <a:lnTo>
                    <a:pt x="1772" y="1653"/>
                  </a:lnTo>
                  <a:lnTo>
                    <a:pt x="1767" y="1657"/>
                  </a:lnTo>
                  <a:lnTo>
                    <a:pt x="1761" y="1662"/>
                  </a:lnTo>
                  <a:lnTo>
                    <a:pt x="1754" y="1665"/>
                  </a:lnTo>
                  <a:lnTo>
                    <a:pt x="1748" y="1670"/>
                  </a:lnTo>
                  <a:lnTo>
                    <a:pt x="1741" y="1675"/>
                  </a:lnTo>
                  <a:lnTo>
                    <a:pt x="1718" y="1689"/>
                  </a:lnTo>
                  <a:lnTo>
                    <a:pt x="1693" y="1702"/>
                  </a:lnTo>
                  <a:lnTo>
                    <a:pt x="1669" y="1714"/>
                  </a:lnTo>
                  <a:lnTo>
                    <a:pt x="1642" y="1724"/>
                  </a:lnTo>
                  <a:lnTo>
                    <a:pt x="1616" y="1733"/>
                  </a:lnTo>
                  <a:lnTo>
                    <a:pt x="1589" y="1743"/>
                  </a:lnTo>
                  <a:lnTo>
                    <a:pt x="1562" y="1751"/>
                  </a:lnTo>
                  <a:lnTo>
                    <a:pt x="1533" y="1759"/>
                  </a:lnTo>
                  <a:lnTo>
                    <a:pt x="1504" y="1766"/>
                  </a:lnTo>
                  <a:lnTo>
                    <a:pt x="1475" y="1773"/>
                  </a:lnTo>
                  <a:lnTo>
                    <a:pt x="1446" y="1778"/>
                  </a:lnTo>
                  <a:lnTo>
                    <a:pt x="1416" y="1785"/>
                  </a:lnTo>
                  <a:lnTo>
                    <a:pt x="1387" y="1791"/>
                  </a:lnTo>
                  <a:lnTo>
                    <a:pt x="1358" y="1798"/>
                  </a:lnTo>
                  <a:lnTo>
                    <a:pt x="1328" y="1805"/>
                  </a:lnTo>
                  <a:lnTo>
                    <a:pt x="1298" y="1812"/>
                  </a:lnTo>
                  <a:lnTo>
                    <a:pt x="1268" y="1819"/>
                  </a:lnTo>
                  <a:lnTo>
                    <a:pt x="1238" y="1828"/>
                  </a:lnTo>
                  <a:lnTo>
                    <a:pt x="1209" y="1836"/>
                  </a:lnTo>
                  <a:lnTo>
                    <a:pt x="1179" y="1846"/>
                  </a:lnTo>
                  <a:lnTo>
                    <a:pt x="1150" y="1857"/>
                  </a:lnTo>
                  <a:lnTo>
                    <a:pt x="1121" y="1868"/>
                  </a:lnTo>
                  <a:lnTo>
                    <a:pt x="1094" y="1882"/>
                  </a:lnTo>
                  <a:lnTo>
                    <a:pt x="1065" y="1896"/>
                  </a:lnTo>
                  <a:lnTo>
                    <a:pt x="1038" y="1912"/>
                  </a:lnTo>
                  <a:lnTo>
                    <a:pt x="1011" y="1929"/>
                  </a:lnTo>
                  <a:lnTo>
                    <a:pt x="985" y="1948"/>
                  </a:lnTo>
                  <a:lnTo>
                    <a:pt x="960" y="1968"/>
                  </a:lnTo>
                  <a:lnTo>
                    <a:pt x="935" y="1991"/>
                  </a:lnTo>
                  <a:lnTo>
                    <a:pt x="910" y="2016"/>
                  </a:lnTo>
                  <a:lnTo>
                    <a:pt x="887" y="2043"/>
                  </a:lnTo>
                  <a:lnTo>
                    <a:pt x="865" y="2072"/>
                  </a:lnTo>
                  <a:lnTo>
                    <a:pt x="857" y="2082"/>
                  </a:lnTo>
                  <a:lnTo>
                    <a:pt x="849" y="2093"/>
                  </a:lnTo>
                  <a:lnTo>
                    <a:pt x="841" y="2102"/>
                  </a:lnTo>
                  <a:lnTo>
                    <a:pt x="832" y="2111"/>
                  </a:lnTo>
                  <a:lnTo>
                    <a:pt x="824" y="2119"/>
                  </a:lnTo>
                  <a:lnTo>
                    <a:pt x="815" y="2126"/>
                  </a:lnTo>
                  <a:lnTo>
                    <a:pt x="804" y="2133"/>
                  </a:lnTo>
                  <a:lnTo>
                    <a:pt x="795" y="2140"/>
                  </a:lnTo>
                  <a:lnTo>
                    <a:pt x="779" y="2149"/>
                  </a:lnTo>
                  <a:lnTo>
                    <a:pt x="763" y="2158"/>
                  </a:lnTo>
                  <a:lnTo>
                    <a:pt x="746" y="2165"/>
                  </a:lnTo>
                  <a:lnTo>
                    <a:pt x="728" y="2170"/>
                  </a:lnTo>
                  <a:lnTo>
                    <a:pt x="710" y="2175"/>
                  </a:lnTo>
                  <a:lnTo>
                    <a:pt x="693" y="2178"/>
                  </a:lnTo>
                  <a:lnTo>
                    <a:pt x="673" y="2179"/>
                  </a:lnTo>
                  <a:lnTo>
                    <a:pt x="655" y="2180"/>
                  </a:lnTo>
                  <a:lnTo>
                    <a:pt x="619" y="2179"/>
                  </a:lnTo>
                  <a:lnTo>
                    <a:pt x="583" y="2177"/>
                  </a:lnTo>
                  <a:lnTo>
                    <a:pt x="546" y="2173"/>
                  </a:lnTo>
                  <a:lnTo>
                    <a:pt x="508" y="2168"/>
                  </a:lnTo>
                  <a:lnTo>
                    <a:pt x="471" y="2160"/>
                  </a:lnTo>
                  <a:lnTo>
                    <a:pt x="434" y="2149"/>
                  </a:lnTo>
                  <a:lnTo>
                    <a:pt x="396" y="2138"/>
                  </a:lnTo>
                  <a:lnTo>
                    <a:pt x="361" y="2123"/>
                  </a:lnTo>
                  <a:lnTo>
                    <a:pt x="324" y="2107"/>
                  </a:lnTo>
                  <a:lnTo>
                    <a:pt x="289" y="2088"/>
                  </a:lnTo>
                  <a:lnTo>
                    <a:pt x="255" y="2066"/>
                  </a:lnTo>
                  <a:lnTo>
                    <a:pt x="222" y="2043"/>
                  </a:lnTo>
                  <a:lnTo>
                    <a:pt x="190" y="2017"/>
                  </a:lnTo>
                  <a:lnTo>
                    <a:pt x="160" y="1988"/>
                  </a:lnTo>
                  <a:lnTo>
                    <a:pt x="133" y="1956"/>
                  </a:lnTo>
                  <a:lnTo>
                    <a:pt x="107" y="1921"/>
                  </a:lnTo>
                  <a:lnTo>
                    <a:pt x="103" y="1914"/>
                  </a:lnTo>
                  <a:lnTo>
                    <a:pt x="98" y="1906"/>
                  </a:lnTo>
                  <a:lnTo>
                    <a:pt x="93" y="1899"/>
                  </a:lnTo>
                  <a:lnTo>
                    <a:pt x="89" y="1892"/>
                  </a:lnTo>
                  <a:lnTo>
                    <a:pt x="84" y="1884"/>
                  </a:lnTo>
                  <a:lnTo>
                    <a:pt x="78" y="1875"/>
                  </a:lnTo>
                  <a:lnTo>
                    <a:pt x="74" y="1867"/>
                  </a:lnTo>
                  <a:lnTo>
                    <a:pt x="69" y="1859"/>
                  </a:lnTo>
                  <a:lnTo>
                    <a:pt x="54" y="1829"/>
                  </a:lnTo>
                  <a:lnTo>
                    <a:pt x="40" y="1800"/>
                  </a:lnTo>
                  <a:lnTo>
                    <a:pt x="28" y="1770"/>
                  </a:lnTo>
                  <a:lnTo>
                    <a:pt x="18" y="1740"/>
                  </a:lnTo>
                  <a:lnTo>
                    <a:pt x="10" y="1712"/>
                  </a:lnTo>
                  <a:lnTo>
                    <a:pt x="5" y="1683"/>
                  </a:lnTo>
                  <a:lnTo>
                    <a:pt x="1" y="1654"/>
                  </a:lnTo>
                  <a:lnTo>
                    <a:pt x="0" y="1625"/>
                  </a:lnTo>
                  <a:lnTo>
                    <a:pt x="2" y="1586"/>
                  </a:lnTo>
                  <a:lnTo>
                    <a:pt x="10" y="1548"/>
                  </a:lnTo>
                  <a:lnTo>
                    <a:pt x="23" y="1511"/>
                  </a:lnTo>
                  <a:lnTo>
                    <a:pt x="43" y="1477"/>
                  </a:lnTo>
                  <a:lnTo>
                    <a:pt x="67" y="1444"/>
                  </a:lnTo>
                  <a:lnTo>
                    <a:pt x="99" y="1414"/>
                  </a:lnTo>
                  <a:lnTo>
                    <a:pt x="137" y="1387"/>
                  </a:lnTo>
                  <a:lnTo>
                    <a:pt x="182" y="1363"/>
                  </a:lnTo>
                  <a:lnTo>
                    <a:pt x="230" y="1333"/>
                  </a:lnTo>
                  <a:lnTo>
                    <a:pt x="265" y="1293"/>
                  </a:lnTo>
                  <a:lnTo>
                    <a:pt x="286" y="1249"/>
                  </a:lnTo>
                  <a:lnTo>
                    <a:pt x="294" y="1197"/>
                  </a:lnTo>
                  <a:lnTo>
                    <a:pt x="294" y="1138"/>
                  </a:lnTo>
                  <a:lnTo>
                    <a:pt x="285" y="1076"/>
                  </a:lnTo>
                  <a:lnTo>
                    <a:pt x="269" y="1009"/>
                  </a:lnTo>
                  <a:lnTo>
                    <a:pt x="247" y="939"/>
                  </a:lnTo>
                  <a:lnTo>
                    <a:pt x="222" y="865"/>
                  </a:lnTo>
                  <a:lnTo>
                    <a:pt x="196" y="790"/>
                  </a:lnTo>
                  <a:lnTo>
                    <a:pt x="168" y="715"/>
                  </a:lnTo>
                  <a:lnTo>
                    <a:pt x="143" y="639"/>
                  </a:lnTo>
                  <a:lnTo>
                    <a:pt x="120" y="563"/>
                  </a:lnTo>
                  <a:lnTo>
                    <a:pt x="101" y="490"/>
                  </a:lnTo>
                  <a:lnTo>
                    <a:pt x="90" y="418"/>
                  </a:lnTo>
                  <a:lnTo>
                    <a:pt x="85" y="349"/>
                  </a:lnTo>
                  <a:lnTo>
                    <a:pt x="86" y="313"/>
                  </a:lnTo>
                  <a:lnTo>
                    <a:pt x="91" y="280"/>
                  </a:lnTo>
                  <a:lnTo>
                    <a:pt x="98" y="246"/>
                  </a:lnTo>
                  <a:lnTo>
                    <a:pt x="109" y="215"/>
                  </a:lnTo>
                  <a:lnTo>
                    <a:pt x="124" y="185"/>
                  </a:lnTo>
                  <a:lnTo>
                    <a:pt x="143" y="158"/>
                  </a:lnTo>
                  <a:lnTo>
                    <a:pt x="165" y="131"/>
                  </a:lnTo>
                  <a:lnTo>
                    <a:pt x="192" y="107"/>
                  </a:lnTo>
                  <a:lnTo>
                    <a:pt x="198" y="103"/>
                  </a:lnTo>
                  <a:lnTo>
                    <a:pt x="204" y="99"/>
                  </a:lnTo>
                  <a:lnTo>
                    <a:pt x="210" y="94"/>
                  </a:lnTo>
                  <a:lnTo>
                    <a:pt x="215" y="91"/>
                  </a:lnTo>
                  <a:lnTo>
                    <a:pt x="225" y="84"/>
                  </a:lnTo>
                  <a:lnTo>
                    <a:pt x="235" y="78"/>
                  </a:lnTo>
                  <a:lnTo>
                    <a:pt x="245" y="73"/>
                  </a:lnTo>
                  <a:lnTo>
                    <a:pt x="257" y="67"/>
                  </a:lnTo>
                  <a:lnTo>
                    <a:pt x="269" y="61"/>
                  </a:lnTo>
                  <a:lnTo>
                    <a:pt x="280" y="56"/>
                  </a:lnTo>
                  <a:lnTo>
                    <a:pt x="293" y="51"/>
                  </a:lnTo>
                  <a:lnTo>
                    <a:pt x="305" y="46"/>
                  </a:lnTo>
                  <a:lnTo>
                    <a:pt x="318" y="41"/>
                  </a:lnTo>
                  <a:lnTo>
                    <a:pt x="332" y="37"/>
                  </a:lnTo>
                  <a:lnTo>
                    <a:pt x="346" y="32"/>
                  </a:lnTo>
                  <a:lnTo>
                    <a:pt x="361" y="29"/>
                  </a:lnTo>
                  <a:lnTo>
                    <a:pt x="376" y="25"/>
                  </a:lnTo>
                  <a:lnTo>
                    <a:pt x="391" y="22"/>
                  </a:lnTo>
                  <a:lnTo>
                    <a:pt x="407" y="18"/>
                  </a:lnTo>
                  <a:lnTo>
                    <a:pt x="423" y="15"/>
                  </a:lnTo>
                  <a:lnTo>
                    <a:pt x="443" y="12"/>
                  </a:lnTo>
                  <a:lnTo>
                    <a:pt x="462" y="8"/>
                  </a:lnTo>
                  <a:lnTo>
                    <a:pt x="482" y="6"/>
                  </a:lnTo>
                  <a:lnTo>
                    <a:pt x="500" y="3"/>
                  </a:lnTo>
                  <a:lnTo>
                    <a:pt x="520" y="2"/>
                  </a:lnTo>
                  <a:lnTo>
                    <a:pt x="539" y="1"/>
                  </a:lnTo>
                  <a:lnTo>
                    <a:pt x="558" y="0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rgbClr val="4A7EBB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33" name="Freeform 7"/>
            <p:cNvSpPr>
              <a:spLocks/>
            </p:cNvSpPr>
            <p:nvPr/>
          </p:nvSpPr>
          <p:spPr bwMode="auto">
            <a:xfrm>
              <a:off x="2706" y="2577"/>
              <a:ext cx="229" cy="154"/>
            </a:xfrm>
            <a:custGeom>
              <a:avLst/>
              <a:gdLst>
                <a:gd name="T0" fmla="*/ 116 w 459"/>
                <a:gd name="T1" fmla="*/ 138 h 308"/>
                <a:gd name="T2" fmla="*/ 93 w 459"/>
                <a:gd name="T3" fmla="*/ 134 h 308"/>
                <a:gd name="T4" fmla="*/ 71 w 459"/>
                <a:gd name="T5" fmla="*/ 127 h 308"/>
                <a:gd name="T6" fmla="*/ 52 w 459"/>
                <a:gd name="T7" fmla="*/ 116 h 308"/>
                <a:gd name="T8" fmla="*/ 36 w 459"/>
                <a:gd name="T9" fmla="*/ 102 h 308"/>
                <a:gd name="T10" fmla="*/ 23 w 459"/>
                <a:gd name="T11" fmla="*/ 86 h 308"/>
                <a:gd name="T12" fmla="*/ 14 w 459"/>
                <a:gd name="T13" fmla="*/ 68 h 308"/>
                <a:gd name="T14" fmla="*/ 10 w 459"/>
                <a:gd name="T15" fmla="*/ 48 h 308"/>
                <a:gd name="T16" fmla="*/ 10 w 459"/>
                <a:gd name="T17" fmla="*/ 28 h 308"/>
                <a:gd name="T18" fmla="*/ 14 w 459"/>
                <a:gd name="T19" fmla="*/ 9 h 308"/>
                <a:gd name="T20" fmla="*/ 14 w 459"/>
                <a:gd name="T21" fmla="*/ 6 h 308"/>
                <a:gd name="T22" fmla="*/ 7 w 459"/>
                <a:gd name="T23" fmla="*/ 19 h 308"/>
                <a:gd name="T24" fmla="*/ 3 w 459"/>
                <a:gd name="T25" fmla="*/ 32 h 308"/>
                <a:gd name="T26" fmla="*/ 0 w 459"/>
                <a:gd name="T27" fmla="*/ 46 h 308"/>
                <a:gd name="T28" fmla="*/ 0 w 459"/>
                <a:gd name="T29" fmla="*/ 64 h 308"/>
                <a:gd name="T30" fmla="*/ 5 w 459"/>
                <a:gd name="T31" fmla="*/ 83 h 308"/>
                <a:gd name="T32" fmla="*/ 14 w 459"/>
                <a:gd name="T33" fmla="*/ 101 h 308"/>
                <a:gd name="T34" fmla="*/ 27 w 459"/>
                <a:gd name="T35" fmla="*/ 117 h 308"/>
                <a:gd name="T36" fmla="*/ 43 w 459"/>
                <a:gd name="T37" fmla="*/ 131 h 308"/>
                <a:gd name="T38" fmla="*/ 62 w 459"/>
                <a:gd name="T39" fmla="*/ 142 h 308"/>
                <a:gd name="T40" fmla="*/ 84 w 459"/>
                <a:gd name="T41" fmla="*/ 150 h 308"/>
                <a:gd name="T42" fmla="*/ 107 w 459"/>
                <a:gd name="T43" fmla="*/ 154 h 308"/>
                <a:gd name="T44" fmla="*/ 128 w 459"/>
                <a:gd name="T45" fmla="*/ 154 h 308"/>
                <a:gd name="T46" fmla="*/ 146 w 459"/>
                <a:gd name="T47" fmla="*/ 151 h 308"/>
                <a:gd name="T48" fmla="*/ 163 w 459"/>
                <a:gd name="T49" fmla="*/ 147 h 308"/>
                <a:gd name="T50" fmla="*/ 179 w 459"/>
                <a:gd name="T51" fmla="*/ 140 h 308"/>
                <a:gd name="T52" fmla="*/ 193 w 459"/>
                <a:gd name="T53" fmla="*/ 132 h 308"/>
                <a:gd name="T54" fmla="*/ 206 w 459"/>
                <a:gd name="T55" fmla="*/ 122 h 308"/>
                <a:gd name="T56" fmla="*/ 217 w 459"/>
                <a:gd name="T57" fmla="*/ 110 h 308"/>
                <a:gd name="T58" fmla="*/ 226 w 459"/>
                <a:gd name="T59" fmla="*/ 97 h 308"/>
                <a:gd name="T60" fmla="*/ 225 w 459"/>
                <a:gd name="T61" fmla="*/ 96 h 308"/>
                <a:gd name="T62" fmla="*/ 216 w 459"/>
                <a:gd name="T63" fmla="*/ 106 h 308"/>
                <a:gd name="T64" fmla="*/ 205 w 459"/>
                <a:gd name="T65" fmla="*/ 115 h 308"/>
                <a:gd name="T66" fmla="*/ 193 w 459"/>
                <a:gd name="T67" fmla="*/ 122 h 308"/>
                <a:gd name="T68" fmla="*/ 180 w 459"/>
                <a:gd name="T69" fmla="*/ 128 h 308"/>
                <a:gd name="T70" fmla="*/ 166 w 459"/>
                <a:gd name="T71" fmla="*/ 134 h 308"/>
                <a:gd name="T72" fmla="*/ 152 w 459"/>
                <a:gd name="T73" fmla="*/ 137 h 308"/>
                <a:gd name="T74" fmla="*/ 136 w 459"/>
                <a:gd name="T75" fmla="*/ 139 h 3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9" h="308">
                  <a:moveTo>
                    <a:pt x="257" y="277"/>
                  </a:moveTo>
                  <a:lnTo>
                    <a:pt x="233" y="276"/>
                  </a:lnTo>
                  <a:lnTo>
                    <a:pt x="209" y="272"/>
                  </a:lnTo>
                  <a:lnTo>
                    <a:pt x="187" y="268"/>
                  </a:lnTo>
                  <a:lnTo>
                    <a:pt x="165" y="261"/>
                  </a:lnTo>
                  <a:lnTo>
                    <a:pt x="143" y="253"/>
                  </a:lnTo>
                  <a:lnTo>
                    <a:pt x="123" y="242"/>
                  </a:lnTo>
                  <a:lnTo>
                    <a:pt x="105" y="231"/>
                  </a:lnTo>
                  <a:lnTo>
                    <a:pt x="89" y="218"/>
                  </a:lnTo>
                  <a:lnTo>
                    <a:pt x="73" y="203"/>
                  </a:lnTo>
                  <a:lnTo>
                    <a:pt x="59" y="188"/>
                  </a:lnTo>
                  <a:lnTo>
                    <a:pt x="47" y="172"/>
                  </a:lnTo>
                  <a:lnTo>
                    <a:pt x="37" y="154"/>
                  </a:lnTo>
                  <a:lnTo>
                    <a:pt x="29" y="135"/>
                  </a:lnTo>
                  <a:lnTo>
                    <a:pt x="23" y="116"/>
                  </a:lnTo>
                  <a:lnTo>
                    <a:pt x="20" y="96"/>
                  </a:lnTo>
                  <a:lnTo>
                    <a:pt x="19" y="75"/>
                  </a:lnTo>
                  <a:lnTo>
                    <a:pt x="20" y="56"/>
                  </a:lnTo>
                  <a:lnTo>
                    <a:pt x="23" y="36"/>
                  </a:lnTo>
                  <a:lnTo>
                    <a:pt x="28" y="18"/>
                  </a:lnTo>
                  <a:lnTo>
                    <a:pt x="36" y="0"/>
                  </a:lnTo>
                  <a:lnTo>
                    <a:pt x="28" y="12"/>
                  </a:lnTo>
                  <a:lnTo>
                    <a:pt x="21" y="25"/>
                  </a:lnTo>
                  <a:lnTo>
                    <a:pt x="15" y="37"/>
                  </a:lnTo>
                  <a:lnTo>
                    <a:pt x="9" y="50"/>
                  </a:lnTo>
                  <a:lnTo>
                    <a:pt x="6" y="64"/>
                  </a:lnTo>
                  <a:lnTo>
                    <a:pt x="2" y="78"/>
                  </a:lnTo>
                  <a:lnTo>
                    <a:pt x="1" y="91"/>
                  </a:lnTo>
                  <a:lnTo>
                    <a:pt x="0" y="106"/>
                  </a:lnTo>
                  <a:lnTo>
                    <a:pt x="1" y="127"/>
                  </a:lnTo>
                  <a:lnTo>
                    <a:pt x="5" y="147"/>
                  </a:lnTo>
                  <a:lnTo>
                    <a:pt x="10" y="166"/>
                  </a:lnTo>
                  <a:lnTo>
                    <a:pt x="19" y="185"/>
                  </a:lnTo>
                  <a:lnTo>
                    <a:pt x="29" y="202"/>
                  </a:lnTo>
                  <a:lnTo>
                    <a:pt x="40" y="219"/>
                  </a:lnTo>
                  <a:lnTo>
                    <a:pt x="54" y="234"/>
                  </a:lnTo>
                  <a:lnTo>
                    <a:pt x="70" y="248"/>
                  </a:lnTo>
                  <a:lnTo>
                    <a:pt x="87" y="262"/>
                  </a:lnTo>
                  <a:lnTo>
                    <a:pt x="105" y="273"/>
                  </a:lnTo>
                  <a:lnTo>
                    <a:pt x="125" y="284"/>
                  </a:lnTo>
                  <a:lnTo>
                    <a:pt x="146" y="292"/>
                  </a:lnTo>
                  <a:lnTo>
                    <a:pt x="168" y="299"/>
                  </a:lnTo>
                  <a:lnTo>
                    <a:pt x="190" y="303"/>
                  </a:lnTo>
                  <a:lnTo>
                    <a:pt x="214" y="307"/>
                  </a:lnTo>
                  <a:lnTo>
                    <a:pt x="239" y="308"/>
                  </a:lnTo>
                  <a:lnTo>
                    <a:pt x="257" y="307"/>
                  </a:lnTo>
                  <a:lnTo>
                    <a:pt x="276" y="306"/>
                  </a:lnTo>
                  <a:lnTo>
                    <a:pt x="293" y="302"/>
                  </a:lnTo>
                  <a:lnTo>
                    <a:pt x="310" y="299"/>
                  </a:lnTo>
                  <a:lnTo>
                    <a:pt x="326" y="293"/>
                  </a:lnTo>
                  <a:lnTo>
                    <a:pt x="342" y="287"/>
                  </a:lnTo>
                  <a:lnTo>
                    <a:pt x="359" y="280"/>
                  </a:lnTo>
                  <a:lnTo>
                    <a:pt x="374" y="272"/>
                  </a:lnTo>
                  <a:lnTo>
                    <a:pt x="387" y="263"/>
                  </a:lnTo>
                  <a:lnTo>
                    <a:pt x="400" y="254"/>
                  </a:lnTo>
                  <a:lnTo>
                    <a:pt x="413" y="243"/>
                  </a:lnTo>
                  <a:lnTo>
                    <a:pt x="424" y="232"/>
                  </a:lnTo>
                  <a:lnTo>
                    <a:pt x="435" y="219"/>
                  </a:lnTo>
                  <a:lnTo>
                    <a:pt x="444" y="207"/>
                  </a:lnTo>
                  <a:lnTo>
                    <a:pt x="452" y="194"/>
                  </a:lnTo>
                  <a:lnTo>
                    <a:pt x="459" y="180"/>
                  </a:lnTo>
                  <a:lnTo>
                    <a:pt x="451" y="191"/>
                  </a:lnTo>
                  <a:lnTo>
                    <a:pt x="441" y="201"/>
                  </a:lnTo>
                  <a:lnTo>
                    <a:pt x="432" y="211"/>
                  </a:lnTo>
                  <a:lnTo>
                    <a:pt x="422" y="220"/>
                  </a:lnTo>
                  <a:lnTo>
                    <a:pt x="410" y="229"/>
                  </a:lnTo>
                  <a:lnTo>
                    <a:pt x="399" y="237"/>
                  </a:lnTo>
                  <a:lnTo>
                    <a:pt x="387" y="243"/>
                  </a:lnTo>
                  <a:lnTo>
                    <a:pt x="375" y="250"/>
                  </a:lnTo>
                  <a:lnTo>
                    <a:pt x="361" y="256"/>
                  </a:lnTo>
                  <a:lnTo>
                    <a:pt x="347" y="262"/>
                  </a:lnTo>
                  <a:lnTo>
                    <a:pt x="333" y="267"/>
                  </a:lnTo>
                  <a:lnTo>
                    <a:pt x="319" y="270"/>
                  </a:lnTo>
                  <a:lnTo>
                    <a:pt x="304" y="273"/>
                  </a:lnTo>
                  <a:lnTo>
                    <a:pt x="288" y="275"/>
                  </a:lnTo>
                  <a:lnTo>
                    <a:pt x="273" y="277"/>
                  </a:lnTo>
                  <a:lnTo>
                    <a:pt x="257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Freeform 8"/>
            <p:cNvSpPr>
              <a:spLocks/>
            </p:cNvSpPr>
            <p:nvPr/>
          </p:nvSpPr>
          <p:spPr bwMode="auto">
            <a:xfrm>
              <a:off x="2724" y="2514"/>
              <a:ext cx="229" cy="153"/>
            </a:xfrm>
            <a:custGeom>
              <a:avLst/>
              <a:gdLst>
                <a:gd name="T0" fmla="*/ 113 w 459"/>
                <a:gd name="T1" fmla="*/ 16 h 306"/>
                <a:gd name="T2" fmla="*/ 136 w 459"/>
                <a:gd name="T3" fmla="*/ 20 h 306"/>
                <a:gd name="T4" fmla="*/ 158 w 459"/>
                <a:gd name="T5" fmla="*/ 28 h 306"/>
                <a:gd name="T6" fmla="*/ 177 w 459"/>
                <a:gd name="T7" fmla="*/ 39 h 306"/>
                <a:gd name="T8" fmla="*/ 193 w 459"/>
                <a:gd name="T9" fmla="*/ 53 h 306"/>
                <a:gd name="T10" fmla="*/ 205 w 459"/>
                <a:gd name="T11" fmla="*/ 68 h 306"/>
                <a:gd name="T12" fmla="*/ 215 w 459"/>
                <a:gd name="T13" fmla="*/ 87 h 306"/>
                <a:gd name="T14" fmla="*/ 219 w 459"/>
                <a:gd name="T15" fmla="*/ 106 h 306"/>
                <a:gd name="T16" fmla="*/ 219 w 459"/>
                <a:gd name="T17" fmla="*/ 126 h 306"/>
                <a:gd name="T18" fmla="*/ 215 w 459"/>
                <a:gd name="T19" fmla="*/ 145 h 306"/>
                <a:gd name="T20" fmla="*/ 215 w 459"/>
                <a:gd name="T21" fmla="*/ 148 h 306"/>
                <a:gd name="T22" fmla="*/ 222 w 459"/>
                <a:gd name="T23" fmla="*/ 135 h 306"/>
                <a:gd name="T24" fmla="*/ 226 w 459"/>
                <a:gd name="T25" fmla="*/ 122 h 306"/>
                <a:gd name="T26" fmla="*/ 228 w 459"/>
                <a:gd name="T27" fmla="*/ 108 h 306"/>
                <a:gd name="T28" fmla="*/ 228 w 459"/>
                <a:gd name="T29" fmla="*/ 91 h 306"/>
                <a:gd name="T30" fmla="*/ 224 w 459"/>
                <a:gd name="T31" fmla="*/ 71 h 306"/>
                <a:gd name="T32" fmla="*/ 215 w 459"/>
                <a:gd name="T33" fmla="*/ 53 h 306"/>
                <a:gd name="T34" fmla="*/ 202 w 459"/>
                <a:gd name="T35" fmla="*/ 37 h 306"/>
                <a:gd name="T36" fmla="*/ 186 w 459"/>
                <a:gd name="T37" fmla="*/ 23 h 306"/>
                <a:gd name="T38" fmla="*/ 167 w 459"/>
                <a:gd name="T39" fmla="*/ 12 h 306"/>
                <a:gd name="T40" fmla="*/ 145 w 459"/>
                <a:gd name="T41" fmla="*/ 5 h 306"/>
                <a:gd name="T42" fmla="*/ 122 w 459"/>
                <a:gd name="T43" fmla="*/ 1 h 306"/>
                <a:gd name="T44" fmla="*/ 101 w 459"/>
                <a:gd name="T45" fmla="*/ 1 h 306"/>
                <a:gd name="T46" fmla="*/ 83 w 459"/>
                <a:gd name="T47" fmla="*/ 3 h 306"/>
                <a:gd name="T48" fmla="*/ 66 w 459"/>
                <a:gd name="T49" fmla="*/ 8 h 306"/>
                <a:gd name="T50" fmla="*/ 50 w 459"/>
                <a:gd name="T51" fmla="*/ 14 h 306"/>
                <a:gd name="T52" fmla="*/ 35 w 459"/>
                <a:gd name="T53" fmla="*/ 23 h 306"/>
                <a:gd name="T54" fmla="*/ 23 w 459"/>
                <a:gd name="T55" fmla="*/ 32 h 306"/>
                <a:gd name="T56" fmla="*/ 12 w 459"/>
                <a:gd name="T57" fmla="*/ 44 h 306"/>
                <a:gd name="T58" fmla="*/ 3 w 459"/>
                <a:gd name="T59" fmla="*/ 57 h 306"/>
                <a:gd name="T60" fmla="*/ 4 w 459"/>
                <a:gd name="T61" fmla="*/ 58 h 306"/>
                <a:gd name="T62" fmla="*/ 13 w 459"/>
                <a:gd name="T63" fmla="*/ 49 h 306"/>
                <a:gd name="T64" fmla="*/ 24 w 459"/>
                <a:gd name="T65" fmla="*/ 40 h 306"/>
                <a:gd name="T66" fmla="*/ 36 w 459"/>
                <a:gd name="T67" fmla="*/ 32 h 306"/>
                <a:gd name="T68" fmla="*/ 49 w 459"/>
                <a:gd name="T69" fmla="*/ 26 h 306"/>
                <a:gd name="T70" fmla="*/ 63 w 459"/>
                <a:gd name="T71" fmla="*/ 21 h 306"/>
                <a:gd name="T72" fmla="*/ 77 w 459"/>
                <a:gd name="T73" fmla="*/ 17 h 306"/>
                <a:gd name="T74" fmla="*/ 93 w 459"/>
                <a:gd name="T75" fmla="*/ 16 h 3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9" h="306">
                  <a:moveTo>
                    <a:pt x="203" y="31"/>
                  </a:moveTo>
                  <a:lnTo>
                    <a:pt x="227" y="32"/>
                  </a:lnTo>
                  <a:lnTo>
                    <a:pt x="250" y="35"/>
                  </a:lnTo>
                  <a:lnTo>
                    <a:pt x="273" y="40"/>
                  </a:lnTo>
                  <a:lnTo>
                    <a:pt x="295" y="47"/>
                  </a:lnTo>
                  <a:lnTo>
                    <a:pt x="316" y="55"/>
                  </a:lnTo>
                  <a:lnTo>
                    <a:pt x="335" y="65"/>
                  </a:lnTo>
                  <a:lnTo>
                    <a:pt x="354" y="77"/>
                  </a:lnTo>
                  <a:lnTo>
                    <a:pt x="370" y="90"/>
                  </a:lnTo>
                  <a:lnTo>
                    <a:pt x="386" y="105"/>
                  </a:lnTo>
                  <a:lnTo>
                    <a:pt x="400" y="120"/>
                  </a:lnTo>
                  <a:lnTo>
                    <a:pt x="411" y="136"/>
                  </a:lnTo>
                  <a:lnTo>
                    <a:pt x="422" y="154"/>
                  </a:lnTo>
                  <a:lnTo>
                    <a:pt x="430" y="173"/>
                  </a:lnTo>
                  <a:lnTo>
                    <a:pt x="435" y="192"/>
                  </a:lnTo>
                  <a:lnTo>
                    <a:pt x="439" y="212"/>
                  </a:lnTo>
                  <a:lnTo>
                    <a:pt x="440" y="232"/>
                  </a:lnTo>
                  <a:lnTo>
                    <a:pt x="439" y="251"/>
                  </a:lnTo>
                  <a:lnTo>
                    <a:pt x="435" y="270"/>
                  </a:lnTo>
                  <a:lnTo>
                    <a:pt x="431" y="289"/>
                  </a:lnTo>
                  <a:lnTo>
                    <a:pt x="423" y="306"/>
                  </a:lnTo>
                  <a:lnTo>
                    <a:pt x="431" y="295"/>
                  </a:lnTo>
                  <a:lnTo>
                    <a:pt x="438" y="282"/>
                  </a:lnTo>
                  <a:lnTo>
                    <a:pt x="444" y="269"/>
                  </a:lnTo>
                  <a:lnTo>
                    <a:pt x="449" y="257"/>
                  </a:lnTo>
                  <a:lnTo>
                    <a:pt x="453" y="243"/>
                  </a:lnTo>
                  <a:lnTo>
                    <a:pt x="456" y="229"/>
                  </a:lnTo>
                  <a:lnTo>
                    <a:pt x="457" y="215"/>
                  </a:lnTo>
                  <a:lnTo>
                    <a:pt x="459" y="201"/>
                  </a:lnTo>
                  <a:lnTo>
                    <a:pt x="457" y="181"/>
                  </a:lnTo>
                  <a:lnTo>
                    <a:pt x="454" y="161"/>
                  </a:lnTo>
                  <a:lnTo>
                    <a:pt x="448" y="141"/>
                  </a:lnTo>
                  <a:lnTo>
                    <a:pt x="440" y="123"/>
                  </a:lnTo>
                  <a:lnTo>
                    <a:pt x="430" y="105"/>
                  </a:lnTo>
                  <a:lnTo>
                    <a:pt x="418" y="88"/>
                  </a:lnTo>
                  <a:lnTo>
                    <a:pt x="404" y="73"/>
                  </a:lnTo>
                  <a:lnTo>
                    <a:pt x="388" y="59"/>
                  </a:lnTo>
                  <a:lnTo>
                    <a:pt x="372" y="46"/>
                  </a:lnTo>
                  <a:lnTo>
                    <a:pt x="354" y="34"/>
                  </a:lnTo>
                  <a:lnTo>
                    <a:pt x="334" y="24"/>
                  </a:lnTo>
                  <a:lnTo>
                    <a:pt x="313" y="16"/>
                  </a:lnTo>
                  <a:lnTo>
                    <a:pt x="291" y="9"/>
                  </a:lnTo>
                  <a:lnTo>
                    <a:pt x="268" y="4"/>
                  </a:lnTo>
                  <a:lnTo>
                    <a:pt x="245" y="1"/>
                  </a:lnTo>
                  <a:lnTo>
                    <a:pt x="221" y="0"/>
                  </a:lnTo>
                  <a:lnTo>
                    <a:pt x="203" y="1"/>
                  </a:lnTo>
                  <a:lnTo>
                    <a:pt x="184" y="2"/>
                  </a:lnTo>
                  <a:lnTo>
                    <a:pt x="167" y="6"/>
                  </a:lnTo>
                  <a:lnTo>
                    <a:pt x="150" y="9"/>
                  </a:lnTo>
                  <a:lnTo>
                    <a:pt x="132" y="15"/>
                  </a:lnTo>
                  <a:lnTo>
                    <a:pt x="116" y="21"/>
                  </a:lnTo>
                  <a:lnTo>
                    <a:pt x="100" y="27"/>
                  </a:lnTo>
                  <a:lnTo>
                    <a:pt x="86" y="35"/>
                  </a:lnTo>
                  <a:lnTo>
                    <a:pt x="71" y="45"/>
                  </a:lnTo>
                  <a:lnTo>
                    <a:pt x="59" y="54"/>
                  </a:lnTo>
                  <a:lnTo>
                    <a:pt x="46" y="64"/>
                  </a:lnTo>
                  <a:lnTo>
                    <a:pt x="34" y="76"/>
                  </a:lnTo>
                  <a:lnTo>
                    <a:pt x="24" y="87"/>
                  </a:lnTo>
                  <a:lnTo>
                    <a:pt x="15" y="100"/>
                  </a:lnTo>
                  <a:lnTo>
                    <a:pt x="7" y="113"/>
                  </a:lnTo>
                  <a:lnTo>
                    <a:pt x="0" y="126"/>
                  </a:lnTo>
                  <a:lnTo>
                    <a:pt x="8" y="116"/>
                  </a:lnTo>
                  <a:lnTo>
                    <a:pt x="17" y="106"/>
                  </a:lnTo>
                  <a:lnTo>
                    <a:pt x="26" y="97"/>
                  </a:lnTo>
                  <a:lnTo>
                    <a:pt x="37" y="87"/>
                  </a:lnTo>
                  <a:lnTo>
                    <a:pt x="48" y="79"/>
                  </a:lnTo>
                  <a:lnTo>
                    <a:pt x="60" y="71"/>
                  </a:lnTo>
                  <a:lnTo>
                    <a:pt x="72" y="63"/>
                  </a:lnTo>
                  <a:lnTo>
                    <a:pt x="85" y="57"/>
                  </a:lnTo>
                  <a:lnTo>
                    <a:pt x="98" y="52"/>
                  </a:lnTo>
                  <a:lnTo>
                    <a:pt x="112" y="46"/>
                  </a:lnTo>
                  <a:lnTo>
                    <a:pt x="127" y="41"/>
                  </a:lnTo>
                  <a:lnTo>
                    <a:pt x="140" y="38"/>
                  </a:lnTo>
                  <a:lnTo>
                    <a:pt x="155" y="34"/>
                  </a:lnTo>
                  <a:lnTo>
                    <a:pt x="172" y="33"/>
                  </a:lnTo>
                  <a:lnTo>
                    <a:pt x="187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Freeform 9"/>
            <p:cNvSpPr>
              <a:spLocks/>
            </p:cNvSpPr>
            <p:nvPr/>
          </p:nvSpPr>
          <p:spPr bwMode="auto">
            <a:xfrm>
              <a:off x="2566" y="1609"/>
              <a:ext cx="557" cy="297"/>
            </a:xfrm>
            <a:custGeom>
              <a:avLst/>
              <a:gdLst>
                <a:gd name="T0" fmla="*/ 186 w 1113"/>
                <a:gd name="T1" fmla="*/ 95 h 595"/>
                <a:gd name="T2" fmla="*/ 218 w 1113"/>
                <a:gd name="T3" fmla="*/ 148 h 595"/>
                <a:gd name="T4" fmla="*/ 215 w 1113"/>
                <a:gd name="T5" fmla="*/ 235 h 595"/>
                <a:gd name="T6" fmla="*/ 183 w 1113"/>
                <a:gd name="T7" fmla="*/ 275 h 595"/>
                <a:gd name="T8" fmla="*/ 136 w 1113"/>
                <a:gd name="T9" fmla="*/ 295 h 595"/>
                <a:gd name="T10" fmla="*/ 83 w 1113"/>
                <a:gd name="T11" fmla="*/ 295 h 595"/>
                <a:gd name="T12" fmla="*/ 37 w 1113"/>
                <a:gd name="T13" fmla="*/ 275 h 595"/>
                <a:gd name="T14" fmla="*/ 7 w 1113"/>
                <a:gd name="T15" fmla="*/ 234 h 595"/>
                <a:gd name="T16" fmla="*/ 0 w 1113"/>
                <a:gd name="T17" fmla="*/ 187 h 595"/>
                <a:gd name="T18" fmla="*/ 11 w 1113"/>
                <a:gd name="T19" fmla="*/ 136 h 595"/>
                <a:gd name="T20" fmla="*/ 46 w 1113"/>
                <a:gd name="T21" fmla="*/ 85 h 595"/>
                <a:gd name="T22" fmla="*/ 113 w 1113"/>
                <a:gd name="T23" fmla="*/ 39 h 595"/>
                <a:gd name="T24" fmla="*/ 220 w 1113"/>
                <a:gd name="T25" fmla="*/ 9 h 595"/>
                <a:gd name="T26" fmla="*/ 321 w 1113"/>
                <a:gd name="T27" fmla="*/ 0 h 595"/>
                <a:gd name="T28" fmla="*/ 327 w 1113"/>
                <a:gd name="T29" fmla="*/ 0 h 595"/>
                <a:gd name="T30" fmla="*/ 334 w 1113"/>
                <a:gd name="T31" fmla="*/ 0 h 595"/>
                <a:gd name="T32" fmla="*/ 362 w 1113"/>
                <a:gd name="T33" fmla="*/ 0 h 595"/>
                <a:gd name="T34" fmla="*/ 403 w 1113"/>
                <a:gd name="T35" fmla="*/ 3 h 595"/>
                <a:gd name="T36" fmla="*/ 446 w 1113"/>
                <a:gd name="T37" fmla="*/ 10 h 595"/>
                <a:gd name="T38" fmla="*/ 489 w 1113"/>
                <a:gd name="T39" fmla="*/ 21 h 595"/>
                <a:gd name="T40" fmla="*/ 530 w 1113"/>
                <a:gd name="T41" fmla="*/ 38 h 595"/>
                <a:gd name="T42" fmla="*/ 556 w 1113"/>
                <a:gd name="T43" fmla="*/ 52 h 595"/>
                <a:gd name="T44" fmla="*/ 540 w 1113"/>
                <a:gd name="T45" fmla="*/ 47 h 595"/>
                <a:gd name="T46" fmla="*/ 506 w 1113"/>
                <a:gd name="T47" fmla="*/ 37 h 595"/>
                <a:gd name="T48" fmla="*/ 460 w 1113"/>
                <a:gd name="T49" fmla="*/ 26 h 595"/>
                <a:gd name="T50" fmla="*/ 403 w 1113"/>
                <a:gd name="T51" fmla="*/ 18 h 595"/>
                <a:gd name="T52" fmla="*/ 340 w 1113"/>
                <a:gd name="T53" fmla="*/ 14 h 595"/>
                <a:gd name="T54" fmla="*/ 332 w 1113"/>
                <a:gd name="T55" fmla="*/ 14 h 595"/>
                <a:gd name="T56" fmla="*/ 324 w 1113"/>
                <a:gd name="T57" fmla="*/ 14 h 595"/>
                <a:gd name="T58" fmla="*/ 281 w 1113"/>
                <a:gd name="T59" fmla="*/ 17 h 595"/>
                <a:gd name="T60" fmla="*/ 182 w 1113"/>
                <a:gd name="T61" fmla="*/ 36 h 595"/>
                <a:gd name="T62" fmla="*/ 106 w 1113"/>
                <a:gd name="T63" fmla="*/ 68 h 595"/>
                <a:gd name="T64" fmla="*/ 54 w 1113"/>
                <a:gd name="T65" fmla="*/ 113 h 595"/>
                <a:gd name="T66" fmla="*/ 29 w 1113"/>
                <a:gd name="T67" fmla="*/ 165 h 595"/>
                <a:gd name="T68" fmla="*/ 30 w 1113"/>
                <a:gd name="T69" fmla="*/ 220 h 595"/>
                <a:gd name="T70" fmla="*/ 52 w 1113"/>
                <a:gd name="T71" fmla="*/ 256 h 595"/>
                <a:gd name="T72" fmla="*/ 85 w 1113"/>
                <a:gd name="T73" fmla="*/ 272 h 595"/>
                <a:gd name="T74" fmla="*/ 124 w 1113"/>
                <a:gd name="T75" fmla="*/ 272 h 595"/>
                <a:gd name="T76" fmla="*/ 160 w 1113"/>
                <a:gd name="T77" fmla="*/ 261 h 595"/>
                <a:gd name="T78" fmla="*/ 186 w 1113"/>
                <a:gd name="T79" fmla="*/ 242 h 595"/>
                <a:gd name="T80" fmla="*/ 203 w 1113"/>
                <a:gd name="T81" fmla="*/ 206 h 595"/>
                <a:gd name="T82" fmla="*/ 204 w 1113"/>
                <a:gd name="T83" fmla="*/ 150 h 595"/>
                <a:gd name="T84" fmla="*/ 175 w 1113"/>
                <a:gd name="T85" fmla="*/ 84 h 5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3" h="595">
                  <a:moveTo>
                    <a:pt x="349" y="168"/>
                  </a:moveTo>
                  <a:lnTo>
                    <a:pt x="356" y="174"/>
                  </a:lnTo>
                  <a:lnTo>
                    <a:pt x="372" y="190"/>
                  </a:lnTo>
                  <a:lnTo>
                    <a:pt x="394" y="217"/>
                  </a:lnTo>
                  <a:lnTo>
                    <a:pt x="417" y="253"/>
                  </a:lnTo>
                  <a:lnTo>
                    <a:pt x="436" y="296"/>
                  </a:lnTo>
                  <a:lnTo>
                    <a:pt x="447" y="348"/>
                  </a:lnTo>
                  <a:lnTo>
                    <a:pt x="446" y="407"/>
                  </a:lnTo>
                  <a:lnTo>
                    <a:pt x="429" y="470"/>
                  </a:lnTo>
                  <a:lnTo>
                    <a:pt x="413" y="501"/>
                  </a:lnTo>
                  <a:lnTo>
                    <a:pt x="391" y="528"/>
                  </a:lnTo>
                  <a:lnTo>
                    <a:pt x="365" y="550"/>
                  </a:lnTo>
                  <a:lnTo>
                    <a:pt x="335" y="568"/>
                  </a:lnTo>
                  <a:lnTo>
                    <a:pt x="304" y="582"/>
                  </a:lnTo>
                  <a:lnTo>
                    <a:pt x="271" y="590"/>
                  </a:lnTo>
                  <a:lnTo>
                    <a:pt x="236" y="595"/>
                  </a:lnTo>
                  <a:lnTo>
                    <a:pt x="201" y="595"/>
                  </a:lnTo>
                  <a:lnTo>
                    <a:pt x="166" y="590"/>
                  </a:lnTo>
                  <a:lnTo>
                    <a:pt x="134" y="582"/>
                  </a:lnTo>
                  <a:lnTo>
                    <a:pt x="103" y="568"/>
                  </a:lnTo>
                  <a:lnTo>
                    <a:pt x="74" y="550"/>
                  </a:lnTo>
                  <a:lnTo>
                    <a:pt x="48" y="528"/>
                  </a:lnTo>
                  <a:lnTo>
                    <a:pt x="29" y="500"/>
                  </a:lnTo>
                  <a:lnTo>
                    <a:pt x="13" y="469"/>
                  </a:lnTo>
                  <a:lnTo>
                    <a:pt x="4" y="432"/>
                  </a:lnTo>
                  <a:lnTo>
                    <a:pt x="0" y="405"/>
                  </a:lnTo>
                  <a:lnTo>
                    <a:pt x="0" y="375"/>
                  </a:lnTo>
                  <a:lnTo>
                    <a:pt x="4" y="341"/>
                  </a:lnTo>
                  <a:lnTo>
                    <a:pt x="10" y="308"/>
                  </a:lnTo>
                  <a:lnTo>
                    <a:pt x="22" y="273"/>
                  </a:lnTo>
                  <a:lnTo>
                    <a:pt x="39" y="238"/>
                  </a:lnTo>
                  <a:lnTo>
                    <a:pt x="62" y="203"/>
                  </a:lnTo>
                  <a:lnTo>
                    <a:pt x="92" y="170"/>
                  </a:lnTo>
                  <a:lnTo>
                    <a:pt x="128" y="136"/>
                  </a:lnTo>
                  <a:lnTo>
                    <a:pt x="173" y="106"/>
                  </a:lnTo>
                  <a:lnTo>
                    <a:pt x="226" y="79"/>
                  </a:lnTo>
                  <a:lnTo>
                    <a:pt x="288" y="54"/>
                  </a:lnTo>
                  <a:lnTo>
                    <a:pt x="360" y="34"/>
                  </a:lnTo>
                  <a:lnTo>
                    <a:pt x="440" y="18"/>
                  </a:lnTo>
                  <a:lnTo>
                    <a:pt x="534" y="6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5" y="0"/>
                  </a:lnTo>
                  <a:lnTo>
                    <a:pt x="650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97" y="0"/>
                  </a:lnTo>
                  <a:lnTo>
                    <a:pt x="724" y="1"/>
                  </a:lnTo>
                  <a:lnTo>
                    <a:pt x="750" y="3"/>
                  </a:lnTo>
                  <a:lnTo>
                    <a:pt x="778" y="5"/>
                  </a:lnTo>
                  <a:lnTo>
                    <a:pt x="806" y="7"/>
                  </a:lnTo>
                  <a:lnTo>
                    <a:pt x="834" y="11"/>
                  </a:lnTo>
                  <a:lnTo>
                    <a:pt x="863" y="15"/>
                  </a:lnTo>
                  <a:lnTo>
                    <a:pt x="892" y="20"/>
                  </a:lnTo>
                  <a:lnTo>
                    <a:pt x="921" y="27"/>
                  </a:lnTo>
                  <a:lnTo>
                    <a:pt x="950" y="34"/>
                  </a:lnTo>
                  <a:lnTo>
                    <a:pt x="977" y="43"/>
                  </a:lnTo>
                  <a:lnTo>
                    <a:pt x="1006" y="52"/>
                  </a:lnTo>
                  <a:lnTo>
                    <a:pt x="1034" y="64"/>
                  </a:lnTo>
                  <a:lnTo>
                    <a:pt x="1060" y="76"/>
                  </a:lnTo>
                  <a:lnTo>
                    <a:pt x="1088" y="90"/>
                  </a:lnTo>
                  <a:lnTo>
                    <a:pt x="1113" y="106"/>
                  </a:lnTo>
                  <a:lnTo>
                    <a:pt x="1111" y="105"/>
                  </a:lnTo>
                  <a:lnTo>
                    <a:pt x="1104" y="103"/>
                  </a:lnTo>
                  <a:lnTo>
                    <a:pt x="1094" y="99"/>
                  </a:lnTo>
                  <a:lnTo>
                    <a:pt x="1079" y="95"/>
                  </a:lnTo>
                  <a:lnTo>
                    <a:pt x="1059" y="89"/>
                  </a:lnTo>
                  <a:lnTo>
                    <a:pt x="1037" y="82"/>
                  </a:lnTo>
                  <a:lnTo>
                    <a:pt x="1012" y="75"/>
                  </a:lnTo>
                  <a:lnTo>
                    <a:pt x="983" y="68"/>
                  </a:lnTo>
                  <a:lnTo>
                    <a:pt x="952" y="60"/>
                  </a:lnTo>
                  <a:lnTo>
                    <a:pt x="919" y="53"/>
                  </a:lnTo>
                  <a:lnTo>
                    <a:pt x="883" y="48"/>
                  </a:lnTo>
                  <a:lnTo>
                    <a:pt x="846" y="41"/>
                  </a:lnTo>
                  <a:lnTo>
                    <a:pt x="806" y="36"/>
                  </a:lnTo>
                  <a:lnTo>
                    <a:pt x="765" y="31"/>
                  </a:lnTo>
                  <a:lnTo>
                    <a:pt x="723" y="29"/>
                  </a:lnTo>
                  <a:lnTo>
                    <a:pt x="680" y="28"/>
                  </a:lnTo>
                  <a:lnTo>
                    <a:pt x="674" y="28"/>
                  </a:lnTo>
                  <a:lnTo>
                    <a:pt x="670" y="28"/>
                  </a:lnTo>
                  <a:lnTo>
                    <a:pt x="664" y="28"/>
                  </a:lnTo>
                  <a:lnTo>
                    <a:pt x="659" y="28"/>
                  </a:lnTo>
                  <a:lnTo>
                    <a:pt x="654" y="29"/>
                  </a:lnTo>
                  <a:lnTo>
                    <a:pt x="648" y="29"/>
                  </a:lnTo>
                  <a:lnTo>
                    <a:pt x="643" y="29"/>
                  </a:lnTo>
                  <a:lnTo>
                    <a:pt x="637" y="29"/>
                  </a:lnTo>
                  <a:lnTo>
                    <a:pt x="561" y="34"/>
                  </a:lnTo>
                  <a:lnTo>
                    <a:pt x="490" y="43"/>
                  </a:lnTo>
                  <a:lnTo>
                    <a:pt x="424" y="56"/>
                  </a:lnTo>
                  <a:lnTo>
                    <a:pt x="363" y="72"/>
                  </a:lnTo>
                  <a:lnTo>
                    <a:pt x="307" y="90"/>
                  </a:lnTo>
                  <a:lnTo>
                    <a:pt x="256" y="113"/>
                  </a:lnTo>
                  <a:lnTo>
                    <a:pt x="211" y="137"/>
                  </a:lnTo>
                  <a:lnTo>
                    <a:pt x="171" y="165"/>
                  </a:lnTo>
                  <a:lnTo>
                    <a:pt x="136" y="194"/>
                  </a:lnTo>
                  <a:lnTo>
                    <a:pt x="107" y="226"/>
                  </a:lnTo>
                  <a:lnTo>
                    <a:pt x="84" y="259"/>
                  </a:lnTo>
                  <a:lnTo>
                    <a:pt x="68" y="294"/>
                  </a:lnTo>
                  <a:lnTo>
                    <a:pt x="57" y="330"/>
                  </a:lnTo>
                  <a:lnTo>
                    <a:pt x="52" y="367"/>
                  </a:lnTo>
                  <a:lnTo>
                    <a:pt x="53" y="403"/>
                  </a:lnTo>
                  <a:lnTo>
                    <a:pt x="60" y="441"/>
                  </a:lnTo>
                  <a:lnTo>
                    <a:pt x="70" y="469"/>
                  </a:lnTo>
                  <a:lnTo>
                    <a:pt x="85" y="493"/>
                  </a:lnTo>
                  <a:lnTo>
                    <a:pt x="103" y="512"/>
                  </a:lnTo>
                  <a:lnTo>
                    <a:pt x="123" y="527"/>
                  </a:lnTo>
                  <a:lnTo>
                    <a:pt x="145" y="537"/>
                  </a:lnTo>
                  <a:lnTo>
                    <a:pt x="169" y="544"/>
                  </a:lnTo>
                  <a:lnTo>
                    <a:pt x="195" y="547"/>
                  </a:lnTo>
                  <a:lnTo>
                    <a:pt x="221" y="547"/>
                  </a:lnTo>
                  <a:lnTo>
                    <a:pt x="248" y="545"/>
                  </a:lnTo>
                  <a:lnTo>
                    <a:pt x="273" y="541"/>
                  </a:lnTo>
                  <a:lnTo>
                    <a:pt x="297" y="532"/>
                  </a:lnTo>
                  <a:lnTo>
                    <a:pt x="319" y="523"/>
                  </a:lnTo>
                  <a:lnTo>
                    <a:pt x="340" y="512"/>
                  </a:lnTo>
                  <a:lnTo>
                    <a:pt x="357" y="499"/>
                  </a:lnTo>
                  <a:lnTo>
                    <a:pt x="372" y="485"/>
                  </a:lnTo>
                  <a:lnTo>
                    <a:pt x="383" y="470"/>
                  </a:lnTo>
                  <a:lnTo>
                    <a:pt x="395" y="444"/>
                  </a:lnTo>
                  <a:lnTo>
                    <a:pt x="406" y="413"/>
                  </a:lnTo>
                  <a:lnTo>
                    <a:pt x="412" y="378"/>
                  </a:lnTo>
                  <a:lnTo>
                    <a:pt x="413" y="341"/>
                  </a:lnTo>
                  <a:lnTo>
                    <a:pt x="407" y="301"/>
                  </a:lnTo>
                  <a:lnTo>
                    <a:pt x="395" y="258"/>
                  </a:lnTo>
                  <a:lnTo>
                    <a:pt x="377" y="215"/>
                  </a:lnTo>
                  <a:lnTo>
                    <a:pt x="349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Freeform 10"/>
            <p:cNvSpPr>
              <a:spLocks/>
            </p:cNvSpPr>
            <p:nvPr/>
          </p:nvSpPr>
          <p:spPr bwMode="auto">
            <a:xfrm>
              <a:off x="2712" y="1673"/>
              <a:ext cx="407" cy="480"/>
            </a:xfrm>
            <a:custGeom>
              <a:avLst/>
              <a:gdLst>
                <a:gd name="T0" fmla="*/ 1 w 813"/>
                <a:gd name="T1" fmla="*/ 67 h 962"/>
                <a:gd name="T2" fmla="*/ 10 w 813"/>
                <a:gd name="T3" fmla="*/ 59 h 962"/>
                <a:gd name="T4" fmla="*/ 27 w 813"/>
                <a:gd name="T5" fmla="*/ 45 h 962"/>
                <a:gd name="T6" fmla="*/ 52 w 813"/>
                <a:gd name="T7" fmla="*/ 30 h 962"/>
                <a:gd name="T8" fmla="*/ 85 w 813"/>
                <a:gd name="T9" fmla="*/ 15 h 962"/>
                <a:gd name="T10" fmla="*/ 126 w 813"/>
                <a:gd name="T11" fmla="*/ 4 h 962"/>
                <a:gd name="T12" fmla="*/ 174 w 813"/>
                <a:gd name="T13" fmla="*/ 0 h 962"/>
                <a:gd name="T14" fmla="*/ 229 w 813"/>
                <a:gd name="T15" fmla="*/ 6 h 962"/>
                <a:gd name="T16" fmla="*/ 289 w 813"/>
                <a:gd name="T17" fmla="*/ 24 h 962"/>
                <a:gd name="T18" fmla="*/ 337 w 813"/>
                <a:gd name="T19" fmla="*/ 54 h 962"/>
                <a:gd name="T20" fmla="*/ 370 w 813"/>
                <a:gd name="T21" fmla="*/ 91 h 962"/>
                <a:gd name="T22" fmla="*/ 391 w 813"/>
                <a:gd name="T23" fmla="*/ 135 h 962"/>
                <a:gd name="T24" fmla="*/ 403 w 813"/>
                <a:gd name="T25" fmla="*/ 179 h 962"/>
                <a:gd name="T26" fmla="*/ 407 w 813"/>
                <a:gd name="T27" fmla="*/ 224 h 962"/>
                <a:gd name="T28" fmla="*/ 405 w 813"/>
                <a:gd name="T29" fmla="*/ 264 h 962"/>
                <a:gd name="T30" fmla="*/ 398 w 813"/>
                <a:gd name="T31" fmla="*/ 299 h 962"/>
                <a:gd name="T32" fmla="*/ 387 w 813"/>
                <a:gd name="T33" fmla="*/ 328 h 962"/>
                <a:gd name="T34" fmla="*/ 368 w 813"/>
                <a:gd name="T35" fmla="*/ 358 h 962"/>
                <a:gd name="T36" fmla="*/ 342 w 813"/>
                <a:gd name="T37" fmla="*/ 387 h 962"/>
                <a:gd name="T38" fmla="*/ 308 w 813"/>
                <a:gd name="T39" fmla="*/ 415 h 962"/>
                <a:gd name="T40" fmla="*/ 266 w 813"/>
                <a:gd name="T41" fmla="*/ 440 h 962"/>
                <a:gd name="T42" fmla="*/ 216 w 813"/>
                <a:gd name="T43" fmla="*/ 459 h 962"/>
                <a:gd name="T44" fmla="*/ 158 w 813"/>
                <a:gd name="T45" fmla="*/ 473 h 962"/>
                <a:gd name="T46" fmla="*/ 92 w 813"/>
                <a:gd name="T47" fmla="*/ 480 h 962"/>
                <a:gd name="T48" fmla="*/ 60 w 813"/>
                <a:gd name="T49" fmla="*/ 480 h 962"/>
                <a:gd name="T50" fmla="*/ 80 w 813"/>
                <a:gd name="T51" fmla="*/ 477 h 962"/>
                <a:gd name="T52" fmla="*/ 115 w 813"/>
                <a:gd name="T53" fmla="*/ 471 h 962"/>
                <a:gd name="T54" fmla="*/ 161 w 813"/>
                <a:gd name="T55" fmla="*/ 460 h 962"/>
                <a:gd name="T56" fmla="*/ 213 w 813"/>
                <a:gd name="T57" fmla="*/ 442 h 962"/>
                <a:gd name="T58" fmla="*/ 265 w 813"/>
                <a:gd name="T59" fmla="*/ 417 h 962"/>
                <a:gd name="T60" fmla="*/ 312 w 813"/>
                <a:gd name="T61" fmla="*/ 381 h 962"/>
                <a:gd name="T62" fmla="*/ 349 w 813"/>
                <a:gd name="T63" fmla="*/ 336 h 962"/>
                <a:gd name="T64" fmla="*/ 371 w 813"/>
                <a:gd name="T65" fmla="*/ 280 h 962"/>
                <a:gd name="T66" fmla="*/ 380 w 813"/>
                <a:gd name="T67" fmla="*/ 228 h 962"/>
                <a:gd name="T68" fmla="*/ 379 w 813"/>
                <a:gd name="T69" fmla="*/ 178 h 962"/>
                <a:gd name="T70" fmla="*/ 366 w 813"/>
                <a:gd name="T71" fmla="*/ 133 h 962"/>
                <a:gd name="T72" fmla="*/ 344 w 813"/>
                <a:gd name="T73" fmla="*/ 95 h 962"/>
                <a:gd name="T74" fmla="*/ 312 w 813"/>
                <a:gd name="T75" fmla="*/ 63 h 962"/>
                <a:gd name="T76" fmla="*/ 273 w 813"/>
                <a:gd name="T77" fmla="*/ 38 h 962"/>
                <a:gd name="T78" fmla="*/ 227 w 813"/>
                <a:gd name="T79" fmla="*/ 22 h 962"/>
                <a:gd name="T80" fmla="*/ 181 w 813"/>
                <a:gd name="T81" fmla="*/ 17 h 962"/>
                <a:gd name="T82" fmla="*/ 144 w 813"/>
                <a:gd name="T83" fmla="*/ 18 h 962"/>
                <a:gd name="T84" fmla="*/ 108 w 813"/>
                <a:gd name="T85" fmla="*/ 25 h 962"/>
                <a:gd name="T86" fmla="*/ 76 w 813"/>
                <a:gd name="T87" fmla="*/ 34 h 962"/>
                <a:gd name="T88" fmla="*/ 48 w 813"/>
                <a:gd name="T89" fmla="*/ 44 h 962"/>
                <a:gd name="T90" fmla="*/ 26 w 813"/>
                <a:gd name="T91" fmla="*/ 54 h 962"/>
                <a:gd name="T92" fmla="*/ 10 w 813"/>
                <a:gd name="T93" fmla="*/ 63 h 962"/>
                <a:gd name="T94" fmla="*/ 1 w 813"/>
                <a:gd name="T95" fmla="*/ 68 h 9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3" h="962">
                  <a:moveTo>
                    <a:pt x="0" y="137"/>
                  </a:moveTo>
                  <a:lnTo>
                    <a:pt x="2" y="135"/>
                  </a:lnTo>
                  <a:lnTo>
                    <a:pt x="9" y="128"/>
                  </a:lnTo>
                  <a:lnTo>
                    <a:pt x="19" y="119"/>
                  </a:lnTo>
                  <a:lnTo>
                    <a:pt x="34" y="106"/>
                  </a:lnTo>
                  <a:lnTo>
                    <a:pt x="53" y="91"/>
                  </a:lnTo>
                  <a:lnTo>
                    <a:pt x="76" y="76"/>
                  </a:lnTo>
                  <a:lnTo>
                    <a:pt x="104" y="60"/>
                  </a:lnTo>
                  <a:lnTo>
                    <a:pt x="135" y="44"/>
                  </a:lnTo>
                  <a:lnTo>
                    <a:pt x="170" y="30"/>
                  </a:lnTo>
                  <a:lnTo>
                    <a:pt x="208" y="17"/>
                  </a:lnTo>
                  <a:lnTo>
                    <a:pt x="251" y="8"/>
                  </a:lnTo>
                  <a:lnTo>
                    <a:pt x="298" y="1"/>
                  </a:lnTo>
                  <a:lnTo>
                    <a:pt x="348" y="0"/>
                  </a:lnTo>
                  <a:lnTo>
                    <a:pt x="402" y="2"/>
                  </a:lnTo>
                  <a:lnTo>
                    <a:pt x="458" y="12"/>
                  </a:lnTo>
                  <a:lnTo>
                    <a:pt x="520" y="27"/>
                  </a:lnTo>
                  <a:lnTo>
                    <a:pt x="578" y="48"/>
                  </a:lnTo>
                  <a:lnTo>
                    <a:pt x="629" y="76"/>
                  </a:lnTo>
                  <a:lnTo>
                    <a:pt x="673" y="108"/>
                  </a:lnTo>
                  <a:lnTo>
                    <a:pt x="710" y="144"/>
                  </a:lnTo>
                  <a:lnTo>
                    <a:pt x="740" y="183"/>
                  </a:lnTo>
                  <a:lnTo>
                    <a:pt x="764" y="226"/>
                  </a:lnTo>
                  <a:lnTo>
                    <a:pt x="782" y="270"/>
                  </a:lnTo>
                  <a:lnTo>
                    <a:pt x="797" y="314"/>
                  </a:lnTo>
                  <a:lnTo>
                    <a:pt x="806" y="359"/>
                  </a:lnTo>
                  <a:lnTo>
                    <a:pt x="811" y="404"/>
                  </a:lnTo>
                  <a:lnTo>
                    <a:pt x="813" y="448"/>
                  </a:lnTo>
                  <a:lnTo>
                    <a:pt x="812" y="491"/>
                  </a:lnTo>
                  <a:lnTo>
                    <a:pt x="809" y="530"/>
                  </a:lnTo>
                  <a:lnTo>
                    <a:pt x="803" y="567"/>
                  </a:lnTo>
                  <a:lnTo>
                    <a:pt x="795" y="599"/>
                  </a:lnTo>
                  <a:lnTo>
                    <a:pt x="787" y="627"/>
                  </a:lnTo>
                  <a:lnTo>
                    <a:pt x="774" y="657"/>
                  </a:lnTo>
                  <a:lnTo>
                    <a:pt x="757" y="686"/>
                  </a:lnTo>
                  <a:lnTo>
                    <a:pt x="736" y="718"/>
                  </a:lnTo>
                  <a:lnTo>
                    <a:pt x="712" y="748"/>
                  </a:lnTo>
                  <a:lnTo>
                    <a:pt x="683" y="776"/>
                  </a:lnTo>
                  <a:lnTo>
                    <a:pt x="651" y="805"/>
                  </a:lnTo>
                  <a:lnTo>
                    <a:pt x="615" y="832"/>
                  </a:lnTo>
                  <a:lnTo>
                    <a:pt x="575" y="857"/>
                  </a:lnTo>
                  <a:lnTo>
                    <a:pt x="531" y="881"/>
                  </a:lnTo>
                  <a:lnTo>
                    <a:pt x="483" y="902"/>
                  </a:lnTo>
                  <a:lnTo>
                    <a:pt x="431" y="920"/>
                  </a:lnTo>
                  <a:lnTo>
                    <a:pt x="374" y="935"/>
                  </a:lnTo>
                  <a:lnTo>
                    <a:pt x="316" y="948"/>
                  </a:lnTo>
                  <a:lnTo>
                    <a:pt x="251" y="956"/>
                  </a:lnTo>
                  <a:lnTo>
                    <a:pt x="184" y="962"/>
                  </a:lnTo>
                  <a:lnTo>
                    <a:pt x="113" y="962"/>
                  </a:lnTo>
                  <a:lnTo>
                    <a:pt x="119" y="962"/>
                  </a:lnTo>
                  <a:lnTo>
                    <a:pt x="135" y="959"/>
                  </a:lnTo>
                  <a:lnTo>
                    <a:pt x="159" y="956"/>
                  </a:lnTo>
                  <a:lnTo>
                    <a:pt x="191" y="951"/>
                  </a:lnTo>
                  <a:lnTo>
                    <a:pt x="230" y="944"/>
                  </a:lnTo>
                  <a:lnTo>
                    <a:pt x="275" y="934"/>
                  </a:lnTo>
                  <a:lnTo>
                    <a:pt x="322" y="921"/>
                  </a:lnTo>
                  <a:lnTo>
                    <a:pt x="373" y="905"/>
                  </a:lnTo>
                  <a:lnTo>
                    <a:pt x="426" y="886"/>
                  </a:lnTo>
                  <a:lnTo>
                    <a:pt x="478" y="863"/>
                  </a:lnTo>
                  <a:lnTo>
                    <a:pt x="529" y="835"/>
                  </a:lnTo>
                  <a:lnTo>
                    <a:pt x="578" y="802"/>
                  </a:lnTo>
                  <a:lnTo>
                    <a:pt x="623" y="764"/>
                  </a:lnTo>
                  <a:lnTo>
                    <a:pt x="664" y="721"/>
                  </a:lnTo>
                  <a:lnTo>
                    <a:pt x="697" y="673"/>
                  </a:lnTo>
                  <a:lnTo>
                    <a:pt x="724" y="617"/>
                  </a:lnTo>
                  <a:lnTo>
                    <a:pt x="742" y="562"/>
                  </a:lnTo>
                  <a:lnTo>
                    <a:pt x="755" y="508"/>
                  </a:lnTo>
                  <a:lnTo>
                    <a:pt x="760" y="456"/>
                  </a:lnTo>
                  <a:lnTo>
                    <a:pt x="762" y="405"/>
                  </a:lnTo>
                  <a:lnTo>
                    <a:pt x="757" y="357"/>
                  </a:lnTo>
                  <a:lnTo>
                    <a:pt x="747" y="311"/>
                  </a:lnTo>
                  <a:lnTo>
                    <a:pt x="732" y="267"/>
                  </a:lnTo>
                  <a:lnTo>
                    <a:pt x="712" y="227"/>
                  </a:lnTo>
                  <a:lnTo>
                    <a:pt x="687" y="190"/>
                  </a:lnTo>
                  <a:lnTo>
                    <a:pt x="658" y="156"/>
                  </a:lnTo>
                  <a:lnTo>
                    <a:pt x="624" y="126"/>
                  </a:lnTo>
                  <a:lnTo>
                    <a:pt x="588" y="99"/>
                  </a:lnTo>
                  <a:lnTo>
                    <a:pt x="546" y="77"/>
                  </a:lnTo>
                  <a:lnTo>
                    <a:pt x="501" y="59"/>
                  </a:lnTo>
                  <a:lnTo>
                    <a:pt x="453" y="45"/>
                  </a:lnTo>
                  <a:lnTo>
                    <a:pt x="401" y="37"/>
                  </a:lnTo>
                  <a:lnTo>
                    <a:pt x="362" y="35"/>
                  </a:lnTo>
                  <a:lnTo>
                    <a:pt x="324" y="35"/>
                  </a:lnTo>
                  <a:lnTo>
                    <a:pt x="287" y="37"/>
                  </a:lnTo>
                  <a:lnTo>
                    <a:pt x="250" y="43"/>
                  </a:lnTo>
                  <a:lnTo>
                    <a:pt x="215" y="50"/>
                  </a:lnTo>
                  <a:lnTo>
                    <a:pt x="182" y="58"/>
                  </a:lnTo>
                  <a:lnTo>
                    <a:pt x="151" y="68"/>
                  </a:lnTo>
                  <a:lnTo>
                    <a:pt x="122" y="78"/>
                  </a:lnTo>
                  <a:lnTo>
                    <a:pt x="95" y="89"/>
                  </a:lnTo>
                  <a:lnTo>
                    <a:pt x="71" y="99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19" y="126"/>
                  </a:lnTo>
                  <a:lnTo>
                    <a:pt x="9" y="131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Freeform 11"/>
            <p:cNvSpPr>
              <a:spLocks/>
            </p:cNvSpPr>
            <p:nvPr/>
          </p:nvSpPr>
          <p:spPr bwMode="auto">
            <a:xfrm>
              <a:off x="2786" y="2129"/>
              <a:ext cx="20" cy="317"/>
            </a:xfrm>
            <a:custGeom>
              <a:avLst/>
              <a:gdLst>
                <a:gd name="T0" fmla="*/ 18 w 40"/>
                <a:gd name="T1" fmla="*/ 0 h 634"/>
                <a:gd name="T2" fmla="*/ 19 w 40"/>
                <a:gd name="T3" fmla="*/ 44 h 634"/>
                <a:gd name="T4" fmla="*/ 20 w 40"/>
                <a:gd name="T5" fmla="*/ 142 h 634"/>
                <a:gd name="T6" fmla="*/ 20 w 40"/>
                <a:gd name="T7" fmla="*/ 249 h 634"/>
                <a:gd name="T8" fmla="*/ 15 w 40"/>
                <a:gd name="T9" fmla="*/ 317 h 634"/>
                <a:gd name="T10" fmla="*/ 14 w 40"/>
                <a:gd name="T11" fmla="*/ 307 h 634"/>
                <a:gd name="T12" fmla="*/ 10 w 40"/>
                <a:gd name="T13" fmla="*/ 281 h 634"/>
                <a:gd name="T14" fmla="*/ 6 w 40"/>
                <a:gd name="T15" fmla="*/ 242 h 634"/>
                <a:gd name="T16" fmla="*/ 3 w 40"/>
                <a:gd name="T17" fmla="*/ 195 h 634"/>
                <a:gd name="T18" fmla="*/ 0 w 40"/>
                <a:gd name="T19" fmla="*/ 143 h 634"/>
                <a:gd name="T20" fmla="*/ 1 w 40"/>
                <a:gd name="T21" fmla="*/ 90 h 634"/>
                <a:gd name="T22" fmla="*/ 7 w 40"/>
                <a:gd name="T23" fmla="*/ 42 h 634"/>
                <a:gd name="T24" fmla="*/ 18 w 40"/>
                <a:gd name="T25" fmla="*/ 0 h 6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" h="634">
                  <a:moveTo>
                    <a:pt x="35" y="0"/>
                  </a:moveTo>
                  <a:lnTo>
                    <a:pt x="37" y="87"/>
                  </a:lnTo>
                  <a:lnTo>
                    <a:pt x="40" y="283"/>
                  </a:lnTo>
                  <a:lnTo>
                    <a:pt x="39" y="497"/>
                  </a:lnTo>
                  <a:lnTo>
                    <a:pt x="29" y="634"/>
                  </a:lnTo>
                  <a:lnTo>
                    <a:pt x="27" y="614"/>
                  </a:lnTo>
                  <a:lnTo>
                    <a:pt x="20" y="562"/>
                  </a:lnTo>
                  <a:lnTo>
                    <a:pt x="12" y="484"/>
                  </a:lnTo>
                  <a:lnTo>
                    <a:pt x="5" y="390"/>
                  </a:lnTo>
                  <a:lnTo>
                    <a:pt x="0" y="285"/>
                  </a:lnTo>
                  <a:lnTo>
                    <a:pt x="2" y="180"/>
                  </a:lnTo>
                  <a:lnTo>
                    <a:pt x="13" y="8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Freeform 12"/>
            <p:cNvSpPr>
              <a:spLocks/>
            </p:cNvSpPr>
            <p:nvPr/>
          </p:nvSpPr>
          <p:spPr bwMode="auto">
            <a:xfrm>
              <a:off x="2778" y="2431"/>
              <a:ext cx="116" cy="12"/>
            </a:xfrm>
            <a:custGeom>
              <a:avLst/>
              <a:gdLst>
                <a:gd name="T0" fmla="*/ 0 w 234"/>
                <a:gd name="T1" fmla="*/ 5 h 24"/>
                <a:gd name="T2" fmla="*/ 1 w 234"/>
                <a:gd name="T3" fmla="*/ 5 h 24"/>
                <a:gd name="T4" fmla="*/ 4 w 234"/>
                <a:gd name="T5" fmla="*/ 5 h 24"/>
                <a:gd name="T6" fmla="*/ 9 w 234"/>
                <a:gd name="T7" fmla="*/ 4 h 24"/>
                <a:gd name="T8" fmla="*/ 16 w 234"/>
                <a:gd name="T9" fmla="*/ 4 h 24"/>
                <a:gd name="T10" fmla="*/ 24 w 234"/>
                <a:gd name="T11" fmla="*/ 3 h 24"/>
                <a:gd name="T12" fmla="*/ 33 w 234"/>
                <a:gd name="T13" fmla="*/ 2 h 24"/>
                <a:gd name="T14" fmla="*/ 42 w 234"/>
                <a:gd name="T15" fmla="*/ 1 h 24"/>
                <a:gd name="T16" fmla="*/ 52 w 234"/>
                <a:gd name="T17" fmla="*/ 1 h 24"/>
                <a:gd name="T18" fmla="*/ 62 w 234"/>
                <a:gd name="T19" fmla="*/ 0 h 24"/>
                <a:gd name="T20" fmla="*/ 72 w 234"/>
                <a:gd name="T21" fmla="*/ 0 h 24"/>
                <a:gd name="T22" fmla="*/ 82 w 234"/>
                <a:gd name="T23" fmla="*/ 0 h 24"/>
                <a:gd name="T24" fmla="*/ 91 w 234"/>
                <a:gd name="T25" fmla="*/ 0 h 24"/>
                <a:gd name="T26" fmla="*/ 99 w 234"/>
                <a:gd name="T27" fmla="*/ 1 h 24"/>
                <a:gd name="T28" fmla="*/ 106 w 234"/>
                <a:gd name="T29" fmla="*/ 2 h 24"/>
                <a:gd name="T30" fmla="*/ 112 w 234"/>
                <a:gd name="T31" fmla="*/ 4 h 24"/>
                <a:gd name="T32" fmla="*/ 115 w 234"/>
                <a:gd name="T33" fmla="*/ 5 h 24"/>
                <a:gd name="T34" fmla="*/ 116 w 234"/>
                <a:gd name="T35" fmla="*/ 8 h 24"/>
                <a:gd name="T36" fmla="*/ 115 w 234"/>
                <a:gd name="T37" fmla="*/ 9 h 24"/>
                <a:gd name="T38" fmla="*/ 110 w 234"/>
                <a:gd name="T39" fmla="*/ 11 h 24"/>
                <a:gd name="T40" fmla="*/ 104 w 234"/>
                <a:gd name="T41" fmla="*/ 11 h 24"/>
                <a:gd name="T42" fmla="*/ 97 w 234"/>
                <a:gd name="T43" fmla="*/ 12 h 24"/>
                <a:gd name="T44" fmla="*/ 87 w 234"/>
                <a:gd name="T45" fmla="*/ 12 h 24"/>
                <a:gd name="T46" fmla="*/ 77 w 234"/>
                <a:gd name="T47" fmla="*/ 12 h 24"/>
                <a:gd name="T48" fmla="*/ 67 w 234"/>
                <a:gd name="T49" fmla="*/ 12 h 24"/>
                <a:gd name="T50" fmla="*/ 56 w 234"/>
                <a:gd name="T51" fmla="*/ 12 h 24"/>
                <a:gd name="T52" fmla="*/ 45 w 234"/>
                <a:gd name="T53" fmla="*/ 11 h 24"/>
                <a:gd name="T54" fmla="*/ 34 w 234"/>
                <a:gd name="T55" fmla="*/ 10 h 24"/>
                <a:gd name="T56" fmla="*/ 25 w 234"/>
                <a:gd name="T57" fmla="*/ 9 h 24"/>
                <a:gd name="T58" fmla="*/ 16 w 234"/>
                <a:gd name="T59" fmla="*/ 8 h 24"/>
                <a:gd name="T60" fmla="*/ 8 w 234"/>
                <a:gd name="T61" fmla="*/ 7 h 24"/>
                <a:gd name="T62" fmla="*/ 3 w 234"/>
                <a:gd name="T63" fmla="*/ 7 h 24"/>
                <a:gd name="T64" fmla="*/ 0 w 234"/>
                <a:gd name="T65" fmla="*/ 5 h 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4" h="24">
                  <a:moveTo>
                    <a:pt x="0" y="10"/>
                  </a:moveTo>
                  <a:lnTo>
                    <a:pt x="2" y="10"/>
                  </a:lnTo>
                  <a:lnTo>
                    <a:pt x="9" y="9"/>
                  </a:lnTo>
                  <a:lnTo>
                    <a:pt x="18" y="8"/>
                  </a:lnTo>
                  <a:lnTo>
                    <a:pt x="32" y="7"/>
                  </a:lnTo>
                  <a:lnTo>
                    <a:pt x="48" y="6"/>
                  </a:lnTo>
                  <a:lnTo>
                    <a:pt x="66" y="3"/>
                  </a:lnTo>
                  <a:lnTo>
                    <a:pt x="85" y="2"/>
                  </a:lnTo>
                  <a:lnTo>
                    <a:pt x="105" y="1"/>
                  </a:lnTo>
                  <a:lnTo>
                    <a:pt x="126" y="0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83" y="0"/>
                  </a:lnTo>
                  <a:lnTo>
                    <a:pt x="199" y="1"/>
                  </a:lnTo>
                  <a:lnTo>
                    <a:pt x="213" y="3"/>
                  </a:lnTo>
                  <a:lnTo>
                    <a:pt x="225" y="7"/>
                  </a:lnTo>
                  <a:lnTo>
                    <a:pt x="232" y="10"/>
                  </a:lnTo>
                  <a:lnTo>
                    <a:pt x="234" y="15"/>
                  </a:lnTo>
                  <a:lnTo>
                    <a:pt x="231" y="17"/>
                  </a:lnTo>
                  <a:lnTo>
                    <a:pt x="222" y="21"/>
                  </a:lnTo>
                  <a:lnTo>
                    <a:pt x="210" y="22"/>
                  </a:lnTo>
                  <a:lnTo>
                    <a:pt x="195" y="23"/>
                  </a:lnTo>
                  <a:lnTo>
                    <a:pt x="176" y="24"/>
                  </a:lnTo>
                  <a:lnTo>
                    <a:pt x="156" y="24"/>
                  </a:lnTo>
                  <a:lnTo>
                    <a:pt x="135" y="23"/>
                  </a:lnTo>
                  <a:lnTo>
                    <a:pt x="112" y="23"/>
                  </a:lnTo>
                  <a:lnTo>
                    <a:pt x="90" y="21"/>
                  </a:lnTo>
                  <a:lnTo>
                    <a:pt x="69" y="19"/>
                  </a:lnTo>
                  <a:lnTo>
                    <a:pt x="50" y="18"/>
                  </a:lnTo>
                  <a:lnTo>
                    <a:pt x="32" y="16"/>
                  </a:lnTo>
                  <a:lnTo>
                    <a:pt x="17" y="14"/>
                  </a:lnTo>
                  <a:lnTo>
                    <a:pt x="7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9" name="Freeform 13"/>
            <p:cNvSpPr>
              <a:spLocks/>
            </p:cNvSpPr>
            <p:nvPr/>
          </p:nvSpPr>
          <p:spPr bwMode="auto">
            <a:xfrm>
              <a:off x="2866" y="2237"/>
              <a:ext cx="19" cy="226"/>
            </a:xfrm>
            <a:custGeom>
              <a:avLst/>
              <a:gdLst>
                <a:gd name="T0" fmla="*/ 7 w 37"/>
                <a:gd name="T1" fmla="*/ 226 h 451"/>
                <a:gd name="T2" fmla="*/ 6 w 37"/>
                <a:gd name="T3" fmla="*/ 195 h 451"/>
                <a:gd name="T4" fmla="*/ 2 w 37"/>
                <a:gd name="T5" fmla="*/ 126 h 451"/>
                <a:gd name="T6" fmla="*/ 0 w 37"/>
                <a:gd name="T7" fmla="*/ 50 h 451"/>
                <a:gd name="T8" fmla="*/ 5 w 37"/>
                <a:gd name="T9" fmla="*/ 0 h 451"/>
                <a:gd name="T10" fmla="*/ 6 w 37"/>
                <a:gd name="T11" fmla="*/ 7 h 451"/>
                <a:gd name="T12" fmla="*/ 9 w 37"/>
                <a:gd name="T13" fmla="*/ 27 h 451"/>
                <a:gd name="T14" fmla="*/ 13 w 37"/>
                <a:gd name="T15" fmla="*/ 55 h 451"/>
                <a:gd name="T16" fmla="*/ 17 w 37"/>
                <a:gd name="T17" fmla="*/ 89 h 451"/>
                <a:gd name="T18" fmla="*/ 19 w 37"/>
                <a:gd name="T19" fmla="*/ 127 h 451"/>
                <a:gd name="T20" fmla="*/ 19 w 37"/>
                <a:gd name="T21" fmla="*/ 164 h 451"/>
                <a:gd name="T22" fmla="*/ 15 w 37"/>
                <a:gd name="T23" fmla="*/ 198 h 451"/>
                <a:gd name="T24" fmla="*/ 7 w 37"/>
                <a:gd name="T25" fmla="*/ 226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451">
                  <a:moveTo>
                    <a:pt x="14" y="451"/>
                  </a:moveTo>
                  <a:lnTo>
                    <a:pt x="11" y="390"/>
                  </a:lnTo>
                  <a:lnTo>
                    <a:pt x="3" y="251"/>
                  </a:lnTo>
                  <a:lnTo>
                    <a:pt x="0" y="99"/>
                  </a:lnTo>
                  <a:lnTo>
                    <a:pt x="9" y="0"/>
                  </a:lnTo>
                  <a:lnTo>
                    <a:pt x="11" y="14"/>
                  </a:lnTo>
                  <a:lnTo>
                    <a:pt x="18" y="53"/>
                  </a:lnTo>
                  <a:lnTo>
                    <a:pt x="26" y="110"/>
                  </a:lnTo>
                  <a:lnTo>
                    <a:pt x="33" y="178"/>
                  </a:lnTo>
                  <a:lnTo>
                    <a:pt x="37" y="254"/>
                  </a:lnTo>
                  <a:lnTo>
                    <a:pt x="37" y="328"/>
                  </a:lnTo>
                  <a:lnTo>
                    <a:pt x="30" y="396"/>
                  </a:lnTo>
                  <a:lnTo>
                    <a:pt x="14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Freeform 14"/>
            <p:cNvSpPr>
              <a:spLocks/>
            </p:cNvSpPr>
            <p:nvPr/>
          </p:nvSpPr>
          <p:spPr bwMode="auto">
            <a:xfrm>
              <a:off x="2842" y="1696"/>
              <a:ext cx="442" cy="575"/>
            </a:xfrm>
            <a:custGeom>
              <a:avLst/>
              <a:gdLst>
                <a:gd name="T0" fmla="*/ 1 w 884"/>
                <a:gd name="T1" fmla="*/ 575 h 1152"/>
                <a:gd name="T2" fmla="*/ 8 w 884"/>
                <a:gd name="T3" fmla="*/ 574 h 1152"/>
                <a:gd name="T4" fmla="*/ 20 w 884"/>
                <a:gd name="T5" fmla="*/ 573 h 1152"/>
                <a:gd name="T6" fmla="*/ 38 w 884"/>
                <a:gd name="T7" fmla="*/ 571 h 1152"/>
                <a:gd name="T8" fmla="*/ 60 w 884"/>
                <a:gd name="T9" fmla="*/ 568 h 1152"/>
                <a:gd name="T10" fmla="*/ 85 w 884"/>
                <a:gd name="T11" fmla="*/ 564 h 1152"/>
                <a:gd name="T12" fmla="*/ 114 w 884"/>
                <a:gd name="T13" fmla="*/ 558 h 1152"/>
                <a:gd name="T14" fmla="*/ 144 w 884"/>
                <a:gd name="T15" fmla="*/ 551 h 1152"/>
                <a:gd name="T16" fmla="*/ 176 w 884"/>
                <a:gd name="T17" fmla="*/ 541 h 1152"/>
                <a:gd name="T18" fmla="*/ 209 w 884"/>
                <a:gd name="T19" fmla="*/ 530 h 1152"/>
                <a:gd name="T20" fmla="*/ 242 w 884"/>
                <a:gd name="T21" fmla="*/ 515 h 1152"/>
                <a:gd name="T22" fmla="*/ 273 w 884"/>
                <a:gd name="T23" fmla="*/ 499 h 1152"/>
                <a:gd name="T24" fmla="*/ 303 w 884"/>
                <a:gd name="T25" fmla="*/ 479 h 1152"/>
                <a:gd name="T26" fmla="*/ 331 w 884"/>
                <a:gd name="T27" fmla="*/ 456 h 1152"/>
                <a:gd name="T28" fmla="*/ 356 w 884"/>
                <a:gd name="T29" fmla="*/ 429 h 1152"/>
                <a:gd name="T30" fmla="*/ 377 w 884"/>
                <a:gd name="T31" fmla="*/ 400 h 1152"/>
                <a:gd name="T32" fmla="*/ 400 w 884"/>
                <a:gd name="T33" fmla="*/ 351 h 1152"/>
                <a:gd name="T34" fmla="*/ 416 w 884"/>
                <a:gd name="T35" fmla="*/ 288 h 1152"/>
                <a:gd name="T36" fmla="*/ 420 w 884"/>
                <a:gd name="T37" fmla="*/ 228 h 1152"/>
                <a:gd name="T38" fmla="*/ 413 w 884"/>
                <a:gd name="T39" fmla="*/ 173 h 1152"/>
                <a:gd name="T40" fmla="*/ 398 w 884"/>
                <a:gd name="T41" fmla="*/ 123 h 1152"/>
                <a:gd name="T42" fmla="*/ 377 w 884"/>
                <a:gd name="T43" fmla="*/ 79 h 1152"/>
                <a:gd name="T44" fmla="*/ 354 w 884"/>
                <a:gd name="T45" fmla="*/ 42 h 1152"/>
                <a:gd name="T46" fmla="*/ 329 w 884"/>
                <a:gd name="T47" fmla="*/ 12 h 1152"/>
                <a:gd name="T48" fmla="*/ 320 w 884"/>
                <a:gd name="T49" fmla="*/ 1 h 1152"/>
                <a:gd name="T50" fmla="*/ 330 w 884"/>
                <a:gd name="T51" fmla="*/ 9 h 1152"/>
                <a:gd name="T52" fmla="*/ 348 w 884"/>
                <a:gd name="T53" fmla="*/ 25 h 1152"/>
                <a:gd name="T54" fmla="*/ 370 w 884"/>
                <a:gd name="T55" fmla="*/ 49 h 1152"/>
                <a:gd name="T56" fmla="*/ 393 w 884"/>
                <a:gd name="T57" fmla="*/ 81 h 1152"/>
                <a:gd name="T58" fmla="*/ 415 w 884"/>
                <a:gd name="T59" fmla="*/ 121 h 1152"/>
                <a:gd name="T60" fmla="*/ 432 w 884"/>
                <a:gd name="T61" fmla="*/ 169 h 1152"/>
                <a:gd name="T62" fmla="*/ 442 w 884"/>
                <a:gd name="T63" fmla="*/ 224 h 1152"/>
                <a:gd name="T64" fmla="*/ 441 w 884"/>
                <a:gd name="T65" fmla="*/ 277 h 1152"/>
                <a:gd name="T66" fmla="*/ 432 w 884"/>
                <a:gd name="T67" fmla="*/ 326 h 1152"/>
                <a:gd name="T68" fmla="*/ 418 w 884"/>
                <a:gd name="T69" fmla="*/ 374 h 1152"/>
                <a:gd name="T70" fmla="*/ 398 w 884"/>
                <a:gd name="T71" fmla="*/ 414 h 1152"/>
                <a:gd name="T72" fmla="*/ 373 w 884"/>
                <a:gd name="T73" fmla="*/ 448 h 1152"/>
                <a:gd name="T74" fmla="*/ 344 w 884"/>
                <a:gd name="T75" fmla="*/ 477 h 1152"/>
                <a:gd name="T76" fmla="*/ 311 w 884"/>
                <a:gd name="T77" fmla="*/ 501 h 1152"/>
                <a:gd name="T78" fmla="*/ 276 w 884"/>
                <a:gd name="T79" fmla="*/ 521 h 1152"/>
                <a:gd name="T80" fmla="*/ 240 w 884"/>
                <a:gd name="T81" fmla="*/ 537 h 1152"/>
                <a:gd name="T82" fmla="*/ 203 w 884"/>
                <a:gd name="T83" fmla="*/ 550 h 1152"/>
                <a:gd name="T84" fmla="*/ 167 w 884"/>
                <a:gd name="T85" fmla="*/ 559 h 1152"/>
                <a:gd name="T86" fmla="*/ 132 w 884"/>
                <a:gd name="T87" fmla="*/ 566 h 1152"/>
                <a:gd name="T88" fmla="*/ 99 w 884"/>
                <a:gd name="T89" fmla="*/ 571 h 1152"/>
                <a:gd name="T90" fmla="*/ 69 w 884"/>
                <a:gd name="T91" fmla="*/ 573 h 1152"/>
                <a:gd name="T92" fmla="*/ 44 w 884"/>
                <a:gd name="T93" fmla="*/ 575 h 1152"/>
                <a:gd name="T94" fmla="*/ 23 w 884"/>
                <a:gd name="T95" fmla="*/ 575 h 1152"/>
                <a:gd name="T96" fmla="*/ 9 w 884"/>
                <a:gd name="T97" fmla="*/ 575 h 1152"/>
                <a:gd name="T98" fmla="*/ 1 w 884"/>
                <a:gd name="T99" fmla="*/ 575 h 11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4" h="1152">
                  <a:moveTo>
                    <a:pt x="0" y="1151"/>
                  </a:moveTo>
                  <a:lnTo>
                    <a:pt x="1" y="1151"/>
                  </a:lnTo>
                  <a:lnTo>
                    <a:pt x="7" y="1151"/>
                  </a:lnTo>
                  <a:lnTo>
                    <a:pt x="15" y="1150"/>
                  </a:lnTo>
                  <a:lnTo>
                    <a:pt x="27" y="1150"/>
                  </a:lnTo>
                  <a:lnTo>
                    <a:pt x="40" y="1147"/>
                  </a:lnTo>
                  <a:lnTo>
                    <a:pt x="57" y="1146"/>
                  </a:lnTo>
                  <a:lnTo>
                    <a:pt x="75" y="1144"/>
                  </a:lnTo>
                  <a:lnTo>
                    <a:pt x="96" y="1142"/>
                  </a:lnTo>
                  <a:lnTo>
                    <a:pt x="119" y="1138"/>
                  </a:lnTo>
                  <a:lnTo>
                    <a:pt x="144" y="1135"/>
                  </a:lnTo>
                  <a:lnTo>
                    <a:pt x="169" y="1130"/>
                  </a:lnTo>
                  <a:lnTo>
                    <a:pt x="198" y="1124"/>
                  </a:lnTo>
                  <a:lnTo>
                    <a:pt x="227" y="1118"/>
                  </a:lnTo>
                  <a:lnTo>
                    <a:pt x="257" y="1112"/>
                  </a:lnTo>
                  <a:lnTo>
                    <a:pt x="288" y="1103"/>
                  </a:lnTo>
                  <a:lnTo>
                    <a:pt x="320" y="1094"/>
                  </a:lnTo>
                  <a:lnTo>
                    <a:pt x="352" y="1084"/>
                  </a:lnTo>
                  <a:lnTo>
                    <a:pt x="385" y="1074"/>
                  </a:lnTo>
                  <a:lnTo>
                    <a:pt x="417" y="1061"/>
                  </a:lnTo>
                  <a:lnTo>
                    <a:pt x="451" y="1047"/>
                  </a:lnTo>
                  <a:lnTo>
                    <a:pt x="483" y="1032"/>
                  </a:lnTo>
                  <a:lnTo>
                    <a:pt x="514" y="1016"/>
                  </a:lnTo>
                  <a:lnTo>
                    <a:pt x="546" y="999"/>
                  </a:lnTo>
                  <a:lnTo>
                    <a:pt x="576" y="979"/>
                  </a:lnTo>
                  <a:lnTo>
                    <a:pt x="606" y="960"/>
                  </a:lnTo>
                  <a:lnTo>
                    <a:pt x="635" y="936"/>
                  </a:lnTo>
                  <a:lnTo>
                    <a:pt x="662" y="913"/>
                  </a:lnTo>
                  <a:lnTo>
                    <a:pt x="688" y="888"/>
                  </a:lnTo>
                  <a:lnTo>
                    <a:pt x="711" y="860"/>
                  </a:lnTo>
                  <a:lnTo>
                    <a:pt x="733" y="832"/>
                  </a:lnTo>
                  <a:lnTo>
                    <a:pt x="754" y="801"/>
                  </a:lnTo>
                  <a:lnTo>
                    <a:pt x="771" y="768"/>
                  </a:lnTo>
                  <a:lnTo>
                    <a:pt x="799" y="703"/>
                  </a:lnTo>
                  <a:lnTo>
                    <a:pt x="819" y="639"/>
                  </a:lnTo>
                  <a:lnTo>
                    <a:pt x="832" y="577"/>
                  </a:lnTo>
                  <a:lnTo>
                    <a:pt x="838" y="516"/>
                  </a:lnTo>
                  <a:lnTo>
                    <a:pt x="839" y="457"/>
                  </a:lnTo>
                  <a:lnTo>
                    <a:pt x="834" y="401"/>
                  </a:lnTo>
                  <a:lnTo>
                    <a:pt x="825" y="347"/>
                  </a:lnTo>
                  <a:lnTo>
                    <a:pt x="811" y="296"/>
                  </a:lnTo>
                  <a:lnTo>
                    <a:pt x="795" y="247"/>
                  </a:lnTo>
                  <a:lnTo>
                    <a:pt x="776" y="202"/>
                  </a:lnTo>
                  <a:lnTo>
                    <a:pt x="754" y="159"/>
                  </a:lnTo>
                  <a:lnTo>
                    <a:pt x="731" y="120"/>
                  </a:lnTo>
                  <a:lnTo>
                    <a:pt x="707" y="84"/>
                  </a:lnTo>
                  <a:lnTo>
                    <a:pt x="682" y="52"/>
                  </a:lnTo>
                  <a:lnTo>
                    <a:pt x="658" y="24"/>
                  </a:lnTo>
                  <a:lnTo>
                    <a:pt x="635" y="0"/>
                  </a:lnTo>
                  <a:lnTo>
                    <a:pt x="639" y="2"/>
                  </a:lnTo>
                  <a:lnTo>
                    <a:pt x="647" y="8"/>
                  </a:lnTo>
                  <a:lnTo>
                    <a:pt x="659" y="19"/>
                  </a:lnTo>
                  <a:lnTo>
                    <a:pt x="675" y="32"/>
                  </a:lnTo>
                  <a:lnTo>
                    <a:pt x="695" y="51"/>
                  </a:lnTo>
                  <a:lnTo>
                    <a:pt x="716" y="73"/>
                  </a:lnTo>
                  <a:lnTo>
                    <a:pt x="739" y="98"/>
                  </a:lnTo>
                  <a:lnTo>
                    <a:pt x="763" y="128"/>
                  </a:lnTo>
                  <a:lnTo>
                    <a:pt x="786" y="162"/>
                  </a:lnTo>
                  <a:lnTo>
                    <a:pt x="809" y="200"/>
                  </a:lnTo>
                  <a:lnTo>
                    <a:pt x="830" y="242"/>
                  </a:lnTo>
                  <a:lnTo>
                    <a:pt x="848" y="288"/>
                  </a:lnTo>
                  <a:lnTo>
                    <a:pt x="864" y="338"/>
                  </a:lnTo>
                  <a:lnTo>
                    <a:pt x="876" y="391"/>
                  </a:lnTo>
                  <a:lnTo>
                    <a:pt x="883" y="448"/>
                  </a:lnTo>
                  <a:lnTo>
                    <a:pt x="884" y="509"/>
                  </a:lnTo>
                  <a:lnTo>
                    <a:pt x="881" y="555"/>
                  </a:lnTo>
                  <a:lnTo>
                    <a:pt x="875" y="604"/>
                  </a:lnTo>
                  <a:lnTo>
                    <a:pt x="864" y="653"/>
                  </a:lnTo>
                  <a:lnTo>
                    <a:pt x="851" y="705"/>
                  </a:lnTo>
                  <a:lnTo>
                    <a:pt x="836" y="749"/>
                  </a:lnTo>
                  <a:lnTo>
                    <a:pt x="816" y="790"/>
                  </a:lnTo>
                  <a:lnTo>
                    <a:pt x="795" y="829"/>
                  </a:lnTo>
                  <a:lnTo>
                    <a:pt x="771" y="864"/>
                  </a:lnTo>
                  <a:lnTo>
                    <a:pt x="746" y="897"/>
                  </a:lnTo>
                  <a:lnTo>
                    <a:pt x="717" y="927"/>
                  </a:lnTo>
                  <a:lnTo>
                    <a:pt x="687" y="955"/>
                  </a:lnTo>
                  <a:lnTo>
                    <a:pt x="655" y="980"/>
                  </a:lnTo>
                  <a:lnTo>
                    <a:pt x="621" y="1003"/>
                  </a:lnTo>
                  <a:lnTo>
                    <a:pt x="588" y="1025"/>
                  </a:lnTo>
                  <a:lnTo>
                    <a:pt x="552" y="1044"/>
                  </a:lnTo>
                  <a:lnTo>
                    <a:pt x="516" y="1061"/>
                  </a:lnTo>
                  <a:lnTo>
                    <a:pt x="479" y="1076"/>
                  </a:lnTo>
                  <a:lnTo>
                    <a:pt x="443" y="1089"/>
                  </a:lnTo>
                  <a:lnTo>
                    <a:pt x="406" y="1101"/>
                  </a:lnTo>
                  <a:lnTo>
                    <a:pt x="370" y="1110"/>
                  </a:lnTo>
                  <a:lnTo>
                    <a:pt x="333" y="1120"/>
                  </a:lnTo>
                  <a:lnTo>
                    <a:pt x="299" y="1128"/>
                  </a:lnTo>
                  <a:lnTo>
                    <a:pt x="264" y="1133"/>
                  </a:lnTo>
                  <a:lnTo>
                    <a:pt x="229" y="1138"/>
                  </a:lnTo>
                  <a:lnTo>
                    <a:pt x="198" y="1143"/>
                  </a:lnTo>
                  <a:lnTo>
                    <a:pt x="167" y="1146"/>
                  </a:lnTo>
                  <a:lnTo>
                    <a:pt x="138" y="1148"/>
                  </a:lnTo>
                  <a:lnTo>
                    <a:pt x="112" y="1150"/>
                  </a:lnTo>
                  <a:lnTo>
                    <a:pt x="88" y="1151"/>
                  </a:lnTo>
                  <a:lnTo>
                    <a:pt x="66" y="1152"/>
                  </a:lnTo>
                  <a:lnTo>
                    <a:pt x="46" y="1152"/>
                  </a:lnTo>
                  <a:lnTo>
                    <a:pt x="30" y="1152"/>
                  </a:lnTo>
                  <a:lnTo>
                    <a:pt x="17" y="1152"/>
                  </a:lnTo>
                  <a:lnTo>
                    <a:pt x="8" y="1151"/>
                  </a:lnTo>
                  <a:lnTo>
                    <a:pt x="2" y="1151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2127" name="Rectangle 15"/>
          <p:cNvSpPr>
            <a:spLocks noChangeArrowheads="1"/>
          </p:cNvSpPr>
          <p:nvPr/>
        </p:nvSpPr>
        <p:spPr bwMode="auto">
          <a:xfrm>
            <a:off x="6356350" y="5878513"/>
            <a:ext cx="19256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2800">
                <a:cs typeface="Arial" charset="0"/>
              </a:rPr>
              <a:t>Perguntas</a:t>
            </a:r>
          </a:p>
        </p:txBody>
      </p:sp>
      <p:sp>
        <p:nvSpPr>
          <p:cNvPr id="602128" name="Line 16"/>
          <p:cNvSpPr>
            <a:spLocks noChangeShapeType="1"/>
          </p:cNvSpPr>
          <p:nvPr/>
        </p:nvSpPr>
        <p:spPr bwMode="auto">
          <a:xfrm>
            <a:off x="1187450" y="628650"/>
            <a:ext cx="0" cy="622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02129" name="Line 17"/>
          <p:cNvSpPr>
            <a:spLocks noChangeShapeType="1"/>
          </p:cNvSpPr>
          <p:nvPr/>
        </p:nvSpPr>
        <p:spPr bwMode="auto">
          <a:xfrm>
            <a:off x="8893175" y="615950"/>
            <a:ext cx="0" cy="461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8170</TotalTime>
  <Words>9391</Words>
  <Application>Microsoft Macintosh PowerPoint</Application>
  <PresentationFormat>On-screen Show (4:3)</PresentationFormat>
  <Paragraphs>3928</Paragraphs>
  <Slides>99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Tema do Office</vt:lpstr>
      <vt:lpstr>Revisão Sistemática (RS) Pesquisa Científica em Engenharia de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ICMC/USP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 Abe Vicente</dc:creator>
  <cp:lastModifiedBy>Claudia Melo</cp:lastModifiedBy>
  <cp:revision>283</cp:revision>
  <dcterms:created xsi:type="dcterms:W3CDTF">2009-03-06T14:29:20Z</dcterms:created>
  <dcterms:modified xsi:type="dcterms:W3CDTF">2011-08-22T18:28:50Z</dcterms:modified>
</cp:coreProperties>
</file>