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307" r:id="rId3"/>
    <p:sldId id="301" r:id="rId4"/>
    <p:sldId id="302" r:id="rId5"/>
    <p:sldId id="305" r:id="rId6"/>
    <p:sldId id="303" r:id="rId7"/>
    <p:sldId id="308" r:id="rId8"/>
    <p:sldId id="257" r:id="rId9"/>
    <p:sldId id="299" r:id="rId10"/>
    <p:sldId id="263" r:id="rId11"/>
    <p:sldId id="258" r:id="rId12"/>
    <p:sldId id="265" r:id="rId13"/>
    <p:sldId id="266" r:id="rId14"/>
    <p:sldId id="267" r:id="rId15"/>
    <p:sldId id="309" r:id="rId16"/>
    <p:sldId id="259" r:id="rId17"/>
    <p:sldId id="260" r:id="rId18"/>
    <p:sldId id="287" r:id="rId19"/>
    <p:sldId id="288" r:id="rId20"/>
    <p:sldId id="289" r:id="rId21"/>
    <p:sldId id="270" r:id="rId22"/>
    <p:sldId id="273" r:id="rId23"/>
    <p:sldId id="297" r:id="rId24"/>
    <p:sldId id="285" r:id="rId25"/>
    <p:sldId id="286" r:id="rId26"/>
    <p:sldId id="274" r:id="rId27"/>
    <p:sldId id="277" r:id="rId28"/>
    <p:sldId id="281" r:id="rId29"/>
    <p:sldId id="278" r:id="rId30"/>
    <p:sldId id="280" r:id="rId31"/>
    <p:sldId id="282" r:id="rId32"/>
    <p:sldId id="261" r:id="rId33"/>
    <p:sldId id="291" r:id="rId34"/>
    <p:sldId id="293" r:id="rId35"/>
    <p:sldId id="294" r:id="rId36"/>
    <p:sldId id="292" r:id="rId37"/>
    <p:sldId id="311" r:id="rId38"/>
    <p:sldId id="312" r:id="rId39"/>
    <p:sldId id="310" r:id="rId40"/>
    <p:sldId id="313" r:id="rId41"/>
    <p:sldId id="296" r:id="rId42"/>
    <p:sldId id="306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CCCC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2" autoAdjust="0"/>
    <p:restoredTop sz="94667" autoAdjust="0"/>
  </p:normalViewPr>
  <p:slideViewPr>
    <p:cSldViewPr>
      <p:cViewPr varScale="1">
        <p:scale>
          <a:sx n="112" d="100"/>
          <a:sy n="112" d="100"/>
        </p:scale>
        <p:origin x="-1614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89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8A74D6B-A5D0-4EEE-9671-1450C003622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945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CE1B4E9-8CAD-4190-8547-E0804E541FD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10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B317BE3-66F5-4D0E-AFF1-A4CED9E773B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1B4E9-8CAD-4190-8547-E0804E541FD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8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59878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FA857-2453-4EA5-9E18-E513543EFD9D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88195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65963" y="274638"/>
            <a:ext cx="2078037" cy="617855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27088" y="274638"/>
            <a:ext cx="6086475" cy="61785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CA9C1-5CA6-4F8E-B3CA-73DF60E2186C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16324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E356B-3362-417F-A95C-F387AF4319F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40070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27088" y="1052513"/>
            <a:ext cx="4081462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60950" y="1052513"/>
            <a:ext cx="4083050" cy="540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F34EB-B980-4530-A5F6-B3E0F8B5D250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13669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FF3E8-2706-4F86-95C1-2AC95E59F87F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07797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68403-18F2-4ED3-99FF-B86D5D1424D5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351959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267525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195499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941D-F67A-4A4E-AC28-FCFD79D9AFE7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/ USP</a:t>
            </a:r>
          </a:p>
        </p:txBody>
      </p:sp>
    </p:spTree>
    <p:extLst>
      <p:ext uri="{BB962C8B-B14F-4D97-AF65-F5344CB8AC3E}">
        <p14:creationId xmlns:p14="http://schemas.microsoft.com/office/powerpoint/2010/main" val="426322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4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274638"/>
            <a:ext cx="8243887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052513"/>
            <a:ext cx="831691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0825" y="6551613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551613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‹nº›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551613"/>
            <a:ext cx="241141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CEC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IME / USP</a:t>
            </a:r>
          </a:p>
        </p:txBody>
      </p:sp>
      <p:sp>
        <p:nvSpPr>
          <p:cNvPr id="1033" name="Text Box 9">
            <a:hlinkClick r:id="rId14" action="ppaction://hlinksldjump"/>
          </p:cNvPr>
          <p:cNvSpPr txBox="1">
            <a:spLocks noChangeArrowheads="1"/>
          </p:cNvSpPr>
          <p:nvPr userDrawn="1"/>
        </p:nvSpPr>
        <p:spPr bwMode="auto">
          <a:xfrm>
            <a:off x="828675" y="-26988"/>
            <a:ext cx="8315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MAC0332 </a:t>
            </a:r>
            <a:r>
              <a:rPr lang="pt-BR" dirty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- Engenharia de Software</a:t>
            </a:r>
          </a:p>
        </p:txBody>
      </p:sp>
      <p:pic>
        <p:nvPicPr>
          <p:cNvPr id="3081" name="Picture 33" descr="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6286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26" r:id="rId7"/>
    <p:sldLayoutId id="2147483727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rosa@ime.usp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0Fi1VcbpAI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m.org/serving/se/code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elum.com.br/apostilas/" TargetMode="External"/><Relationship Id="rId2" Type="http://schemas.openxmlformats.org/officeDocument/2006/relationships/hyperlink" Target="http://vraptor.caelum.com.br/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Data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2291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254375"/>
            <a:ext cx="8062912" cy="1470025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sz="4200" dirty="0" smtClean="0">
                <a:solidFill>
                  <a:schemeClr val="tx1"/>
                </a:solidFill>
              </a:rPr>
              <a:t>Introdução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8650" y="1341438"/>
            <a:ext cx="8027988" cy="1582737"/>
          </a:xfrm>
        </p:spPr>
        <p:txBody>
          <a:bodyPr/>
          <a:lstStyle/>
          <a:p>
            <a:pPr eaLnBrk="1" hangingPunct="1"/>
            <a:endParaRPr lang="pt-BR" sz="2400" dirty="0" smtClean="0"/>
          </a:p>
          <a:p>
            <a:pPr eaLnBrk="1" hangingPunct="1"/>
            <a:endParaRPr lang="pt-BR" sz="2000" b="1" dirty="0" smtClean="0"/>
          </a:p>
          <a:p>
            <a:pPr eaLnBrk="1" hangingPunct="1"/>
            <a:r>
              <a:rPr lang="pt-BR" sz="2000" b="1" dirty="0" smtClean="0"/>
              <a:t>MAC0332 </a:t>
            </a:r>
          </a:p>
          <a:p>
            <a:pPr eaLnBrk="1" hangingPunct="1"/>
            <a:r>
              <a:rPr lang="pt-BR" sz="2000" b="1" dirty="0" smtClean="0"/>
              <a:t>Engenharia de Software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1979613" y="5373688"/>
            <a:ext cx="511333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400" dirty="0" smtClean="0"/>
              <a:t>Prof. Marco </a:t>
            </a:r>
            <a:r>
              <a:rPr lang="en-US" sz="2400" dirty="0"/>
              <a:t>Aurélio Gerosa</a:t>
            </a:r>
          </a:p>
          <a:p>
            <a:pPr algn="ctr">
              <a:spcBef>
                <a:spcPct val="20000"/>
              </a:spcBef>
            </a:pPr>
            <a:r>
              <a:rPr lang="en-US" sz="2400" dirty="0">
                <a:hlinkClick r:id="rId3"/>
              </a:rPr>
              <a:t>gerosa@ime.usp.br</a:t>
            </a:r>
            <a:r>
              <a:rPr lang="en-US" sz="2400" dirty="0"/>
              <a:t> </a:t>
            </a:r>
            <a:endParaRPr lang="en-US" sz="2000" dirty="0"/>
          </a:p>
        </p:txBody>
      </p:sp>
      <p:pic>
        <p:nvPicPr>
          <p:cNvPr id="12295" name="Picture 14" descr="ime-arquime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88" y="1077913"/>
            <a:ext cx="1295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5" descr="usp-brasa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1101725"/>
            <a:ext cx="100171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Questões a serem discutidas</a:t>
            </a:r>
            <a:endParaRPr lang="pt-BR"/>
          </a:p>
        </p:txBody>
      </p:sp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Por que é necessário uma disciplina de “engenharia de software”, não basta “desenvolvimento de algoritmos”?</a:t>
            </a:r>
          </a:p>
          <a:p>
            <a:r>
              <a:rPr lang="pt-BR" sz="2000" dirty="0" smtClean="0"/>
              <a:t>O que deve tratar a Engenharia de Software?</a:t>
            </a:r>
          </a:p>
          <a:p>
            <a:r>
              <a:rPr lang="pt-BR" sz="2000" dirty="0" smtClean="0"/>
              <a:t>Quais os problemas do desenvolvimento de software atualmente?</a:t>
            </a:r>
          </a:p>
          <a:p>
            <a:r>
              <a:rPr lang="pt-BR" sz="2000" dirty="0" smtClean="0"/>
              <a:t>Qual a importância do software na sociedade moderna?</a:t>
            </a:r>
          </a:p>
          <a:p>
            <a:r>
              <a:rPr lang="pt-BR" sz="2000" dirty="0" smtClean="0"/>
              <a:t>Todo o conhecimento da área de Engenharia de Software está dentro da grande área Computação e Informática?</a:t>
            </a:r>
          </a:p>
          <a:p>
            <a:r>
              <a:rPr lang="pt-BR" sz="2000" dirty="0" smtClean="0"/>
              <a:t>Há quantos anos existe o termo Engenharia de Software?</a:t>
            </a:r>
          </a:p>
          <a:p>
            <a:r>
              <a:rPr lang="pt-BR" sz="2000" dirty="0" smtClean="0"/>
              <a:t>Quais as particularidades da Engenharia de Software com relação às demais engenharias? Ela poderia ser uma das engenharias da Poli?</a:t>
            </a:r>
          </a:p>
          <a:p>
            <a:r>
              <a:rPr lang="pt-BR" sz="2000" dirty="0" smtClean="0"/>
              <a:t>A Engenharia de Software é determinística? Se dermos o mesmo problema para dois engenheiros, eles chegam na mesma solução?</a:t>
            </a:r>
          </a:p>
        </p:txBody>
      </p:sp>
      <p:sp>
        <p:nvSpPr>
          <p:cNvPr id="1536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53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1.1 Por que uma Engenharia de Software?</a:t>
            </a:r>
            <a:endParaRPr lang="pt-BR"/>
          </a:p>
        </p:txBody>
      </p:sp>
      <p:sp>
        <p:nvSpPr>
          <p:cNvPr id="163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i="1" smtClean="0"/>
              <a:t>“Programar é divertido, porém desenvolver software de qualidade é difícil.” [Craig Larman</a:t>
            </a:r>
            <a:r>
              <a:rPr lang="pt-BR" sz="2400" smtClean="0"/>
              <a:t>]</a:t>
            </a:r>
          </a:p>
          <a:p>
            <a:r>
              <a:rPr lang="pt-BR" sz="2400" smtClean="0"/>
              <a:t>Software é entregue:</a:t>
            </a:r>
          </a:p>
          <a:p>
            <a:pPr lvl="1"/>
            <a:r>
              <a:rPr lang="pt-BR" smtClean="0"/>
              <a:t>depois do prazo</a:t>
            </a:r>
          </a:p>
          <a:p>
            <a:pPr lvl="1"/>
            <a:r>
              <a:rPr lang="pt-BR" smtClean="0"/>
              <a:t>acima do orçamento,</a:t>
            </a:r>
          </a:p>
          <a:p>
            <a:pPr lvl="1"/>
            <a:r>
              <a:rPr lang="pt-BR" smtClean="0"/>
              <a:t>com falhas</a:t>
            </a:r>
          </a:p>
          <a:p>
            <a:pPr lvl="1"/>
            <a:r>
              <a:rPr lang="pt-BR" smtClean="0"/>
              <a:t>não atende a necessidade do cliente</a:t>
            </a:r>
          </a:p>
          <a:p>
            <a:r>
              <a:rPr lang="pt-BR" smtClean="0"/>
              <a:t>Pesquisa Stanish Group (2004) com 9.236 projetos</a:t>
            </a:r>
          </a:p>
        </p:txBody>
      </p:sp>
      <p:sp>
        <p:nvSpPr>
          <p:cNvPr id="16388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63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6391" name="Picture 15" descr="file:///C:/Documents%20and%20Settings/Steve/Desktop/sch91264_01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4119563"/>
            <a:ext cx="29114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Falhas</a:t>
            </a:r>
            <a:endParaRPr lang="pt-BR"/>
          </a:p>
        </p:txBody>
      </p:sp>
      <p:sp>
        <p:nvSpPr>
          <p:cNvPr id="17411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7413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7414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Algumas falhas notáveis</a:t>
            </a:r>
          </a:p>
          <a:p>
            <a:pPr lvl="1"/>
            <a:r>
              <a:rPr lang="pt-BR" smtClean="0"/>
              <a:t>1979 – O sistema de defesa americano disparou um alarme sobre um ataque de mísseis da União Soviética</a:t>
            </a:r>
          </a:p>
          <a:p>
            <a:pPr lvl="1"/>
            <a:r>
              <a:rPr lang="pt-BR" smtClean="0"/>
              <a:t>1985 – Devido a uma falha no software de um equipamento médico, pacientes morreram devido a overdose de radiação</a:t>
            </a:r>
          </a:p>
          <a:p>
            <a:pPr lvl="1"/>
            <a:r>
              <a:rPr lang="pt-BR" smtClean="0"/>
              <a:t>1991 – Na Guerra do Golfo, a bateria anti-míssel Patriot ficou operando por mais de 100 horas, causando uma falha em um acumulador. Um míssel Scud atingiu um acampamento millitar</a:t>
            </a:r>
          </a:p>
          <a:p>
            <a:pPr lvl="1"/>
            <a:r>
              <a:rPr lang="pt-BR" smtClean="0"/>
              <a:t>2003 – Uma falha no sistema de pagamento de aponsentadoria nos EUA causou o envio de milhares de cheques inválidos</a:t>
            </a:r>
          </a:p>
          <a:p>
            <a:endParaRPr lang="pt-BR" smtClean="0"/>
          </a:p>
          <a:p>
            <a:r>
              <a:rPr lang="pt-BR" smtClean="0"/>
              <a:t>O que falha mais: um software ou uma ponte?</a:t>
            </a:r>
          </a:p>
          <a:p>
            <a:pPr lvl="1"/>
            <a:r>
              <a:rPr lang="pt-BR" smtClean="0"/>
              <a:t>1940 – Cai ponte em Washington (EUA) </a:t>
            </a:r>
            <a:r>
              <a:rPr lang="pt-BR" smtClean="0">
                <a:hlinkClick r:id="rId2"/>
              </a:rPr>
              <a:t>http://www.youtube.com/watch?v=P0Fi1VcbpAI</a:t>
            </a:r>
            <a:endParaRPr lang="pt-BR" smtClean="0"/>
          </a:p>
          <a:p>
            <a:pPr lvl="1"/>
            <a:r>
              <a:rPr lang="pt-BR" smtClean="0"/>
              <a:t>2004 – Ponte entre Alemanha e Suiça – ao conectar as duas partes havia uma diferença de altura devido a diferença de interpretação entre “nível do mar”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Outros dados</a:t>
            </a:r>
            <a:endParaRPr lang="pt-BR"/>
          </a:p>
        </p:txBody>
      </p:sp>
      <p:sp>
        <p:nvSpPr>
          <p:cNvPr id="184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Cutter Consortium (2002):</a:t>
            </a:r>
          </a:p>
          <a:p>
            <a:pPr lvl="1"/>
            <a:r>
              <a:rPr lang="pt-BR" smtClean="0"/>
              <a:t>78% das empresas de TI se envolveram em disputas judiciais por conta de software entregue</a:t>
            </a:r>
          </a:p>
          <a:p>
            <a:pPr lvl="1"/>
            <a:r>
              <a:rPr lang="pt-BR" smtClean="0"/>
              <a:t>67% dos casos o software não entregava o pedido</a:t>
            </a:r>
          </a:p>
          <a:p>
            <a:pPr lvl="1"/>
            <a:r>
              <a:rPr lang="pt-BR" smtClean="0"/>
              <a:t>56% as datas prometidas não foram cumpridas</a:t>
            </a:r>
          </a:p>
          <a:p>
            <a:pPr lvl="1"/>
            <a:r>
              <a:rPr lang="pt-BR" smtClean="0"/>
              <a:t>45% apresentavam falhas graves</a:t>
            </a:r>
          </a:p>
          <a:p>
            <a:r>
              <a:rPr lang="pt-BR" smtClean="0"/>
              <a:t>Evolução do hardware x evolução do software</a:t>
            </a:r>
          </a:p>
          <a:p>
            <a:r>
              <a:rPr lang="pt-BR" smtClean="0"/>
              <a:t>Crise do software (ou Depressão do Software?)</a:t>
            </a:r>
          </a:p>
          <a:p>
            <a:endParaRPr lang="pt-BR" smtClean="0"/>
          </a:p>
        </p:txBody>
      </p:sp>
      <p:sp>
        <p:nvSpPr>
          <p:cNvPr id="18436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84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História</a:t>
            </a:r>
            <a:endParaRPr lang="pt-BR"/>
          </a:p>
        </p:txBody>
      </p:sp>
      <p:sp>
        <p:nvSpPr>
          <p:cNvPr id="194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 indústria de software começou no final dos anos 50</a:t>
            </a:r>
          </a:p>
          <a:p>
            <a:r>
              <a:rPr lang="pt-BR" smtClean="0"/>
              <a:t>Computer Usage Corporation (CUC) fundada em 1955 por dois ex-funcionários da IBM – primeira empresa de desenvolvimento de software</a:t>
            </a:r>
          </a:p>
          <a:p>
            <a:pPr lvl="1"/>
            <a:r>
              <a:rPr lang="pt-BR" smtClean="0"/>
              <a:t>Em 1967 tinha 700 funcionários em 12 escritórios, com uma receita de mais de US$ 13 milhões</a:t>
            </a:r>
          </a:p>
          <a:p>
            <a:r>
              <a:rPr lang="pt-BR" smtClean="0"/>
              <a:t>Estima-se que em 1967 havia 2.800 empresas de software nos EUA</a:t>
            </a:r>
          </a:p>
          <a:p>
            <a:r>
              <a:rPr lang="pt-BR" smtClean="0"/>
              <a:t>Um grupo de estudos da OTAN cunhou o termo Engenharia de Software em 1967</a:t>
            </a:r>
          </a:p>
          <a:p>
            <a:r>
              <a:rPr lang="pt-BR" smtClean="0"/>
              <a:t>NATO Conference 1968</a:t>
            </a:r>
          </a:p>
          <a:p>
            <a:r>
              <a:rPr lang="pt-BR" smtClean="0"/>
              <a:t>Em 1976, 52 produtos ultrapassavam receitas de US$ 5 milhões</a:t>
            </a:r>
          </a:p>
        </p:txBody>
      </p:sp>
      <p:sp>
        <p:nvSpPr>
          <p:cNvPr id="19460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94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9463" name="CaixaDeTexto 6"/>
          <p:cNvSpPr txBox="1">
            <a:spLocks noChangeArrowheads="1"/>
          </p:cNvSpPr>
          <p:nvPr/>
        </p:nvSpPr>
        <p:spPr bwMode="auto">
          <a:xfrm>
            <a:off x="4429125" y="5500688"/>
            <a:ext cx="3244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Software History Museum</a:t>
            </a:r>
          </a:p>
          <a:p>
            <a:pPr eaLnBrk="1" hangingPunct="1"/>
            <a:r>
              <a:rPr lang="pt-BR"/>
              <a:t>http://www.softwarehistory.org</a:t>
            </a:r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Desenvolvimento de </a:t>
            </a:r>
            <a:r>
              <a:rPr lang="pt-BR" dirty="0" err="1" smtClean="0"/>
              <a:t>sw</a:t>
            </a:r>
            <a:r>
              <a:rPr lang="pt-BR" dirty="0" smtClean="0"/>
              <a:t> x hardware</a:t>
            </a:r>
            <a:endParaRPr lang="pt-BR" dirty="0"/>
          </a:p>
        </p:txBody>
      </p:sp>
      <p:sp>
        <p:nvSpPr>
          <p:cNvPr id="245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Custos do software são concentrados na engenharia</a:t>
            </a:r>
          </a:p>
          <a:p>
            <a:r>
              <a:rPr lang="pt-BR" smtClean="0"/>
              <a:t>Software não desgasta, mas se deteriora</a:t>
            </a:r>
          </a:p>
          <a:p>
            <a:r>
              <a:rPr lang="pt-BR" smtClean="0"/>
              <a:t>Fase de fabricação de um hardware pode produzir problemas de qualidade</a:t>
            </a:r>
          </a:p>
          <a:p>
            <a:r>
              <a:rPr lang="pt-BR" smtClean="0"/>
              <a:t>Quando um hardware falha, pode substituir por um sobressalente</a:t>
            </a:r>
          </a:p>
        </p:txBody>
      </p:sp>
      <p:sp>
        <p:nvSpPr>
          <p:cNvPr id="24580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45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71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1.2 O que é Engenharia de Software?</a:t>
            </a:r>
            <a:endParaRPr lang="pt-BR"/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smtClean="0"/>
              <a:t>A Engenharia de Software é uma disciplina cujo objetivo é produzir software isento de falhas, entregue dentro do prazo e orçamento previstos, e que atenda a necessidade do cliente. [Schach, 2009]</a:t>
            </a:r>
          </a:p>
          <a:p>
            <a:r>
              <a:rPr lang="pt-BR" sz="1800" smtClean="0"/>
              <a:t>O estabelecimento de sólidos princípios de engenharia para que se possa obter economicamente um software que seja confiável e que funcione eficientemente em máquinas reais [Fritz Bauer]</a:t>
            </a:r>
          </a:p>
          <a:p>
            <a:r>
              <a:rPr lang="pt-BR" sz="1800" smtClean="0"/>
              <a:t>"</a:t>
            </a:r>
            <a:r>
              <a:rPr lang="pt-BR" sz="1800" b="1" smtClean="0"/>
              <a:t>software engineering.</a:t>
            </a:r>
            <a:r>
              <a:rPr lang="pt-BR" sz="1800" smtClean="0"/>
              <a:t> (1) The application of a systematic, disciplined, quantifiable approach to the development, operation, and maintenance of software; that is, the application of engineering to software. (2) The study of approaches as in (1).“ [IEEE, 1991]</a:t>
            </a:r>
          </a:p>
          <a:p>
            <a:r>
              <a:rPr lang="pt-BR" sz="1800" smtClean="0"/>
              <a:t>(1). Engenharia que aplica: uma abordagem sistemática, disciplinada e quantificável; os princípios da ciência da computação, design, engenharia, administração, matemática, psicologia, sociologia e outras disciplinas se necessário for; e às vezes pura invenção, para criar, desenvolver, operar e manter de forma econômica, confiável e correta, soluções de alta qualidade para problemas que envolvam software. (2). Engenharia de Software também é o estudo e a busca por abordagens para a realização das atividades (1). [Berry, 1992]</a:t>
            </a:r>
          </a:p>
          <a:p>
            <a:endParaRPr lang="pt-BR" sz="1800" smtClean="0"/>
          </a:p>
          <a:p>
            <a:endParaRPr lang="pt-BR" sz="1800" smtClean="0"/>
          </a:p>
        </p:txBody>
      </p:sp>
      <p:sp>
        <p:nvSpPr>
          <p:cNvPr id="2048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04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Competências envolvidas na ES</a:t>
            </a:r>
            <a:endParaRPr lang="pt-BR"/>
          </a:p>
        </p:txBody>
      </p:sp>
      <p:sp>
        <p:nvSpPr>
          <p:cNvPr id="102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Matemática e ciência da computação</a:t>
            </a:r>
          </a:p>
          <a:p>
            <a:r>
              <a:rPr lang="pt-BR" smtClean="0"/>
              <a:t>Economia</a:t>
            </a:r>
          </a:p>
          <a:p>
            <a:r>
              <a:rPr lang="pt-BR" smtClean="0"/>
              <a:t>Administração</a:t>
            </a:r>
          </a:p>
          <a:p>
            <a:r>
              <a:rPr lang="pt-BR" smtClean="0"/>
              <a:t>Psicologia</a:t>
            </a:r>
          </a:p>
          <a:p>
            <a:r>
              <a:rPr lang="pt-BR" smtClean="0"/>
              <a:t>Sociologia</a:t>
            </a:r>
          </a:p>
          <a:p>
            <a:r>
              <a:rPr lang="pt-BR" smtClean="0"/>
              <a:t>Pedagogia</a:t>
            </a:r>
          </a:p>
          <a:p>
            <a:r>
              <a:rPr lang="pt-BR" smtClean="0"/>
              <a:t>Etc.</a:t>
            </a:r>
          </a:p>
        </p:txBody>
      </p:sp>
      <p:sp>
        <p:nvSpPr>
          <p:cNvPr id="1029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031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10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214438" y="2857500"/>
          <a:ext cx="6929437" cy="357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SmartDraw" r:id="rId3" imgW="5565648" imgH="2862072" progId="SmartDraw.2">
                  <p:embed/>
                </p:oleObj>
              </mc:Choice>
              <mc:Fallback>
                <p:oleObj name="SmartDraw" r:id="rId3" imgW="5565648" imgH="2862072" progId="SmartDraw.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2857500"/>
                        <a:ext cx="6929437" cy="3579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Desenvolvimento de software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Ciência da computação x sistemas de informação</a:t>
            </a:r>
          </a:p>
          <a:p>
            <a:pPr>
              <a:defRPr/>
            </a:pPr>
            <a:r>
              <a:rPr lang="pt-BR" dirty="0" smtClean="0"/>
              <a:t>Atividade meio x como atividade fim (químicos x engenheiros químicos)</a:t>
            </a:r>
          </a:p>
          <a:p>
            <a:pPr>
              <a:defRPr/>
            </a:pPr>
            <a:r>
              <a:rPr lang="pt-BR" dirty="0" smtClean="0"/>
              <a:t>O engenheiro de software constrói soluções computacionais para problemas dos usuários – quase sempre não são problemas da área de informática.</a:t>
            </a:r>
          </a:p>
          <a:p>
            <a:pPr>
              <a:defRPr/>
            </a:pPr>
            <a:r>
              <a:rPr lang="pt-BR" dirty="0" smtClean="0"/>
              <a:t> Necessidade de criação e invenção contínua</a:t>
            </a:r>
          </a:p>
          <a:p>
            <a:pPr>
              <a:defRPr/>
            </a:pPr>
            <a:r>
              <a:rPr lang="pt-BR" dirty="0" smtClean="0"/>
              <a:t>A </a:t>
            </a:r>
            <a:r>
              <a:rPr lang="pt-BR" b="1" dirty="0" smtClean="0"/>
              <a:t>experiência</a:t>
            </a:r>
            <a:r>
              <a:rPr lang="pt-BR" dirty="0" smtClean="0"/>
              <a:t>, a </a:t>
            </a:r>
            <a:r>
              <a:rPr lang="pt-BR" b="1" dirty="0" smtClean="0"/>
              <a:t>criatividade</a:t>
            </a:r>
            <a:r>
              <a:rPr lang="pt-BR" dirty="0" smtClean="0"/>
              <a:t> e a </a:t>
            </a:r>
            <a:r>
              <a:rPr lang="pt-BR" b="1" dirty="0" smtClean="0"/>
              <a:t>perspicácia</a:t>
            </a:r>
            <a:r>
              <a:rPr lang="pt-BR" dirty="0" smtClean="0"/>
              <a:t> são fundamentais</a:t>
            </a:r>
          </a:p>
          <a:p>
            <a:pPr>
              <a:defRPr/>
            </a:pPr>
            <a:r>
              <a:rPr lang="pt-BR" dirty="0" smtClean="0"/>
              <a:t>Um programador bom é melhor do que um programador mediano mais equipado?</a:t>
            </a:r>
          </a:p>
          <a:p>
            <a:pPr lvl="1">
              <a:defRPr/>
            </a:pPr>
            <a:endParaRPr lang="pt-BR" dirty="0" smtClean="0">
              <a:ea typeface="+mn-ea"/>
            </a:endParaRPr>
          </a:p>
          <a:p>
            <a:pPr>
              <a:defRPr/>
            </a:pPr>
            <a:endParaRPr lang="pt-BR" dirty="0" smtClean="0"/>
          </a:p>
          <a:p>
            <a:pPr>
              <a:defRPr/>
            </a:pPr>
            <a:endParaRPr lang="pt-BR" dirty="0"/>
          </a:p>
        </p:txBody>
      </p:sp>
      <p:sp>
        <p:nvSpPr>
          <p:cNvPr id="21508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15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Passos do desenvolvimento</a:t>
            </a:r>
            <a:endParaRPr lang="pt-BR" dirty="0"/>
          </a:p>
        </p:txBody>
      </p:sp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Entendimento do problema</a:t>
            </a:r>
          </a:p>
          <a:p>
            <a:r>
              <a:rPr lang="pt-BR" smtClean="0"/>
              <a:t>Modelagem</a:t>
            </a:r>
          </a:p>
          <a:p>
            <a:r>
              <a:rPr lang="pt-BR" smtClean="0"/>
              <a:t>Estudo de possíveis soluções</a:t>
            </a:r>
          </a:p>
          <a:p>
            <a:r>
              <a:rPr lang="pt-BR" smtClean="0"/>
              <a:t>Seleção de acordo com critérios específicos (performance, segurança, eficiência, precisão, integração, escalabilidade, modificabilidade, usabilidade, legibilidade, etc.)</a:t>
            </a:r>
          </a:p>
          <a:p>
            <a:r>
              <a:rPr lang="pt-BR" smtClean="0"/>
              <a:t>Implementação</a:t>
            </a:r>
          </a:p>
          <a:p>
            <a:r>
              <a:rPr lang="pt-BR" smtClean="0"/>
              <a:t>Implatantação</a:t>
            </a:r>
          </a:p>
          <a:p>
            <a:endParaRPr lang="pt-BR" smtClean="0"/>
          </a:p>
        </p:txBody>
      </p:sp>
      <p:sp>
        <p:nvSpPr>
          <p:cNvPr id="22532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25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Sobre mim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Graduação (1999)</a:t>
            </a:r>
          </a:p>
          <a:p>
            <a:pPr lvl="1"/>
            <a:r>
              <a:rPr lang="pt-BR" sz="1600" dirty="0" smtClean="0"/>
              <a:t>Engenharia de Computação – Universidade Federal do Espírito Santo (UFES)</a:t>
            </a:r>
          </a:p>
          <a:p>
            <a:r>
              <a:rPr lang="pt-BR" sz="2000" dirty="0" smtClean="0"/>
              <a:t>Mestrado (2002)</a:t>
            </a:r>
          </a:p>
          <a:p>
            <a:pPr lvl="1"/>
            <a:r>
              <a:rPr lang="pt-BR" sz="1600" dirty="0" smtClean="0"/>
              <a:t>Informática, na área de Sistemas Colaborativos – PUC-Rio</a:t>
            </a:r>
          </a:p>
          <a:p>
            <a:r>
              <a:rPr lang="pt-BR" sz="2000" dirty="0" smtClean="0"/>
              <a:t>Doutorado (2006)</a:t>
            </a:r>
          </a:p>
          <a:p>
            <a:pPr lvl="1"/>
            <a:r>
              <a:rPr lang="pt-BR" sz="1600" dirty="0" smtClean="0"/>
              <a:t>Informática, na área de Engenharia de Software – PUC-Rio</a:t>
            </a:r>
          </a:p>
          <a:p>
            <a:r>
              <a:rPr lang="pt-BR" sz="2000" dirty="0" smtClean="0"/>
              <a:t>Docente do IME (desde 2008)</a:t>
            </a:r>
          </a:p>
          <a:p>
            <a:r>
              <a:rPr lang="pt-BR" sz="2000" dirty="0" smtClean="0"/>
              <a:t>Desenvolve sistemas desde 1988, profissionalmente desde 1995</a:t>
            </a:r>
          </a:p>
          <a:p>
            <a:r>
              <a:rPr lang="pt-BR" sz="2000" dirty="0" smtClean="0"/>
              <a:t>Coordenador do projeto de software livre </a:t>
            </a:r>
            <a:r>
              <a:rPr lang="pt-BR" sz="2000" dirty="0" err="1" smtClean="0"/>
              <a:t>Groupware</a:t>
            </a:r>
            <a:r>
              <a:rPr lang="pt-BR" sz="2000" dirty="0" smtClean="0"/>
              <a:t> Workbench</a:t>
            </a:r>
          </a:p>
          <a:p>
            <a:r>
              <a:rPr lang="pt-BR" sz="2000" dirty="0" smtClean="0"/>
              <a:t>Pesquisas em </a:t>
            </a:r>
          </a:p>
          <a:p>
            <a:pPr lvl="1"/>
            <a:r>
              <a:rPr lang="pt-BR" sz="1600" dirty="0" smtClean="0"/>
              <a:t>desenvolvimento baseado em componentes, sistemas Web 2.0, sistemas colaborativos, evolução de software, mineração de repositórios, coreografia de serviços web, internet do futuro</a:t>
            </a:r>
          </a:p>
          <a:p>
            <a:endParaRPr lang="pt-BR" sz="2000" dirty="0" smtClean="0"/>
          </a:p>
          <a:p>
            <a:r>
              <a:rPr lang="pt-BR" sz="2000" dirty="0" smtClean="0"/>
              <a:t>Espero contribuir para que vocês aprimorem seus conhecimentos sobre Engenharia de Software.</a:t>
            </a:r>
          </a:p>
          <a:p>
            <a:endParaRPr lang="pt-BR" sz="2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IME / USP</a:t>
            </a:r>
            <a:endParaRPr lang="en-US" dirty="0"/>
          </a:p>
        </p:txBody>
      </p:sp>
      <p:sp>
        <p:nvSpPr>
          <p:cNvPr id="17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1840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25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O que é uma solução boa?</a:t>
            </a:r>
            <a:endParaRPr lang="pt-BR" dirty="0"/>
          </a:p>
        </p:txBody>
      </p:sp>
      <p:sp>
        <p:nvSpPr>
          <p:cNvPr id="2355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Atende aos requisitos</a:t>
            </a:r>
          </a:p>
          <a:p>
            <a:r>
              <a:rPr lang="pt-BR" smtClean="0"/>
              <a:t>Relação custo x benefício</a:t>
            </a:r>
          </a:p>
          <a:p>
            <a:r>
              <a:rPr lang="pt-BR" smtClean="0"/>
              <a:t>Evitar o overkill</a:t>
            </a:r>
          </a:p>
          <a:p>
            <a:endParaRPr lang="pt-BR" smtClean="0"/>
          </a:p>
        </p:txBody>
      </p:sp>
      <p:sp>
        <p:nvSpPr>
          <p:cNvPr id="23556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355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235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071938"/>
            <a:ext cx="2071688" cy="167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4000500"/>
            <a:ext cx="13017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4071938"/>
            <a:ext cx="2071687" cy="200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71813"/>
            <a:ext cx="1000125" cy="87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3714750"/>
            <a:ext cx="50006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4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14750"/>
            <a:ext cx="2233613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1.3 Ciclo de vida do desenvolvimento</a:t>
            </a:r>
            <a:endParaRPr lang="pt-BR"/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Modelo clássico (1970)</a:t>
            </a:r>
          </a:p>
        </p:txBody>
      </p:sp>
      <p:sp>
        <p:nvSpPr>
          <p:cNvPr id="2560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560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25607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475" y="1755775"/>
            <a:ext cx="6416675" cy="454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Desenvolvimento x Manutenção</a:t>
            </a:r>
            <a:endParaRPr lang="pt-BR"/>
          </a:p>
        </p:txBody>
      </p:sp>
      <p:sp>
        <p:nvSpPr>
          <p:cNvPr id="28675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8677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28678" name="Picture 23" descr="file:///C:/Documents%20and%20Settings/Steve/My%20Documents/=se7%20PowerPoints=/=jpegs=/sch91264_010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5875" y="1143000"/>
            <a:ext cx="7332663" cy="3857625"/>
          </a:xfrm>
          <a:noFill/>
        </p:spPr>
      </p:pic>
      <p:sp>
        <p:nvSpPr>
          <p:cNvPr id="28679" name="CaixaDeTexto 7"/>
          <p:cNvSpPr txBox="1">
            <a:spLocks noChangeArrowheads="1"/>
          </p:cNvSpPr>
          <p:nvPr/>
        </p:nvSpPr>
        <p:spPr bwMode="auto">
          <a:xfrm>
            <a:off x="2286000" y="5000625"/>
            <a:ext cx="128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1976-1981</a:t>
            </a:r>
          </a:p>
        </p:txBody>
      </p:sp>
      <p:sp>
        <p:nvSpPr>
          <p:cNvPr id="28680" name="CaixaDeTexto 8"/>
          <p:cNvSpPr txBox="1">
            <a:spLocks noChangeArrowheads="1"/>
          </p:cNvSpPr>
          <p:nvPr/>
        </p:nvSpPr>
        <p:spPr bwMode="auto">
          <a:xfrm>
            <a:off x="6286500" y="5000625"/>
            <a:ext cx="128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1992-1998</a:t>
            </a:r>
          </a:p>
        </p:txBody>
      </p:sp>
      <p:sp>
        <p:nvSpPr>
          <p:cNvPr id="28681" name="CaixaDeTexto 9"/>
          <p:cNvSpPr txBox="1">
            <a:spLocks noChangeArrowheads="1"/>
          </p:cNvSpPr>
          <p:nvPr/>
        </p:nvSpPr>
        <p:spPr bwMode="auto">
          <a:xfrm>
            <a:off x="2643188" y="5929313"/>
            <a:ext cx="3698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Para onde direcionar os esforços?</a:t>
            </a:r>
          </a:p>
        </p:txBody>
      </p:sp>
      <p:sp>
        <p:nvSpPr>
          <p:cNvPr id="28682" name="CaixaDeTexto 10"/>
          <p:cNvSpPr txBox="1">
            <a:spLocks noChangeArrowheads="1"/>
          </p:cNvSpPr>
          <p:nvPr/>
        </p:nvSpPr>
        <p:spPr bwMode="auto">
          <a:xfrm>
            <a:off x="7215188" y="5429250"/>
            <a:ext cx="1724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[Schach, 2009]</a:t>
            </a:r>
          </a:p>
        </p:txBody>
      </p:sp>
      <p:sp>
        <p:nvSpPr>
          <p:cNvPr id="12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Deterioração de software</a:t>
            </a:r>
            <a:endParaRPr lang="pt-BR" dirty="0"/>
          </a:p>
        </p:txBody>
      </p:sp>
      <p:sp>
        <p:nvSpPr>
          <p:cNvPr id="29699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29701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29702" name="Picture 4"/>
          <p:cNvPicPr>
            <a:picLocks noGrp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90663" y="1646238"/>
            <a:ext cx="6988175" cy="4213225"/>
          </a:xfrm>
          <a:noFill/>
        </p:spPr>
      </p:pic>
      <p:sp>
        <p:nvSpPr>
          <p:cNvPr id="29703" name="CaixaDeTexto 7"/>
          <p:cNvSpPr txBox="1">
            <a:spLocks noChangeArrowheads="1"/>
          </p:cNvSpPr>
          <p:nvPr/>
        </p:nvSpPr>
        <p:spPr bwMode="auto">
          <a:xfrm>
            <a:off x="5857875" y="6215063"/>
            <a:ext cx="1992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[Pressman, 2006]</a:t>
            </a:r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Economia da Engenharia de Software</a:t>
            </a:r>
            <a:endParaRPr lang="pt-BR"/>
          </a:p>
        </p:txBody>
      </p:sp>
      <p:sp>
        <p:nvSpPr>
          <p:cNvPr id="3072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método de codificação M2 é 10% mais rápido que M1 atualmente em uso. Deve ser usado?</a:t>
            </a:r>
          </a:p>
          <a:p>
            <a:endParaRPr lang="pt-BR" smtClean="0"/>
          </a:p>
        </p:txBody>
      </p:sp>
      <p:sp>
        <p:nvSpPr>
          <p:cNvPr id="3072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3072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Economia da Engenharia de Software</a:t>
            </a:r>
            <a:endParaRPr lang="pt-BR"/>
          </a:p>
        </p:txBody>
      </p:sp>
      <p:sp>
        <p:nvSpPr>
          <p:cNvPr id="3174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método de codificação M2 é 10% mais rápido que M1 atualmente em uso. Deve ser usado?</a:t>
            </a:r>
          </a:p>
          <a:p>
            <a:r>
              <a:rPr lang="pt-BR" smtClean="0"/>
              <a:t>Depende!</a:t>
            </a:r>
          </a:p>
          <a:p>
            <a:r>
              <a:rPr lang="pt-BR" smtClean="0"/>
              <a:t>Tem que considerar:</a:t>
            </a:r>
          </a:p>
          <a:p>
            <a:pPr lvl="1"/>
            <a:r>
              <a:rPr lang="pt-BR" smtClean="0"/>
              <a:t>Treinamento</a:t>
            </a:r>
          </a:p>
          <a:p>
            <a:pPr lvl="1"/>
            <a:r>
              <a:rPr lang="pt-BR" smtClean="0"/>
              <a:t>Tempo para atingir proficiência (curva de aprendizagem)</a:t>
            </a:r>
          </a:p>
          <a:p>
            <a:pPr lvl="1"/>
            <a:r>
              <a:rPr lang="pt-BR" smtClean="0"/>
              <a:t>Impacto do novo método na manutenção</a:t>
            </a:r>
          </a:p>
          <a:p>
            <a:pPr lvl="1"/>
            <a:r>
              <a:rPr lang="pt-BR" smtClean="0"/>
              <a:t>Código a ser transformado em legado</a:t>
            </a:r>
          </a:p>
        </p:txBody>
      </p:sp>
      <p:sp>
        <p:nvSpPr>
          <p:cNvPr id="31748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3175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Custo de uma falha</a:t>
            </a:r>
            <a:endParaRPr lang="pt-BR"/>
          </a:p>
        </p:txBody>
      </p:sp>
      <p:sp>
        <p:nvSpPr>
          <p:cNvPr id="32771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32773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32774" name="Picture 9" descr="file:///C:/Documents%20and%20Settings/Steve/My%20Documents/=se7%20PowerPoints=/=jpegs=/sch91264_010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1625" y="1428750"/>
            <a:ext cx="5786438" cy="4298950"/>
          </a:xfrm>
          <a:noFill/>
        </p:spPr>
      </p:pic>
      <p:sp>
        <p:nvSpPr>
          <p:cNvPr id="32775" name="CaixaDeTexto 7"/>
          <p:cNvSpPr txBox="1">
            <a:spLocks noChangeArrowheads="1"/>
          </p:cNvSpPr>
          <p:nvPr/>
        </p:nvSpPr>
        <p:spPr bwMode="auto">
          <a:xfrm>
            <a:off x="3857625" y="1000125"/>
            <a:ext cx="1890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Projetos na IBM</a:t>
            </a:r>
          </a:p>
        </p:txBody>
      </p:sp>
      <p:sp>
        <p:nvSpPr>
          <p:cNvPr id="32776" name="CaixaDeTexto 8"/>
          <p:cNvSpPr txBox="1">
            <a:spLocks noChangeArrowheads="1"/>
          </p:cNvSpPr>
          <p:nvPr/>
        </p:nvSpPr>
        <p:spPr bwMode="auto">
          <a:xfrm>
            <a:off x="1785938" y="6000750"/>
            <a:ext cx="3390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Para onde direcionar esforços?</a:t>
            </a:r>
          </a:p>
        </p:txBody>
      </p:sp>
      <p:sp>
        <p:nvSpPr>
          <p:cNvPr id="32777" name="CaixaDeTexto 9"/>
          <p:cNvSpPr txBox="1">
            <a:spLocks noChangeArrowheads="1"/>
          </p:cNvSpPr>
          <p:nvPr/>
        </p:nvSpPr>
        <p:spPr bwMode="auto">
          <a:xfrm>
            <a:off x="7459663" y="1000125"/>
            <a:ext cx="16843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[Boehm, 1981]</a:t>
            </a:r>
          </a:p>
        </p:txBody>
      </p:sp>
      <p:sp>
        <p:nvSpPr>
          <p:cNvPr id="11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Documentação</a:t>
            </a:r>
            <a:endParaRPr lang="pt-BR"/>
          </a:p>
        </p:txBody>
      </p:sp>
      <p:sp>
        <p:nvSpPr>
          <p:cNvPr id="3584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Não deve ser feita somente após o final do desenvolvimento</a:t>
            </a:r>
          </a:p>
          <a:p>
            <a:pPr lvl="1"/>
            <a:r>
              <a:rPr lang="pt-BR" smtClean="0"/>
              <a:t>Rotatividade de membros da equipe</a:t>
            </a:r>
          </a:p>
          <a:p>
            <a:pPr lvl="1"/>
            <a:r>
              <a:rPr lang="pt-BR" smtClean="0"/>
              <a:t>Para iniciar uma fase é necessário que a anterior esteja documentada</a:t>
            </a:r>
          </a:p>
          <a:p>
            <a:pPr lvl="1"/>
            <a:r>
              <a:rPr lang="pt-BR" smtClean="0"/>
              <a:t>Documentação facilita o teste</a:t>
            </a:r>
          </a:p>
          <a:p>
            <a:pPr lvl="1"/>
            <a:r>
              <a:rPr lang="pt-BR" smtClean="0"/>
              <a:t>Manutenção</a:t>
            </a:r>
          </a:p>
          <a:p>
            <a:r>
              <a:rPr lang="pt-BR" smtClean="0"/>
              <a:t>Problema: atualização da documentação</a:t>
            </a:r>
          </a:p>
          <a:p>
            <a:pPr lvl="1"/>
            <a:endParaRPr lang="pt-BR" smtClean="0"/>
          </a:p>
        </p:txBody>
      </p:sp>
      <p:sp>
        <p:nvSpPr>
          <p:cNvPr id="3584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3584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Padronizações</a:t>
            </a:r>
            <a:endParaRPr lang="pt-BR"/>
          </a:p>
        </p:txBody>
      </p:sp>
      <p:sp>
        <p:nvSpPr>
          <p:cNvPr id="3789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ISO – International Organization for Standardization </a:t>
            </a:r>
          </a:p>
          <a:p>
            <a:pPr lvl="1"/>
            <a:r>
              <a:rPr lang="pt-BR" smtClean="0"/>
              <a:t>Além de ser um acrônimo, é derivado da palavra grega que significa “igual”</a:t>
            </a:r>
          </a:p>
          <a:p>
            <a:pPr lvl="1"/>
            <a:r>
              <a:rPr lang="pt-BR" smtClean="0"/>
              <a:t>Rede de institutos nacionais de padronização de 147, com sede em Genebra, Suiça</a:t>
            </a:r>
          </a:p>
        </p:txBody>
      </p:sp>
      <p:sp>
        <p:nvSpPr>
          <p:cNvPr id="37892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3789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Ética</a:t>
            </a:r>
            <a:endParaRPr lang="pt-BR"/>
          </a:p>
        </p:txBody>
      </p:sp>
      <p:sp>
        <p:nvSpPr>
          <p:cNvPr id="3891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IEEE-CS ACM Software Engineering Code of Ethics and Professional Practice </a:t>
            </a:r>
            <a:r>
              <a:rPr lang="pt-BR" smtClean="0">
                <a:hlinkClick r:id="rId2"/>
              </a:rPr>
              <a:t>www.acm.org/serving/se/code.htm</a:t>
            </a:r>
            <a:endParaRPr lang="pt-BR" smtClean="0"/>
          </a:p>
          <a:p>
            <a:pPr lvl="1"/>
            <a:r>
              <a:rPr lang="pt-BR" smtClean="0"/>
              <a:t>Atuar de acordo com o interesse do </a:t>
            </a:r>
            <a:r>
              <a:rPr lang="pt-BR" b="1" smtClean="0"/>
              <a:t>público</a:t>
            </a:r>
          </a:p>
          <a:p>
            <a:pPr lvl="1"/>
            <a:r>
              <a:rPr lang="pt-BR" smtClean="0"/>
              <a:t>Benéfica para o </a:t>
            </a:r>
            <a:r>
              <a:rPr lang="pt-BR" b="1" smtClean="0"/>
              <a:t>cliente</a:t>
            </a:r>
            <a:r>
              <a:rPr lang="pt-BR" smtClean="0"/>
              <a:t> e</a:t>
            </a:r>
            <a:r>
              <a:rPr lang="pt-BR" b="1" smtClean="0"/>
              <a:t> empregador</a:t>
            </a:r>
          </a:p>
          <a:p>
            <a:pPr lvl="1"/>
            <a:r>
              <a:rPr lang="pt-BR" smtClean="0"/>
              <a:t>Os </a:t>
            </a:r>
            <a:r>
              <a:rPr lang="pt-BR" b="1" smtClean="0"/>
              <a:t>produtos</a:t>
            </a:r>
            <a:r>
              <a:rPr lang="pt-BR" smtClean="0"/>
              <a:t> atendam aos padrões profissionais mais elevados</a:t>
            </a:r>
          </a:p>
          <a:p>
            <a:pPr lvl="1"/>
            <a:r>
              <a:rPr lang="pt-BR" smtClean="0"/>
              <a:t>Manter integridade e independência nas </a:t>
            </a:r>
            <a:r>
              <a:rPr lang="pt-BR" b="1" smtClean="0"/>
              <a:t>avaliações</a:t>
            </a:r>
            <a:r>
              <a:rPr lang="pt-BR" smtClean="0"/>
              <a:t> profissionais</a:t>
            </a:r>
          </a:p>
          <a:p>
            <a:pPr lvl="1"/>
            <a:r>
              <a:rPr lang="pt-BR" smtClean="0"/>
              <a:t>Enfoque ético no </a:t>
            </a:r>
            <a:r>
              <a:rPr lang="pt-BR" b="1" smtClean="0"/>
              <a:t>gerenciamento</a:t>
            </a:r>
            <a:r>
              <a:rPr lang="pt-BR" smtClean="0"/>
              <a:t> do desenvolvimento</a:t>
            </a:r>
          </a:p>
          <a:p>
            <a:pPr lvl="1"/>
            <a:r>
              <a:rPr lang="pt-BR" smtClean="0"/>
              <a:t>Integridade e reputação da </a:t>
            </a:r>
            <a:r>
              <a:rPr lang="pt-BR" b="1" smtClean="0"/>
              <a:t>profissão</a:t>
            </a:r>
          </a:p>
          <a:p>
            <a:pPr lvl="1"/>
            <a:r>
              <a:rPr lang="pt-BR" smtClean="0"/>
              <a:t>Ser justo com seus </a:t>
            </a:r>
            <a:r>
              <a:rPr lang="pt-BR" b="1" smtClean="0"/>
              <a:t>colegas</a:t>
            </a:r>
            <a:r>
              <a:rPr lang="pt-BR" smtClean="0"/>
              <a:t> de trabalho</a:t>
            </a:r>
          </a:p>
          <a:p>
            <a:pPr lvl="1"/>
            <a:r>
              <a:rPr lang="pt-BR" smtClean="0"/>
              <a:t>Postura de </a:t>
            </a:r>
            <a:r>
              <a:rPr lang="pt-BR" b="1" smtClean="0"/>
              <a:t>aprendizagem</a:t>
            </a:r>
            <a:r>
              <a:rPr lang="pt-BR" smtClean="0"/>
              <a:t> por toda vida</a:t>
            </a:r>
          </a:p>
          <a:p>
            <a:endParaRPr lang="pt-BR" smtClean="0"/>
          </a:p>
        </p:txBody>
      </p:sp>
      <p:sp>
        <p:nvSpPr>
          <p:cNvPr id="38916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3891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250825" y="6551613"/>
            <a:ext cx="2133600" cy="333375"/>
          </a:xfrm>
        </p:spPr>
        <p:txBody>
          <a:bodyPr/>
          <a:lstStyle/>
          <a:p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</p:spPr>
        <p:txBody>
          <a:bodyPr/>
          <a:lstStyle/>
          <a:p>
            <a:r>
              <a:rPr lang="en-US"/>
              <a:t>IME / USP</a:t>
            </a: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Sobre a </a:t>
            </a:r>
            <a:r>
              <a:rPr lang="pt-BR" dirty="0"/>
              <a:t>disciplina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19100" indent="-419100"/>
            <a:r>
              <a:rPr lang="pt-BR" sz="2000" b="1" dirty="0"/>
              <a:t>Objetivo: </a:t>
            </a:r>
            <a:endParaRPr lang="pt-BR" sz="2000" dirty="0"/>
          </a:p>
          <a:p>
            <a:pPr marL="800100" lvl="1" indent="-342900"/>
            <a:r>
              <a:rPr lang="pt-BR" sz="1600" dirty="0"/>
              <a:t>Compreensão das atividades que compõem o processo de desenvolvimento de software e seus propósitos. Estudo de aplicação de princípios de gerenciamento das atividades e seu impacto no andamento do projeto e no produto </a:t>
            </a:r>
            <a:r>
              <a:rPr lang="pt-BR" sz="1600" dirty="0" smtClean="0"/>
              <a:t>final.</a:t>
            </a:r>
          </a:p>
          <a:p>
            <a:pPr marL="800100" lvl="1" indent="-342900"/>
            <a:r>
              <a:rPr lang="pt-BR" sz="1600" dirty="0" smtClean="0"/>
              <a:t>Apresentar os conceitos básicos da Engenharia de Software e levar os alunos a vivenciarem algumas de suas práticas.</a:t>
            </a:r>
            <a:endParaRPr lang="pt-BR" sz="1600" dirty="0"/>
          </a:p>
          <a:p>
            <a:pPr marL="800100" lvl="1" indent="-342900"/>
            <a:endParaRPr lang="pt-BR" sz="1600" dirty="0"/>
          </a:p>
          <a:p>
            <a:pPr marL="419100" indent="-419100"/>
            <a:r>
              <a:rPr lang="pt-BR" sz="2000" b="1" dirty="0"/>
              <a:t>Perfil do aluno:</a:t>
            </a:r>
            <a:endParaRPr lang="pt-BR" sz="2000" dirty="0"/>
          </a:p>
          <a:p>
            <a:pPr marL="800100" lvl="1" indent="-342900"/>
            <a:r>
              <a:rPr lang="pt-BR" sz="1600" dirty="0"/>
              <a:t>São desejáveis conhecimentos básicos de orientação a objetos, Java e programação para Web.</a:t>
            </a:r>
          </a:p>
          <a:p>
            <a:pPr marL="800100" lvl="1" indent="-342900"/>
            <a:r>
              <a:rPr lang="pt-BR" sz="1600" dirty="0"/>
              <a:t>É imprescindível tempo extraclasse para se dedicar às atividades do curso.</a:t>
            </a:r>
          </a:p>
          <a:p>
            <a:pPr marL="800100" lvl="1" indent="-342900"/>
            <a:endParaRPr lang="pt-BR" sz="1600" dirty="0"/>
          </a:p>
          <a:p>
            <a:pPr marL="419100" indent="-419100"/>
            <a:r>
              <a:rPr lang="pt-BR" sz="2000" b="1" dirty="0"/>
              <a:t>Ementa:</a:t>
            </a:r>
          </a:p>
          <a:p>
            <a:pPr marL="800100" lvl="1" indent="-342900"/>
            <a:r>
              <a:rPr lang="pt-BR" sz="1600" dirty="0"/>
              <a:t>Gerenciamento de projeto. Estimação de custos. Análise e especificação de requisitos. Especificações formais. Interface com o usuário. Modelagem de dados. Técnicas e modelagens para projeto e implementação: arquitetura de projeto, projeto estruturado, projeto orientado a objetos. Gerenciamento de versões e configurações. Verificação: testes, revisões e inspeções. Validação e certificação de qualidade. Manutenção. Documentação  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1840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2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Mitos ou verdades</a:t>
            </a:r>
            <a:endParaRPr lang="pt-BR"/>
          </a:p>
        </p:txBody>
      </p:sp>
      <p:sp>
        <p:nvSpPr>
          <p:cNvPr id="4096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Software bem feito não sofre manutenção</a:t>
            </a:r>
          </a:p>
          <a:p>
            <a:pPr lvl="1"/>
            <a:r>
              <a:rPr lang="pt-BR" dirty="0" smtClean="0"/>
              <a:t>Software ruim é descartado, para software bom há trabalho de manutenção por anos</a:t>
            </a:r>
          </a:p>
          <a:p>
            <a:r>
              <a:rPr lang="pt-BR" dirty="0" smtClean="0"/>
              <a:t>Se nos atrasarmos no cronograma, podemos adicionar mais programadores</a:t>
            </a:r>
          </a:p>
          <a:p>
            <a:pPr lvl="1"/>
            <a:r>
              <a:rPr lang="pt-BR" dirty="0" smtClean="0"/>
              <a:t>Adicionar pessoas a um projeto de software atrasado, atrasa-o ainda mais. [Brooks, 1975]</a:t>
            </a:r>
          </a:p>
          <a:p>
            <a:r>
              <a:rPr lang="pt-BR" dirty="0" smtClean="0"/>
              <a:t>Quando escrevemos um programa e o fazemos funcionar, nosso trabalho está completo</a:t>
            </a: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4096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096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Diferentes tipos de desenvolvimento</a:t>
            </a:r>
            <a:endParaRPr lang="pt-BR"/>
          </a:p>
        </p:txBody>
      </p:sp>
      <p:sp>
        <p:nvSpPr>
          <p:cNvPr id="4198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Desenvolvimento interno por demanda</a:t>
            </a:r>
          </a:p>
          <a:p>
            <a:r>
              <a:rPr lang="pt-BR" smtClean="0"/>
              <a:t>Desenvolvimento por contrato</a:t>
            </a:r>
          </a:p>
          <a:p>
            <a:r>
              <a:rPr lang="pt-BR" smtClean="0"/>
              <a:t>Desenvolvimento de COTS</a:t>
            </a:r>
          </a:p>
          <a:p>
            <a:r>
              <a:rPr lang="pt-BR" smtClean="0"/>
              <a:t>Desenvolvimento de linha de produto</a:t>
            </a:r>
          </a:p>
          <a:p>
            <a:r>
              <a:rPr lang="pt-BR" smtClean="0"/>
              <a:t>Desenvolvimento de F/OSS (Free and Open Source Software)</a:t>
            </a:r>
          </a:p>
          <a:p>
            <a:pPr lvl="1"/>
            <a:r>
              <a:rPr lang="pt-BR" smtClean="0"/>
              <a:t>“Com um bom número de olhos, todos os bugs são superficiais” (Raymond, 2000) =&gt; Lance o produto logo e frequentemente.</a:t>
            </a:r>
          </a:p>
          <a:p>
            <a:r>
              <a:rPr lang="pt-BR" smtClean="0"/>
              <a:t>Desenvolvimento Web</a:t>
            </a:r>
          </a:p>
          <a:p>
            <a:r>
              <a:rPr lang="pt-BR" smtClean="0"/>
              <a:t>Desenvolvimento sistemas críticos</a:t>
            </a:r>
          </a:p>
          <a:p>
            <a:r>
              <a:rPr lang="pt-BR" smtClean="0"/>
              <a:t>Desenvolvimento de sistemas de tempo real</a:t>
            </a:r>
          </a:p>
          <a:p>
            <a:r>
              <a:rPr lang="pt-BR" smtClean="0"/>
              <a:t>Desenvolvimento de sistema embarcado</a:t>
            </a:r>
          </a:p>
          <a:p>
            <a:r>
              <a:rPr lang="pt-BR" smtClean="0"/>
              <a:t>Desenvolvimento de sistemas científicos</a:t>
            </a:r>
          </a:p>
          <a:p>
            <a:r>
              <a:rPr lang="pt-BR" smtClean="0"/>
              <a:t>Etc.</a:t>
            </a:r>
          </a:p>
        </p:txBody>
      </p:sp>
      <p:sp>
        <p:nvSpPr>
          <p:cNvPr id="41988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199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ES é mesmo uma Engenharia?</a:t>
            </a:r>
            <a:endParaRPr lang="pt-BR" dirty="0"/>
          </a:p>
        </p:txBody>
      </p:sp>
      <p:sp>
        <p:nvSpPr>
          <p:cNvPr id="44035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Atualmente alguns pesquisadores começam</a:t>
            </a:r>
            <a:br>
              <a:rPr lang="pt-BR" smtClean="0"/>
            </a:br>
            <a:r>
              <a:rPr lang="pt-BR" smtClean="0"/>
              <a:t>a contestar esta apropriação.</a:t>
            </a:r>
          </a:p>
        </p:txBody>
      </p:sp>
      <p:sp>
        <p:nvSpPr>
          <p:cNvPr id="44036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403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4403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1000125"/>
            <a:ext cx="1357313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4538" y="2071688"/>
            <a:ext cx="779462" cy="65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588" y="2357438"/>
            <a:ext cx="9906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6925" y="2857500"/>
            <a:ext cx="7270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ES é mesmo uma Engenharia?</a:t>
            </a:r>
            <a:endParaRPr lang="pt-BR" dirty="0"/>
          </a:p>
        </p:txBody>
      </p:sp>
      <p:sp>
        <p:nvSpPr>
          <p:cNvPr id="4505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  <a:p>
            <a:endParaRPr lang="pt-BR" smtClean="0"/>
          </a:p>
        </p:txBody>
      </p:sp>
      <p:sp>
        <p:nvSpPr>
          <p:cNvPr id="45060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506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928688" y="1397000"/>
          <a:ext cx="7643812" cy="3775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1906"/>
                <a:gridCol w="3821906"/>
              </a:tblGrid>
              <a:tr h="370902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Engenharia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tradicional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Engenharia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de software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</a:tr>
              <a:tr h="370902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Escopo mais restrito</a:t>
                      </a:r>
                      <a:endParaRPr lang="pt-BR" sz="1800" noProof="0" dirty="0" smtClean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pt-BR" sz="1800" noProof="0" dirty="0" smtClean="0"/>
                        <a:t>Incontáveis domínios de aplicação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</a:tr>
              <a:tr h="370902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Soluções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restritas por leis físicas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Poucas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limitações tecnológicas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</a:tr>
              <a:tr h="3709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Soluções similares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Pluralidade</a:t>
                      </a:r>
                      <a:r>
                        <a:rPr lang="pt-BR" sz="1800" baseline="0" dirty="0" smtClean="0"/>
                        <a:t> de soluções</a:t>
                      </a:r>
                      <a:endParaRPr lang="pt-BR" sz="1800" dirty="0"/>
                    </a:p>
                  </a:txBody>
                  <a:tcPr marL="91439" marR="91439" marT="45728" marB="45728"/>
                </a:tc>
              </a:tr>
              <a:tr h="640188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Aplicação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de técnicas de forma determinística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noProof="0" dirty="0" smtClean="0"/>
                        <a:t>Criação e invenção contínua</a:t>
                      </a:r>
                      <a:endParaRPr lang="pt-BR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</a:tr>
              <a:tr h="640188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Soluções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para problemas específicos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noProof="0" dirty="0" smtClean="0"/>
                        <a:t>Software modela processos abstratos do mundo real</a:t>
                      </a:r>
                    </a:p>
                  </a:txBody>
                  <a:tcPr marL="91439" marR="91439" marT="45728" marB="45728"/>
                </a:tc>
              </a:tr>
              <a:tr h="640188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Uso intenso da matemática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noProof="0" dirty="0" smtClean="0"/>
                        <a:t>Uso</a:t>
                      </a:r>
                      <a:r>
                        <a:rPr lang="pt-BR" sz="1800" baseline="0" noProof="0" dirty="0" smtClean="0"/>
                        <a:t> restrito da matemática em algumas etapas</a:t>
                      </a:r>
                      <a:endParaRPr lang="pt-BR" sz="1800" noProof="0" dirty="0" smtClean="0"/>
                    </a:p>
                  </a:txBody>
                  <a:tcPr marL="91439" marR="91439" marT="45728" marB="45728"/>
                </a:tc>
              </a:tr>
              <a:tr h="370902">
                <a:tc>
                  <a:txBody>
                    <a:bodyPr/>
                    <a:lstStyle/>
                    <a:p>
                      <a:endParaRPr lang="pt-BR" sz="180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8" marB="45728"/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ES é mesmo uma engenharia?</a:t>
            </a:r>
            <a:endParaRPr lang="pt-BR" dirty="0"/>
          </a:p>
        </p:txBody>
      </p:sp>
      <p:sp>
        <p:nvSpPr>
          <p:cNvPr id="4608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i="1" smtClean="0"/>
              <a:t>“Desenvolvimento de software é um jogo cooperativo de invenção e de comunicação. Nunca foi engenharia, apesar de toda a propaganda neste sentido. </a:t>
            </a:r>
            <a:r>
              <a:rPr lang="en-US" i="1" smtClean="0"/>
              <a:t>Desenvolvimento de software consiste em nada mais do que idéias, concretizadas. </a:t>
            </a:r>
            <a:r>
              <a:rPr lang="pt-BR" i="1" smtClean="0"/>
              <a:t>Consiste em pessoas inventando e se comunicando, trabalhando em um problema que ainda não entendem, e que não pára de mudar, criando uma solução que ainda não entendem, e que não pára de mudar, expressando suas idéias usando linguagens restritas, que quase não entendem, para um interpretador que não perdoa erros.”</a:t>
            </a:r>
            <a:endParaRPr lang="pt-BR" smtClean="0"/>
          </a:p>
          <a:p>
            <a:endParaRPr lang="pt-BR" smtClean="0"/>
          </a:p>
        </p:txBody>
      </p:sp>
      <p:sp>
        <p:nvSpPr>
          <p:cNvPr id="46084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608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46087" name="CaixaDeTexto 6"/>
          <p:cNvSpPr txBox="1">
            <a:spLocks noChangeArrowheads="1"/>
          </p:cNvSpPr>
          <p:nvPr/>
        </p:nvSpPr>
        <p:spPr bwMode="auto">
          <a:xfrm>
            <a:off x="5857875" y="4500563"/>
            <a:ext cx="2698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[Alistair Cockburn, 2001]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Como se compara com outras analogias?</a:t>
            </a:r>
            <a:endParaRPr lang="pt-BR" dirty="0"/>
          </a:p>
        </p:txBody>
      </p:sp>
      <p:sp>
        <p:nvSpPr>
          <p:cNvPr id="4710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Arquitetura</a:t>
            </a:r>
          </a:p>
          <a:p>
            <a:r>
              <a:rPr lang="pt-BR" smtClean="0"/>
              <a:t>Arte</a:t>
            </a:r>
          </a:p>
          <a:p>
            <a:r>
              <a:rPr lang="pt-BR" smtClean="0"/>
              <a:t>Carpintaria</a:t>
            </a:r>
          </a:p>
          <a:p>
            <a:r>
              <a:rPr lang="pt-BR" smtClean="0"/>
              <a:t>Literatura</a:t>
            </a:r>
          </a:p>
          <a:p>
            <a:endParaRPr lang="pt-BR" smtClean="0"/>
          </a:p>
        </p:txBody>
      </p:sp>
      <p:sp>
        <p:nvSpPr>
          <p:cNvPr id="47108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71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471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1500188"/>
            <a:ext cx="22701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Treinamento do desenvolvedor</a:t>
            </a:r>
            <a:endParaRPr lang="pt-BR" dirty="0"/>
          </a:p>
        </p:txBody>
      </p:sp>
      <p:sp>
        <p:nvSpPr>
          <p:cNvPr id="4813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Lidar com incerteza e indefinição</a:t>
            </a:r>
          </a:p>
          <a:p>
            <a:r>
              <a:rPr lang="pt-BR" smtClean="0"/>
              <a:t>Criatividade e inovação</a:t>
            </a:r>
          </a:p>
          <a:p>
            <a:r>
              <a:rPr lang="pt-BR" smtClean="0"/>
              <a:t>Capacidade de avaliar processos, métodos e ferramentas</a:t>
            </a:r>
          </a:p>
          <a:p>
            <a:r>
              <a:rPr lang="pt-BR" smtClean="0"/>
              <a:t>Capacidade de adaptar processos, métodos e ferramentas para cenários específicos </a:t>
            </a:r>
          </a:p>
          <a:p>
            <a:r>
              <a:rPr lang="pt-BR" smtClean="0"/>
              <a:t>Trabalho em grupo</a:t>
            </a:r>
          </a:p>
          <a:p>
            <a:r>
              <a:rPr lang="pt-BR" smtClean="0"/>
              <a:t>Comunicação</a:t>
            </a:r>
          </a:p>
          <a:p>
            <a:endParaRPr lang="pt-BR" smtClean="0"/>
          </a:p>
          <a:p>
            <a:r>
              <a:rPr lang="pt-BR" smtClean="0"/>
              <a:t>Volta ao passado? [Teles, 2004]</a:t>
            </a:r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endParaRPr lang="pt-BR" smtClean="0"/>
          </a:p>
          <a:p>
            <a:r>
              <a:rPr lang="pt-BR" smtClean="0"/>
              <a:t>Aprendizagem de uma manufatura?</a:t>
            </a:r>
          </a:p>
          <a:p>
            <a:endParaRPr lang="pt-BR" smtClean="0"/>
          </a:p>
        </p:txBody>
      </p:sp>
      <p:sp>
        <p:nvSpPr>
          <p:cNvPr id="48132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4813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262063" y="4714875"/>
          <a:ext cx="6096000" cy="14827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8000"/>
                <a:gridCol w="3048000"/>
              </a:tblGrid>
              <a:tr h="370681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Sociedade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Agrícola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Revolução industrial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Trabalho em casa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Local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de trabalho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Ofício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Divisão</a:t>
                      </a:r>
                      <a:r>
                        <a:rPr lang="pt-BR" sz="1800" baseline="0" dirty="0" smtClean="0">
                          <a:solidFill>
                            <a:schemeClr val="tx1"/>
                          </a:solidFill>
                        </a:rPr>
                        <a:t> de trabalho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Aprendizagem assíncrono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tx1"/>
                          </a:solidFill>
                        </a:rPr>
                        <a:t>Aprendizagem síncrono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chemeClr val="accent2"/>
                </a:solidFill>
              </a:rPr>
              <a:t>Atividades da disciplina</a:t>
            </a:r>
            <a:endParaRPr lang="pt-BR" dirty="0">
              <a:solidFill>
                <a:schemeClr val="accent2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65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Calendário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Não haverá aula</a:t>
            </a:r>
          </a:p>
          <a:p>
            <a:pPr lvl="1"/>
            <a:r>
              <a:rPr lang="pt-BR" dirty="0"/>
              <a:t>05 e 07/09 Semana da pátria</a:t>
            </a:r>
          </a:p>
          <a:p>
            <a:pPr lvl="1"/>
            <a:r>
              <a:rPr lang="pt-BR" dirty="0"/>
              <a:t>26 e 28/09 </a:t>
            </a:r>
            <a:r>
              <a:rPr lang="pt-BR" dirty="0" err="1"/>
              <a:t>CBSoft</a:t>
            </a:r>
            <a:r>
              <a:rPr lang="pt-BR" dirty="0"/>
              <a:t>?</a:t>
            </a:r>
          </a:p>
          <a:p>
            <a:pPr lvl="1"/>
            <a:r>
              <a:rPr lang="pt-BR" dirty="0"/>
              <a:t>10 e 12/10 Break</a:t>
            </a:r>
          </a:p>
          <a:p>
            <a:pPr lvl="1"/>
            <a:r>
              <a:rPr lang="pt-BR" dirty="0"/>
              <a:t>02/11 Finados</a:t>
            </a:r>
          </a:p>
          <a:p>
            <a:pPr lvl="1"/>
            <a:r>
              <a:rPr lang="pt-BR" dirty="0"/>
              <a:t>14 e 16/11 Break</a:t>
            </a:r>
          </a:p>
          <a:p>
            <a:pPr lvl="1"/>
            <a:r>
              <a:rPr lang="pt-BR" dirty="0"/>
              <a:t>Em outras datas haverão substitutos por conta de viagens para participação em eventos (a ser avisado oportunamente)</a:t>
            </a:r>
          </a:p>
          <a:p>
            <a:r>
              <a:rPr lang="pt-BR" dirty="0" smtClean="0"/>
              <a:t>Provas</a:t>
            </a:r>
          </a:p>
          <a:p>
            <a:pPr lvl="1"/>
            <a:r>
              <a:rPr lang="pt-BR" dirty="0" smtClean="0"/>
              <a:t>Prova 1: 14, 19 ou 21 de setembro (?)</a:t>
            </a:r>
          </a:p>
          <a:p>
            <a:pPr lvl="1"/>
            <a:r>
              <a:rPr lang="pt-BR" dirty="0" smtClean="0"/>
              <a:t>Prova 2: 28/11</a:t>
            </a:r>
          </a:p>
          <a:p>
            <a:r>
              <a:rPr lang="pt-BR" dirty="0" smtClean="0"/>
              <a:t>Projeto</a:t>
            </a:r>
          </a:p>
          <a:p>
            <a:pPr lvl="1"/>
            <a:r>
              <a:rPr lang="pt-BR" dirty="0" smtClean="0"/>
              <a:t>Entrega final: 30/11</a:t>
            </a:r>
          </a:p>
          <a:p>
            <a:r>
              <a:rPr lang="pt-BR" dirty="0" smtClean="0"/>
              <a:t>Outras atividades</a:t>
            </a:r>
          </a:p>
          <a:p>
            <a:pPr lvl="1"/>
            <a:r>
              <a:rPr lang="pt-BR" dirty="0" smtClean="0"/>
              <a:t>Datas de entregas a ser divulgadas oportunamente 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636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Desenvolvimento de um projeto real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Iterações de 3 semanas</a:t>
            </a:r>
          </a:p>
          <a:p>
            <a:pPr lvl="1"/>
            <a:r>
              <a:rPr lang="pt-BR" dirty="0" smtClean="0"/>
              <a:t>22/08 a 11/09</a:t>
            </a:r>
          </a:p>
          <a:p>
            <a:pPr lvl="1"/>
            <a:r>
              <a:rPr lang="pt-BR" dirty="0" smtClean="0"/>
              <a:t>12/09 a 02/10</a:t>
            </a:r>
          </a:p>
          <a:p>
            <a:pPr lvl="1"/>
            <a:r>
              <a:rPr lang="pt-BR" dirty="0" smtClean="0"/>
              <a:t>03/10 a 23/10</a:t>
            </a:r>
          </a:p>
          <a:p>
            <a:pPr lvl="1"/>
            <a:r>
              <a:rPr lang="pt-BR" dirty="0" smtClean="0"/>
              <a:t>24/10 a 08/11 (essa iteração é um pouco mais curta por conta do break)</a:t>
            </a:r>
          </a:p>
          <a:p>
            <a:pPr lvl="1"/>
            <a:r>
              <a:rPr lang="pt-BR" dirty="0" smtClean="0"/>
              <a:t>09/11 a 30/11</a:t>
            </a:r>
          </a:p>
          <a:p>
            <a:r>
              <a:rPr lang="pt-BR" dirty="0" smtClean="0"/>
              <a:t>Equipes de 6 desenvolvedores (serão montadas aleatoriamente)</a:t>
            </a:r>
          </a:p>
          <a:p>
            <a:pPr lvl="1"/>
            <a:r>
              <a:rPr lang="pt-BR" dirty="0" smtClean="0"/>
              <a:t>Nessa disciplina espera-se Cooperação e não Colaboração</a:t>
            </a:r>
          </a:p>
          <a:p>
            <a:r>
              <a:rPr lang="pt-BR" dirty="0" smtClean="0"/>
              <a:t>Mais detalhes serão divulgados no dia 22/08</a:t>
            </a:r>
          </a:p>
          <a:p>
            <a:r>
              <a:rPr lang="pt-BR" dirty="0" smtClean="0"/>
              <a:t>Não faltem no primeiro dia de cada iteração – será feita a reunião de retrospectiva, planejamento e início das atividades em sala. </a:t>
            </a:r>
          </a:p>
          <a:p>
            <a:endParaRPr lang="pt-BR" dirty="0"/>
          </a:p>
          <a:p>
            <a:r>
              <a:rPr lang="pt-BR" dirty="0" smtClean="0"/>
              <a:t>1</a:t>
            </a:r>
            <a:r>
              <a:rPr lang="pt-BR" baseline="30000" dirty="0" smtClean="0"/>
              <a:t>º</a:t>
            </a:r>
            <a:r>
              <a:rPr lang="pt-BR" dirty="0" smtClean="0"/>
              <a:t> período de 3 semanas – nivelamento tecnológico</a:t>
            </a:r>
          </a:p>
          <a:p>
            <a:endParaRPr lang="pt-BR" dirty="0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18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250825" y="6551613"/>
            <a:ext cx="2133600" cy="333375"/>
          </a:xfrm>
        </p:spPr>
        <p:txBody>
          <a:bodyPr/>
          <a:lstStyle/>
          <a:p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</p:spPr>
        <p:txBody>
          <a:bodyPr/>
          <a:lstStyle/>
          <a:p>
            <a:r>
              <a:rPr lang="en-US"/>
              <a:t>IME / USP</a:t>
            </a:r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Abordagem pedagógica</a:t>
            </a:r>
            <a:endParaRPr lang="pt-BR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Enfoque da disciplina</a:t>
            </a:r>
          </a:p>
          <a:p>
            <a:pPr lvl="1"/>
            <a:r>
              <a:rPr lang="pt-BR" dirty="0"/>
              <a:t>Entregar informação aos alunos (pizza delivery) x </a:t>
            </a:r>
            <a:r>
              <a:rPr lang="pt-BR" u="sng" dirty="0"/>
              <a:t>fazer os alunos aprenderem</a:t>
            </a:r>
          </a:p>
          <a:p>
            <a:r>
              <a:rPr lang="pt-BR" i="1" dirty="0"/>
              <a:t>“Escutei e esqueci,</a:t>
            </a:r>
            <a:br>
              <a:rPr lang="pt-BR" i="1" dirty="0"/>
            </a:br>
            <a:r>
              <a:rPr lang="pt-BR" i="1" dirty="0"/>
              <a:t>li e entendi,</a:t>
            </a:r>
            <a:br>
              <a:rPr lang="pt-BR" i="1" dirty="0"/>
            </a:br>
            <a:r>
              <a:rPr lang="pt-BR" i="1" dirty="0"/>
              <a:t>fiz e aprendi.”</a:t>
            </a:r>
          </a:p>
          <a:p>
            <a:pPr lvl="1"/>
            <a:r>
              <a:rPr lang="pt-BR" dirty="0"/>
              <a:t>Implementação</a:t>
            </a:r>
          </a:p>
          <a:p>
            <a:pPr lvl="1"/>
            <a:r>
              <a:rPr lang="pt-BR" dirty="0"/>
              <a:t>Várias atividades</a:t>
            </a:r>
          </a:p>
          <a:p>
            <a:r>
              <a:rPr lang="pt-BR" dirty="0"/>
              <a:t>Atividades em grupo realizadas de forma </a:t>
            </a:r>
            <a:r>
              <a:rPr lang="pt-BR" u="sng" dirty="0" smtClean="0"/>
              <a:t>colaborativa</a:t>
            </a:r>
            <a:r>
              <a:rPr lang="pt-BR" dirty="0" smtClean="0"/>
              <a:t> e individual</a:t>
            </a:r>
            <a:endParaRPr lang="pt-BR" u="sng" dirty="0" smtClean="0"/>
          </a:p>
          <a:p>
            <a:pPr marL="0" indent="0">
              <a:buNone/>
            </a:pPr>
            <a:endParaRPr lang="pt-BR" u="sng" dirty="0"/>
          </a:p>
          <a:p>
            <a:endParaRPr lang="pt-BR" u="sng" dirty="0"/>
          </a:p>
          <a:p>
            <a:r>
              <a:rPr lang="pt-BR" i="1" dirty="0" smtClean="0"/>
              <a:t>O mérito do sucesso é 10% do professor, 10% dos colegas e 80% de si próprio.</a:t>
            </a:r>
          </a:p>
          <a:p>
            <a:endParaRPr lang="pt-BR" u="sng" dirty="0"/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1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Nivelamento tecnológico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tecnologias a serem usadas no projeto serão:</a:t>
            </a:r>
          </a:p>
          <a:p>
            <a:pPr lvl="1"/>
            <a:r>
              <a:rPr lang="pt-BR" dirty="0" smtClean="0"/>
              <a:t>HTML, CSS, Java, JSP, </a:t>
            </a:r>
            <a:r>
              <a:rPr lang="pt-BR" dirty="0" err="1" smtClean="0"/>
              <a:t>VRaptor</a:t>
            </a:r>
            <a:r>
              <a:rPr lang="pt-BR" dirty="0" smtClean="0"/>
              <a:t>, </a:t>
            </a:r>
            <a:r>
              <a:rPr lang="pt-BR" dirty="0" err="1" smtClean="0"/>
              <a:t>JPA+Hibernate</a:t>
            </a:r>
            <a:r>
              <a:rPr lang="pt-BR" dirty="0" smtClean="0"/>
              <a:t>, </a:t>
            </a:r>
            <a:r>
              <a:rPr lang="pt-BR" dirty="0" err="1" smtClean="0"/>
              <a:t>JUnit</a:t>
            </a:r>
            <a:r>
              <a:rPr lang="pt-BR" dirty="0" smtClean="0"/>
              <a:t>, </a:t>
            </a:r>
            <a:r>
              <a:rPr lang="pt-BR" dirty="0" err="1" smtClean="0"/>
              <a:t>Tomcat</a:t>
            </a:r>
            <a:endParaRPr lang="pt-BR" dirty="0" smtClean="0"/>
          </a:p>
          <a:p>
            <a:r>
              <a:rPr lang="pt-BR" dirty="0" smtClean="0"/>
              <a:t>Objetivo do nivelamento</a:t>
            </a:r>
          </a:p>
          <a:p>
            <a:pPr lvl="1"/>
            <a:r>
              <a:rPr lang="pt-BR" dirty="0" smtClean="0"/>
              <a:t>Entregar um CRUD usando as tecnologias acima no dia 21/08</a:t>
            </a:r>
          </a:p>
          <a:p>
            <a:r>
              <a:rPr lang="pt-BR" dirty="0" smtClean="0"/>
              <a:t>Cronograma do nivelamento</a:t>
            </a:r>
          </a:p>
          <a:p>
            <a:pPr lvl="1"/>
            <a:r>
              <a:rPr lang="pt-BR" dirty="0" smtClean="0"/>
              <a:t>03/08 – Trabalho em sala usando </a:t>
            </a:r>
            <a:r>
              <a:rPr lang="pt-BR" dirty="0" err="1" smtClean="0"/>
              <a:t>VRaptor</a:t>
            </a:r>
            <a:r>
              <a:rPr lang="pt-BR" dirty="0" smtClean="0"/>
              <a:t> (estudar até lá)</a:t>
            </a:r>
          </a:p>
          <a:p>
            <a:pPr lvl="1"/>
            <a:r>
              <a:rPr lang="pt-BR" dirty="0" smtClean="0"/>
              <a:t>07/08 – Entrega do sistema com </a:t>
            </a:r>
            <a:r>
              <a:rPr lang="pt-BR" dirty="0" err="1" smtClean="0"/>
              <a:t>VRaptor</a:t>
            </a:r>
            <a:endParaRPr lang="pt-BR" dirty="0" smtClean="0"/>
          </a:p>
          <a:p>
            <a:pPr lvl="1"/>
            <a:r>
              <a:rPr lang="pt-BR" dirty="0" smtClean="0"/>
              <a:t>10/08 – Trabalho em sala usando JPA</a:t>
            </a:r>
          </a:p>
          <a:p>
            <a:pPr lvl="1"/>
            <a:r>
              <a:rPr lang="pt-BR" dirty="0" smtClean="0"/>
              <a:t>14/08 – Entrega do sistema usando </a:t>
            </a:r>
            <a:r>
              <a:rPr lang="pt-BR" dirty="0" err="1" smtClean="0"/>
              <a:t>VRaptor+JPA</a:t>
            </a:r>
            <a:endParaRPr lang="pt-BR" dirty="0" smtClean="0"/>
          </a:p>
          <a:p>
            <a:pPr lvl="1"/>
            <a:r>
              <a:rPr lang="pt-BR" dirty="0" smtClean="0"/>
              <a:t>15/08 – Trabalho em sala usando </a:t>
            </a:r>
            <a:r>
              <a:rPr lang="pt-BR" dirty="0" err="1" smtClean="0"/>
              <a:t>JUnit</a:t>
            </a:r>
            <a:endParaRPr lang="pt-BR" dirty="0" smtClean="0"/>
          </a:p>
          <a:p>
            <a:pPr lvl="1"/>
            <a:r>
              <a:rPr lang="pt-BR" dirty="0" smtClean="0"/>
              <a:t>21/08 – Entrega do sistema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740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Tarefas</a:t>
            </a:r>
            <a:endParaRPr lang="pt-BR" dirty="0"/>
          </a:p>
        </p:txBody>
      </p:sp>
      <p:sp>
        <p:nvSpPr>
          <p:cNvPr id="5017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Cadastrar-se no </a:t>
            </a:r>
            <a:r>
              <a:rPr lang="pt-BR" dirty="0" err="1" smtClean="0"/>
              <a:t>Moodle</a:t>
            </a:r>
            <a:r>
              <a:rPr lang="pt-BR" dirty="0" smtClean="0"/>
              <a:t> (Paca)</a:t>
            </a:r>
          </a:p>
          <a:p>
            <a:r>
              <a:rPr lang="pt-BR" dirty="0" smtClean="0"/>
              <a:t>Estudar framework </a:t>
            </a:r>
            <a:r>
              <a:rPr lang="pt-BR" dirty="0" err="1" smtClean="0"/>
              <a:t>VRaptor</a:t>
            </a:r>
            <a:r>
              <a:rPr lang="pt-BR" dirty="0" smtClean="0"/>
              <a:t> – </a:t>
            </a:r>
            <a:r>
              <a:rPr lang="pt-BR" dirty="0" smtClean="0">
                <a:hlinkClick r:id="rId2"/>
              </a:rPr>
              <a:t>http://vraptor.caelum.com.br</a:t>
            </a:r>
            <a:endParaRPr lang="pt-BR" dirty="0" smtClean="0"/>
          </a:p>
          <a:p>
            <a:r>
              <a:rPr lang="pt-BR" dirty="0" smtClean="0"/>
              <a:t>Estudar programação de sistemas web com Java – ver apostilas da </a:t>
            </a:r>
            <a:r>
              <a:rPr lang="pt-BR" dirty="0" err="1" smtClean="0"/>
              <a:t>Caelum</a:t>
            </a:r>
            <a:r>
              <a:rPr lang="pt-BR" dirty="0"/>
              <a:t> </a:t>
            </a:r>
            <a:r>
              <a:rPr lang="pt-BR" dirty="0">
                <a:hlinkClick r:id="rId3"/>
              </a:rPr>
              <a:t>http://www.caelum.com.br/apostilas</a:t>
            </a:r>
            <a:r>
              <a:rPr lang="pt-BR" dirty="0" smtClean="0">
                <a:hlinkClick r:id="rId3"/>
              </a:rPr>
              <a:t>/</a:t>
            </a:r>
            <a:endParaRPr lang="pt-BR" dirty="0" smtClean="0"/>
          </a:p>
          <a:p>
            <a:pPr lvl="1"/>
            <a:r>
              <a:rPr lang="pt-BR" dirty="0" smtClean="0"/>
              <a:t>Java e Orientação a Objetos</a:t>
            </a:r>
          </a:p>
          <a:p>
            <a:pPr lvl="1"/>
            <a:r>
              <a:rPr lang="pt-BR" dirty="0" smtClean="0"/>
              <a:t>Desenvolvimento ágil para Web com </a:t>
            </a:r>
            <a:r>
              <a:rPr lang="pt-BR" dirty="0" err="1" smtClean="0"/>
              <a:t>VRaptor</a:t>
            </a:r>
            <a:r>
              <a:rPr lang="pt-BR" dirty="0" smtClean="0"/>
              <a:t>, </a:t>
            </a:r>
            <a:r>
              <a:rPr lang="pt-BR" dirty="0" err="1" smtClean="0"/>
              <a:t>Hibernate</a:t>
            </a:r>
            <a:r>
              <a:rPr lang="pt-BR" dirty="0"/>
              <a:t> </a:t>
            </a:r>
            <a:r>
              <a:rPr lang="pt-BR" dirty="0" smtClean="0"/>
              <a:t>e Ajax</a:t>
            </a:r>
            <a:endParaRPr lang="pt-BR" dirty="0" smtClean="0"/>
          </a:p>
          <a:p>
            <a:pPr lvl="1"/>
            <a:r>
              <a:rPr lang="pt-BR" dirty="0" smtClean="0"/>
              <a:t>Java para desenvolvimento Web (partes)</a:t>
            </a:r>
          </a:p>
          <a:p>
            <a:r>
              <a:rPr lang="pt-BR" dirty="0" smtClean="0"/>
              <a:t>Acessar o site do </a:t>
            </a:r>
            <a:r>
              <a:rPr lang="pt-BR" dirty="0" err="1" smtClean="0"/>
              <a:t>CBSoft</a:t>
            </a:r>
            <a:r>
              <a:rPr lang="pt-BR" dirty="0" smtClean="0"/>
              <a:t> 2011 e considerar seriamente a possibilidade de participar do evento</a:t>
            </a:r>
          </a:p>
          <a:p>
            <a:pPr lvl="1"/>
            <a:r>
              <a:rPr lang="pt-BR" dirty="0" smtClean="0"/>
              <a:t>Quem apresentar um relatório sucinto da participação no evento receberá uma bonificação </a:t>
            </a:r>
            <a:r>
              <a:rPr lang="pt-BR" smtClean="0"/>
              <a:t>na nota</a:t>
            </a:r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</p:txBody>
      </p:sp>
      <p:sp>
        <p:nvSpPr>
          <p:cNvPr id="50180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5018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CBSoft</a:t>
            </a:r>
            <a:r>
              <a:rPr lang="pt-BR" dirty="0" smtClean="0"/>
              <a:t> 2011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r>
              <a:rPr lang="pt-BR" sz="2000" dirty="0" smtClean="0"/>
              <a:t>Simpósio Brasileiro de Engenharia de Software (SBES)</a:t>
            </a:r>
          </a:p>
          <a:p>
            <a:r>
              <a:rPr lang="pt-BR" sz="2000" dirty="0" smtClean="0"/>
              <a:t>Simpósio Brasileiro de Componentes, Arquiteturas e Reúso de software (SBCARS)</a:t>
            </a:r>
          </a:p>
          <a:p>
            <a:r>
              <a:rPr lang="pt-BR" sz="2000" dirty="0" smtClean="0"/>
              <a:t>Simpósio Brasileiro de Métodos Formais</a:t>
            </a:r>
            <a:r>
              <a:rPr lang="pt-BR" sz="2000" dirty="0"/>
              <a:t> </a:t>
            </a:r>
            <a:r>
              <a:rPr lang="pt-BR" sz="2000" dirty="0" smtClean="0"/>
              <a:t>(SBMF)</a:t>
            </a:r>
          </a:p>
          <a:p>
            <a:r>
              <a:rPr lang="pt-BR" sz="2000" dirty="0" smtClean="0"/>
              <a:t>Simpósio Brasileiro de Linguagens de Programação (SBLP)</a:t>
            </a:r>
          </a:p>
          <a:p>
            <a:r>
              <a:rPr lang="pt-BR" sz="2000" dirty="0" err="1" smtClean="0"/>
              <a:t>MiniPlop</a:t>
            </a:r>
            <a:r>
              <a:rPr lang="pt-BR" sz="2000" dirty="0" smtClean="0"/>
              <a:t> – Conferência sobre padrões de projeto</a:t>
            </a:r>
          </a:p>
          <a:p>
            <a:r>
              <a:rPr lang="pt-BR" sz="2000" dirty="0" smtClean="0"/>
              <a:t>Workshops</a:t>
            </a:r>
          </a:p>
          <a:p>
            <a:r>
              <a:rPr lang="pt-BR" sz="2000" dirty="0" smtClean="0"/>
              <a:t>Trilha da indústria</a:t>
            </a:r>
          </a:p>
          <a:p>
            <a:r>
              <a:rPr lang="pt-BR" sz="2000" dirty="0" smtClean="0"/>
              <a:t>Palestras internacionais</a:t>
            </a:r>
          </a:p>
          <a:p>
            <a:r>
              <a:rPr lang="pt-BR" sz="2000" dirty="0" smtClean="0"/>
              <a:t>Etc.</a:t>
            </a:r>
          </a:p>
          <a:p>
            <a:r>
              <a:rPr lang="pt-BR" sz="2000" dirty="0" smtClean="0">
                <a:solidFill>
                  <a:srgbClr val="FF0000"/>
                </a:solidFill>
              </a:rPr>
              <a:t>Inscrições com desconto até dia 12/08</a:t>
            </a:r>
            <a:r>
              <a:rPr lang="pt-BR" sz="2000" dirty="0" smtClean="0"/>
              <a:t> </a:t>
            </a:r>
            <a:endParaRPr lang="pt-BR" sz="2000" dirty="0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250825" y="6551613"/>
            <a:ext cx="2133600" cy="333375"/>
          </a:xfrm>
        </p:spPr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</p:spPr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42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24744"/>
            <a:ext cx="26670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8910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250825" y="6551613"/>
            <a:ext cx="2133600" cy="333375"/>
          </a:xfrm>
        </p:spPr>
        <p:txBody>
          <a:bodyPr/>
          <a:lstStyle/>
          <a:p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</p:spPr>
        <p:txBody>
          <a:bodyPr/>
          <a:lstStyle/>
          <a:p>
            <a:r>
              <a:rPr lang="en-US"/>
              <a:t>IME / USP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Avaliação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Provas</a:t>
            </a:r>
          </a:p>
          <a:p>
            <a:r>
              <a:rPr lang="pt-BR" dirty="0" smtClean="0"/>
              <a:t>Projeto</a:t>
            </a:r>
            <a:endParaRPr lang="pt-BR" dirty="0"/>
          </a:p>
          <a:p>
            <a:r>
              <a:rPr lang="pt-BR" dirty="0"/>
              <a:t>Listas de exercícios</a:t>
            </a:r>
          </a:p>
          <a:p>
            <a:r>
              <a:rPr lang="pt-BR" dirty="0" smtClean="0"/>
              <a:t>Trabalhos</a:t>
            </a:r>
          </a:p>
          <a:p>
            <a:endParaRPr lang="pt-BR" dirty="0"/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51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250825" y="6551613"/>
            <a:ext cx="2133600" cy="333375"/>
          </a:xfrm>
        </p:spPr>
        <p:txBody>
          <a:bodyPr/>
          <a:lstStyle/>
          <a:p>
            <a:r>
              <a:rPr lang="pt-BR" smtClean="0"/>
              <a:t>Marco A. Gerosa</a:t>
            </a: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</p:spPr>
        <p:txBody>
          <a:bodyPr/>
          <a:lstStyle/>
          <a:p>
            <a:r>
              <a:rPr lang="en-US"/>
              <a:t>IME / USP</a:t>
            </a:r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Questionário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19100" indent="-419100">
              <a:buFontTx/>
              <a:buAutoNum type="arabicPeriod"/>
            </a:pPr>
            <a:r>
              <a:rPr lang="pt-BR" sz="2000" dirty="0"/>
              <a:t>Qual o seu </a:t>
            </a:r>
            <a:r>
              <a:rPr lang="pt-BR" sz="2000" dirty="0" smtClean="0"/>
              <a:t>nome </a:t>
            </a:r>
            <a:r>
              <a:rPr lang="pt-BR" sz="2000" dirty="0"/>
              <a:t>e período?</a:t>
            </a:r>
          </a:p>
          <a:p>
            <a:pPr marL="419100" indent="-419100">
              <a:buFontTx/>
              <a:buAutoNum type="arabicPeriod"/>
            </a:pPr>
            <a:r>
              <a:rPr lang="pt-BR" sz="2000" dirty="0"/>
              <a:t>Você está trabalhando no momento? Onde e com que?</a:t>
            </a:r>
          </a:p>
          <a:p>
            <a:pPr marL="419100" indent="-419100">
              <a:buFontTx/>
              <a:buAutoNum type="arabicPeriod"/>
            </a:pPr>
            <a:r>
              <a:rPr lang="pt-BR" dirty="0" smtClean="0"/>
              <a:t>Qual a sua experiência com desenvolvimento de software?</a:t>
            </a:r>
          </a:p>
          <a:p>
            <a:pPr marL="419100" indent="-419100">
              <a:buFontTx/>
              <a:buAutoNum type="arabicPeriod"/>
            </a:pPr>
            <a:r>
              <a:rPr lang="pt-BR" dirty="0" smtClean="0"/>
              <a:t>O </a:t>
            </a:r>
            <a:r>
              <a:rPr lang="pt-BR" dirty="0"/>
              <a:t>que você espera aprender nesta disciplina?</a:t>
            </a:r>
          </a:p>
          <a:p>
            <a:pPr marL="419100" indent="-419100">
              <a:buFontTx/>
              <a:buAutoNum type="arabicPeriod"/>
            </a:pPr>
            <a:endParaRPr lang="pt-BR" dirty="0"/>
          </a:p>
          <a:p>
            <a:pPr marL="800100" lvl="1" indent="-342900"/>
            <a:endParaRPr lang="pt-BR" dirty="0"/>
          </a:p>
        </p:txBody>
      </p:sp>
      <p:sp>
        <p:nvSpPr>
          <p:cNvPr id="8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sz="4000" dirty="0" smtClean="0">
                <a:solidFill>
                  <a:schemeClr val="accent2"/>
                </a:solidFill>
              </a:rPr>
              <a:t>Introdução</a:t>
            </a:r>
            <a:endParaRPr lang="pt-BR" sz="4000" dirty="0">
              <a:solidFill>
                <a:schemeClr val="accent2"/>
              </a:solidFill>
            </a:endParaRP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Marco A. Gerosa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IME / USP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6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Referências desta aula</a:t>
            </a:r>
          </a:p>
        </p:txBody>
      </p:sp>
      <p:sp>
        <p:nvSpPr>
          <p:cNvPr id="13315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3317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714500"/>
            <a:ext cx="1785938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3500" y="1785938"/>
            <a:ext cx="1857375" cy="1857375"/>
          </a:xfrm>
          <a:noFill/>
        </p:spPr>
      </p:pic>
      <p:sp>
        <p:nvSpPr>
          <p:cNvPr id="13320" name="CaixaDeTexto 8"/>
          <p:cNvSpPr txBox="1">
            <a:spLocks noChangeArrowheads="1"/>
          </p:cNvSpPr>
          <p:nvPr/>
        </p:nvSpPr>
        <p:spPr bwMode="auto">
          <a:xfrm>
            <a:off x="2143125" y="3571875"/>
            <a:ext cx="182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Schach, Cap 01</a:t>
            </a:r>
          </a:p>
        </p:txBody>
      </p:sp>
      <p:sp>
        <p:nvSpPr>
          <p:cNvPr id="13321" name="CaixaDeTexto 9"/>
          <p:cNvSpPr txBox="1">
            <a:spLocks noChangeArrowheads="1"/>
          </p:cNvSpPr>
          <p:nvPr/>
        </p:nvSpPr>
        <p:spPr bwMode="auto">
          <a:xfrm>
            <a:off x="5000625" y="3643313"/>
            <a:ext cx="2095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Pressman, Cap 01</a:t>
            </a:r>
          </a:p>
        </p:txBody>
      </p:sp>
      <p:sp>
        <p:nvSpPr>
          <p:cNvPr id="13322" name="CaixaDeTexto 10"/>
          <p:cNvSpPr txBox="1">
            <a:spLocks noChangeArrowheads="1"/>
          </p:cNvSpPr>
          <p:nvPr/>
        </p:nvSpPr>
        <p:spPr bwMode="auto">
          <a:xfrm>
            <a:off x="1071563" y="5286375"/>
            <a:ext cx="409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/>
              <a:t>- Experiência pessoal e outras leituras</a:t>
            </a:r>
          </a:p>
        </p:txBody>
      </p:sp>
      <p:sp>
        <p:nvSpPr>
          <p:cNvPr id="12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Outras referências</a:t>
            </a:r>
            <a:endParaRPr lang="pt-BR" dirty="0"/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mtClean="0"/>
          </a:p>
        </p:txBody>
      </p:sp>
      <p:sp>
        <p:nvSpPr>
          <p:cNvPr id="14340" name="Espaço Reservado para Data 3"/>
          <p:cNvSpPr>
            <a:spLocks noGrp="1"/>
          </p:cNvSpPr>
          <p:nvPr>
            <p:ph type="dt" sz="quarter" idx="10"/>
          </p:nvPr>
        </p:nvSpPr>
        <p:spPr>
          <a:xfrm>
            <a:off x="250825" y="6551613"/>
            <a:ext cx="2133600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BR" smtClean="0">
                <a:solidFill>
                  <a:srgbClr val="CCECFF"/>
                </a:solidFill>
              </a:rPr>
              <a:t>Marco A. Gerosa</a:t>
            </a:r>
            <a:endParaRPr lang="en-US" smtClean="0">
              <a:solidFill>
                <a:srgbClr val="CCECFF"/>
              </a:solidFill>
            </a:endParaRPr>
          </a:p>
        </p:txBody>
      </p:sp>
      <p:sp>
        <p:nvSpPr>
          <p:cNvPr id="143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2588" y="6551613"/>
            <a:ext cx="2411412" cy="33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CCECFF"/>
                </a:solidFill>
              </a:rPr>
              <a:t>IME / USP</a:t>
            </a:r>
          </a:p>
        </p:txBody>
      </p:sp>
      <p:pic>
        <p:nvPicPr>
          <p:cNvPr id="143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1785938"/>
            <a:ext cx="27146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1785938"/>
            <a:ext cx="27146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57375"/>
            <a:ext cx="2643188" cy="264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ço Reservado para Rodapé 8"/>
          <p:cNvSpPr>
            <a:spLocks noGrp="1"/>
          </p:cNvSpPr>
          <p:nvPr>
            <p:ph type="ftr" sz="quarter" idx="11"/>
          </p:nvPr>
        </p:nvSpPr>
        <p:spPr>
          <a:xfrm>
            <a:off x="3132138" y="6551613"/>
            <a:ext cx="2895600" cy="333375"/>
          </a:xfrm>
        </p:spPr>
        <p:txBody>
          <a:bodyPr/>
          <a:lstStyle/>
          <a:p>
            <a:pPr>
              <a:defRPr/>
            </a:pPr>
            <a:fld id="{E4BF62A4-A6AD-41E8-A546-E85746390326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17824</TotalTime>
  <Words>2663</Words>
  <Application>Microsoft Office PowerPoint</Application>
  <PresentationFormat>Apresentação na tela (4:3)</PresentationFormat>
  <Paragraphs>434</Paragraphs>
  <Slides>42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44" baseType="lpstr">
      <vt:lpstr>Default Design</vt:lpstr>
      <vt:lpstr>SmartDraw</vt:lpstr>
      <vt:lpstr>Introdução</vt:lpstr>
      <vt:lpstr>Sobre mim</vt:lpstr>
      <vt:lpstr>Sobre a disciplina</vt:lpstr>
      <vt:lpstr>Abordagem pedagógica</vt:lpstr>
      <vt:lpstr>Avaliação</vt:lpstr>
      <vt:lpstr>Questionário</vt:lpstr>
      <vt:lpstr>Introdução</vt:lpstr>
      <vt:lpstr>Referências desta aula</vt:lpstr>
      <vt:lpstr>Outras referências</vt:lpstr>
      <vt:lpstr>Questões a serem discutidas</vt:lpstr>
      <vt:lpstr>1.1 Por que uma Engenharia de Software?</vt:lpstr>
      <vt:lpstr>Falhas</vt:lpstr>
      <vt:lpstr>Outros dados</vt:lpstr>
      <vt:lpstr>História</vt:lpstr>
      <vt:lpstr>Desenvolvimento de sw x hardware</vt:lpstr>
      <vt:lpstr>1.2 O que é Engenharia de Software?</vt:lpstr>
      <vt:lpstr>Competências envolvidas na ES</vt:lpstr>
      <vt:lpstr>Desenvolvimento de software</vt:lpstr>
      <vt:lpstr>Passos do desenvolvimento</vt:lpstr>
      <vt:lpstr>O que é uma solução boa?</vt:lpstr>
      <vt:lpstr>1.3 Ciclo de vida do desenvolvimento</vt:lpstr>
      <vt:lpstr>Desenvolvimento x Manutenção</vt:lpstr>
      <vt:lpstr>Deterioração de software</vt:lpstr>
      <vt:lpstr>Economia da Engenharia de Software</vt:lpstr>
      <vt:lpstr>Economia da Engenharia de Software</vt:lpstr>
      <vt:lpstr>Custo de uma falha</vt:lpstr>
      <vt:lpstr>Documentação</vt:lpstr>
      <vt:lpstr>Padronizações</vt:lpstr>
      <vt:lpstr>Ética</vt:lpstr>
      <vt:lpstr>Mitos ou verdades</vt:lpstr>
      <vt:lpstr>Diferentes tipos de desenvolvimento</vt:lpstr>
      <vt:lpstr>ES é mesmo uma Engenharia?</vt:lpstr>
      <vt:lpstr>ES é mesmo uma Engenharia?</vt:lpstr>
      <vt:lpstr>ES é mesmo uma engenharia?</vt:lpstr>
      <vt:lpstr>Como se compara com outras analogias?</vt:lpstr>
      <vt:lpstr>Treinamento do desenvolvedor</vt:lpstr>
      <vt:lpstr>Atividades da disciplina</vt:lpstr>
      <vt:lpstr>Calendário</vt:lpstr>
      <vt:lpstr>Desenvolvimento de um projeto real</vt:lpstr>
      <vt:lpstr>Nivelamento tecnológico</vt:lpstr>
      <vt:lpstr>Tarefas</vt:lpstr>
      <vt:lpstr>CBSoft 2011</vt:lpstr>
    </vt:vector>
  </TitlesOfParts>
  <Company>XYZ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Administrador</dc:creator>
  <cp:lastModifiedBy>Marco Gerosa</cp:lastModifiedBy>
  <cp:revision>365</cp:revision>
  <dcterms:created xsi:type="dcterms:W3CDTF">2006-06-13T17:42:07Z</dcterms:created>
  <dcterms:modified xsi:type="dcterms:W3CDTF">2011-08-01T11:46:21Z</dcterms:modified>
</cp:coreProperties>
</file>