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DDDDD"/>
    <a:srgbClr val="CCCC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2" autoAdjust="0"/>
    <p:restoredTop sz="94667" autoAdjust="0"/>
  </p:normalViewPr>
  <p:slideViewPr>
    <p:cSldViewPr>
      <p:cViewPr varScale="1">
        <p:scale>
          <a:sx n="71" d="100"/>
          <a:sy n="71" d="100"/>
        </p:scale>
        <p:origin x="-13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89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8A74D6B-A5D0-4EEE-9671-1450C00362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945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CE1B4E9-8CAD-4190-8547-E0804E541FD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10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B317BE3-66F5-4D0E-AFF1-A4CED9E773B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59878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FA857-2453-4EA5-9E18-E513543EFD9D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88195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65963" y="274638"/>
            <a:ext cx="2078037" cy="617855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27088" y="274638"/>
            <a:ext cx="6086475" cy="61785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CA9C1-5CA6-4F8E-B3CA-73DF60E2186C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16324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4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E356B-3362-417F-A95C-F387AF4319F0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40070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27088" y="1052513"/>
            <a:ext cx="40814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60950" y="1052513"/>
            <a:ext cx="40830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F34EB-B980-4530-A5F6-B3E0F8B5D250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13669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FF3E8-2706-4F86-95C1-2AC95E59F87F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07797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68403-18F2-4ED3-99FF-B86D5D1424D5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351959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67525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95499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941D-F67A-4A4E-AC28-FCFD79D9AFE7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26322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274638"/>
            <a:ext cx="8243887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052513"/>
            <a:ext cx="831691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0825" y="6551613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551613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551613"/>
            <a:ext cx="241141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IME / USP</a:t>
            </a:r>
          </a:p>
        </p:txBody>
      </p:sp>
      <p:sp>
        <p:nvSpPr>
          <p:cNvPr id="1033" name="Text Box 9">
            <a:hlinkClick r:id="rId14" action="ppaction://hlinksldjump"/>
          </p:cNvPr>
          <p:cNvSpPr txBox="1">
            <a:spLocks noChangeArrowheads="1"/>
          </p:cNvSpPr>
          <p:nvPr userDrawn="1"/>
        </p:nvSpPr>
        <p:spPr bwMode="auto">
          <a:xfrm>
            <a:off x="828675" y="-26988"/>
            <a:ext cx="8315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MAC0332 </a:t>
            </a:r>
            <a:r>
              <a:rPr lang="pt-BR" dirty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- Engenharia de Software</a:t>
            </a:r>
          </a:p>
        </p:txBody>
      </p:sp>
      <p:pic>
        <p:nvPicPr>
          <p:cNvPr id="3081" name="Picture 33" descr="logo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6286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26" r:id="rId7"/>
    <p:sldLayoutId id="2147483727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rosa@ime.usp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42.emf"/><Relationship Id="rId4" Type="http://schemas.openxmlformats.org/officeDocument/2006/relationships/image" Target="../media/image4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wmf"/><Relationship Id="rId7" Type="http://schemas.openxmlformats.org/officeDocument/2006/relationships/image" Target="../media/image10.e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emf"/><Relationship Id="rId5" Type="http://schemas.openxmlformats.org/officeDocument/2006/relationships/image" Target="../media/image8.emf"/><Relationship Id="rId10" Type="http://schemas.openxmlformats.org/officeDocument/2006/relationships/image" Target="../media/image13.emf"/><Relationship Id="rId4" Type="http://schemas.openxmlformats.org/officeDocument/2006/relationships/image" Target="../media/image7.wmf"/><Relationship Id="rId9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9.emf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23.emf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3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3.emf"/><Relationship Id="rId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2291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254375"/>
            <a:ext cx="8062912" cy="1470025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sz="4200" dirty="0" smtClean="0">
                <a:solidFill>
                  <a:schemeClr val="tx1"/>
                </a:solidFill>
              </a:rPr>
              <a:t>Orientação a objetos</a:t>
            </a:r>
            <a:endParaRPr lang="pt-BR" sz="4200" dirty="0" smtClean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8650" y="1341438"/>
            <a:ext cx="8027988" cy="1582737"/>
          </a:xfrm>
        </p:spPr>
        <p:txBody>
          <a:bodyPr/>
          <a:lstStyle/>
          <a:p>
            <a:pPr eaLnBrk="1" hangingPunct="1"/>
            <a:endParaRPr lang="pt-BR" sz="2400" dirty="0" smtClean="0"/>
          </a:p>
          <a:p>
            <a:pPr eaLnBrk="1" hangingPunct="1"/>
            <a:endParaRPr lang="pt-BR" sz="2000" b="1" dirty="0" smtClean="0"/>
          </a:p>
          <a:p>
            <a:pPr eaLnBrk="1" hangingPunct="1"/>
            <a:r>
              <a:rPr lang="pt-BR" sz="2000" b="1" dirty="0" smtClean="0"/>
              <a:t>MAC0332 </a:t>
            </a:r>
          </a:p>
          <a:p>
            <a:pPr eaLnBrk="1" hangingPunct="1"/>
            <a:r>
              <a:rPr lang="pt-BR" sz="2000" b="1" dirty="0" smtClean="0"/>
              <a:t>Engenharia de Software</a:t>
            </a: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1979613" y="5373688"/>
            <a:ext cx="511333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/>
              <a:t>Prof. Marco </a:t>
            </a:r>
            <a:r>
              <a:rPr lang="en-US" sz="2400" dirty="0"/>
              <a:t>Aurélio Gerosa</a:t>
            </a:r>
          </a:p>
          <a:p>
            <a:pPr algn="ctr">
              <a:spcBef>
                <a:spcPct val="20000"/>
              </a:spcBef>
            </a:pPr>
            <a:r>
              <a:rPr lang="en-US" sz="2400" dirty="0">
                <a:hlinkClick r:id="rId3"/>
              </a:rPr>
              <a:t>gerosa@ime.usp.br</a:t>
            </a:r>
            <a:r>
              <a:rPr lang="en-US" sz="2400" dirty="0"/>
              <a:t> </a:t>
            </a:r>
            <a:endParaRPr lang="en-US" sz="2000" dirty="0"/>
          </a:p>
        </p:txBody>
      </p:sp>
      <p:pic>
        <p:nvPicPr>
          <p:cNvPr id="12295" name="Picture 14" descr="ime-arquimed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488" y="1077913"/>
            <a:ext cx="129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5" descr="usp-brasa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0" y="1101725"/>
            <a:ext cx="100171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Herança múltipla</a:t>
            </a:r>
          </a:p>
        </p:txBody>
      </p:sp>
      <p:sp>
        <p:nvSpPr>
          <p:cNvPr id="18435" name="Espaço Reservado para Conteúdo 2"/>
          <p:cNvSpPr>
            <a:spLocks noGrp="1"/>
          </p:cNvSpPr>
          <p:nvPr>
            <p:ph idx="1"/>
          </p:nvPr>
        </p:nvSpPr>
        <p:spPr>
          <a:xfrm>
            <a:off x="827088" y="1000125"/>
            <a:ext cx="8316912" cy="5400675"/>
          </a:xfrm>
        </p:spPr>
        <p:txBody>
          <a:bodyPr/>
          <a:lstStyle/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Problemas da herança múltipla</a:t>
            </a:r>
          </a:p>
        </p:txBody>
      </p:sp>
      <p:sp>
        <p:nvSpPr>
          <p:cNvPr id="18436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8437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5B51412-5C89-4FC9-B951-9EA59BD16183}" type="slidenum">
              <a:rPr lang="en-US" smtClean="0">
                <a:solidFill>
                  <a:srgbClr val="CCECFF"/>
                </a:solidFill>
              </a:rPr>
              <a:pPr eaLnBrk="1" hangingPunct="1"/>
              <a:t>10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84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84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8440" name="Object 1"/>
          <p:cNvGraphicFramePr>
            <a:graphicFrameLocks noChangeAspect="1"/>
          </p:cNvGraphicFramePr>
          <p:nvPr/>
        </p:nvGraphicFramePr>
        <p:xfrm>
          <a:off x="928688" y="1214438"/>
          <a:ext cx="8248650" cy="178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SmartDraw" r:id="rId3" imgW="6903720" imgH="1490472" progId="SmartDraw.2">
                  <p:embed/>
                </p:oleObj>
              </mc:Choice>
              <mc:Fallback>
                <p:oleObj name="SmartDraw" r:id="rId3" imgW="6903720" imgH="1490472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214438"/>
                        <a:ext cx="8248650" cy="178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8442" name="Object 3"/>
          <p:cNvGraphicFramePr>
            <a:graphicFrameLocks noChangeAspect="1"/>
          </p:cNvGraphicFramePr>
          <p:nvPr/>
        </p:nvGraphicFramePr>
        <p:xfrm>
          <a:off x="2643188" y="2928938"/>
          <a:ext cx="5233987" cy="371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SmartDraw" r:id="rId5" imgW="4855464" imgH="3444240" progId="SmartDraw.2">
                  <p:embed/>
                </p:oleObj>
              </mc:Choice>
              <mc:Fallback>
                <p:oleObj name="SmartDraw" r:id="rId5" imgW="4855464" imgH="3444240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2928938"/>
                        <a:ext cx="5233987" cy="371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2699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Herança</a:t>
            </a:r>
          </a:p>
        </p:txBody>
      </p:sp>
      <p:sp>
        <p:nvSpPr>
          <p:cNvPr id="194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Desenvolvedores podem evitar a codificação redundante </a:t>
            </a:r>
          </a:p>
          <a:p>
            <a:r>
              <a:rPr lang="pt-BR" smtClean="0"/>
              <a:t>Possibilita expressar a similaridade entre classes, simplificando a definição de classes semelhantes. </a:t>
            </a:r>
          </a:p>
          <a:p>
            <a:r>
              <a:rPr lang="pt-BR" smtClean="0"/>
              <a:t>Uma classe derivada (uma especialização) pode incluir novos métodos e atributos ou redefinir os métodos herdados. </a:t>
            </a:r>
          </a:p>
          <a:p>
            <a:r>
              <a:rPr lang="pt-BR" b="1" smtClean="0"/>
              <a:t>Todo membro de uma subclasse também pode ser visto como sendo um objeto da superclasse. Desta forma, todos os atributos e associações da superclasse devem valer para os objetos da subclasse. </a:t>
            </a:r>
            <a:endParaRPr lang="pt-BR" smtClean="0"/>
          </a:p>
          <a:p>
            <a:endParaRPr lang="pt-BR" smtClean="0"/>
          </a:p>
        </p:txBody>
      </p:sp>
      <p:sp>
        <p:nvSpPr>
          <p:cNvPr id="1946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9461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5FD9BE1-699C-496B-9610-AD903CCB4C0D}" type="slidenum">
              <a:rPr lang="en-US" smtClean="0">
                <a:solidFill>
                  <a:srgbClr val="CCECFF"/>
                </a:solidFill>
              </a:rPr>
              <a:pPr eaLnBrk="1" hangingPunct="1"/>
              <a:t>11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94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94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9464" name="Object 1"/>
          <p:cNvGraphicFramePr>
            <a:graphicFrameLocks noChangeAspect="1"/>
          </p:cNvGraphicFramePr>
          <p:nvPr/>
        </p:nvGraphicFramePr>
        <p:xfrm>
          <a:off x="785813" y="4572000"/>
          <a:ext cx="788511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SmartDraw" r:id="rId3" imgW="5541264" imgH="548640" progId="SmartDraw.2">
                  <p:embed/>
                </p:oleObj>
              </mc:Choice>
              <mc:Fallback>
                <p:oleObj name="SmartDraw" r:id="rId3" imgW="5541264" imgH="548640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572000"/>
                        <a:ext cx="7885112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1716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Em quais casos a herança está errada?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pt-BR" smtClean="0"/>
          </a:p>
        </p:txBody>
      </p:sp>
      <p:sp>
        <p:nvSpPr>
          <p:cNvPr id="20484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0485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93E661-30C5-4463-9303-4544BCAB8C82}" type="slidenum">
              <a:rPr lang="en-US" smtClean="0">
                <a:solidFill>
                  <a:srgbClr val="CCECFF"/>
                </a:solidFill>
              </a:rPr>
              <a:pPr eaLnBrk="1" hangingPunct="1"/>
              <a:t>12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04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204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20488" name="Object 1"/>
          <p:cNvGraphicFramePr>
            <a:graphicFrameLocks noChangeAspect="1"/>
          </p:cNvGraphicFramePr>
          <p:nvPr/>
        </p:nvGraphicFramePr>
        <p:xfrm>
          <a:off x="285750" y="2143125"/>
          <a:ext cx="8785225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SmartDraw" r:id="rId3" imgW="6469380" imgH="1261872" progId="SmartDraw.2">
                  <p:embed/>
                </p:oleObj>
              </mc:Choice>
              <mc:Fallback>
                <p:oleObj name="SmartDraw" r:id="rId3" imgW="6469380" imgH="1261872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2143125"/>
                        <a:ext cx="8785225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9074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Conceitos adicionais</a:t>
            </a:r>
          </a:p>
        </p:txBody>
      </p:sp>
      <p:sp>
        <p:nvSpPr>
          <p:cNvPr id="2150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Métodos e atributos de classe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Sobrecarga de método</a:t>
            </a:r>
          </a:p>
          <a:p>
            <a:r>
              <a:rPr lang="pt-BR" smtClean="0"/>
              <a:t>Sobrecarga de nome</a:t>
            </a:r>
          </a:p>
          <a:p>
            <a:r>
              <a:rPr lang="pt-BR" smtClean="0"/>
              <a:t>Sobrecarga de operador</a:t>
            </a:r>
          </a:p>
          <a:p>
            <a:endParaRPr lang="pt-BR" smtClean="0"/>
          </a:p>
          <a:p>
            <a:r>
              <a:rPr lang="pt-BR" smtClean="0"/>
              <a:t>Eventos</a:t>
            </a:r>
          </a:p>
          <a:p>
            <a:r>
              <a:rPr lang="pt-BR" smtClean="0"/>
              <a:t>Reflexão</a:t>
            </a:r>
          </a:p>
          <a:p>
            <a:endParaRPr lang="pt-BR" smtClean="0"/>
          </a:p>
        </p:txBody>
      </p:sp>
      <p:sp>
        <p:nvSpPr>
          <p:cNvPr id="21508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1509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595882-DCE4-44A7-B9DA-B2DDF8D28CD7}" type="slidenum">
              <a:rPr lang="en-US" smtClean="0">
                <a:solidFill>
                  <a:srgbClr val="CCECFF"/>
                </a:solidFill>
              </a:rPr>
              <a:pPr eaLnBrk="1" hangingPunct="1"/>
              <a:t>13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15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215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571625"/>
            <a:ext cx="72771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21513" name="Object 3"/>
          <p:cNvGraphicFramePr>
            <a:graphicFrameLocks noChangeAspect="1"/>
          </p:cNvGraphicFramePr>
          <p:nvPr/>
        </p:nvGraphicFramePr>
        <p:xfrm>
          <a:off x="6583363" y="3571875"/>
          <a:ext cx="1989137" cy="292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SmartDraw" r:id="rId4" imgW="1700784" imgH="2523744" progId="SmartDraw.2">
                  <p:embed/>
                </p:oleObj>
              </mc:Choice>
              <mc:Fallback>
                <p:oleObj name="SmartDraw" r:id="rId4" imgW="1700784" imgH="252374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3363" y="3571875"/>
                        <a:ext cx="1989137" cy="292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9006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Polimorfismo</a:t>
            </a:r>
          </a:p>
        </p:txBody>
      </p:sp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Habilidade de tomar várias formas</a:t>
            </a:r>
          </a:p>
        </p:txBody>
      </p:sp>
      <p:sp>
        <p:nvSpPr>
          <p:cNvPr id="22532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2533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F98AAF2-EBBB-4E26-98BE-E9A0BF560BF6}" type="slidenum">
              <a:rPr lang="en-US" smtClean="0">
                <a:solidFill>
                  <a:srgbClr val="CCECFF"/>
                </a:solidFill>
              </a:rPr>
              <a:pPr eaLnBrk="1" hangingPunct="1"/>
              <a:t>14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25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2253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22536" name="Object 1"/>
          <p:cNvGraphicFramePr>
            <a:graphicFrameLocks noChangeAspect="1"/>
          </p:cNvGraphicFramePr>
          <p:nvPr/>
        </p:nvGraphicFramePr>
        <p:xfrm>
          <a:off x="1643063" y="1495425"/>
          <a:ext cx="6786562" cy="443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SmartDraw" r:id="rId3" imgW="4507992" imgH="2942844" progId="SmartDraw.2">
                  <p:embed/>
                </p:oleObj>
              </mc:Choice>
              <mc:Fallback>
                <p:oleObj name="SmartDraw" r:id="rId3" imgW="4507992" imgH="294284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1495425"/>
                        <a:ext cx="6786562" cy="443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6449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Polimorfismo II</a:t>
            </a:r>
          </a:p>
        </p:txBody>
      </p:sp>
      <p:sp>
        <p:nvSpPr>
          <p:cNvPr id="2355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23556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3557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9A97D1-A482-4048-991E-B7EEC1709820}" type="slidenum">
              <a:rPr lang="en-US" smtClean="0">
                <a:solidFill>
                  <a:srgbClr val="CCECFF"/>
                </a:solidFill>
              </a:rPr>
              <a:pPr eaLnBrk="1" hangingPunct="1"/>
              <a:t>15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355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235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23560" name="Object 1"/>
          <p:cNvGraphicFramePr>
            <a:graphicFrameLocks noChangeAspect="1"/>
          </p:cNvGraphicFramePr>
          <p:nvPr/>
        </p:nvGraphicFramePr>
        <p:xfrm>
          <a:off x="928688" y="1285875"/>
          <a:ext cx="6786562" cy="353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SmartDraw" r:id="rId3" imgW="4407408" imgH="2295144" progId="SmartDraw.2">
                  <p:embed/>
                </p:oleObj>
              </mc:Choice>
              <mc:Fallback>
                <p:oleObj name="SmartDraw" r:id="rId3" imgW="4407408" imgH="229514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285875"/>
                        <a:ext cx="6786562" cy="353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5072063"/>
            <a:ext cx="4743450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165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Ligação dinâmica</a:t>
            </a:r>
          </a:p>
        </p:txBody>
      </p:sp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Ligação estática – durante a compilação ou link-edição é feita a “amarração” entre uma chamada de método e sua implementação</a:t>
            </a:r>
          </a:p>
          <a:p>
            <a:r>
              <a:rPr lang="pt-BR" smtClean="0"/>
              <a:t>Ligação dinâmica – durante a execução que é identificada qual é a implementação que será usada para uma chamada de método.</a:t>
            </a:r>
          </a:p>
          <a:p>
            <a:endParaRPr lang="pt-BR" smtClean="0"/>
          </a:p>
          <a:p>
            <a:r>
              <a:rPr lang="pt-BR" smtClean="0"/>
              <a:t>A ligação dinâmica torna-se a base para o polimorfismo.</a:t>
            </a:r>
          </a:p>
        </p:txBody>
      </p:sp>
      <p:sp>
        <p:nvSpPr>
          <p:cNvPr id="2458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4581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AF2B9AB-12E8-4012-91AF-DD4F75D97D68}" type="slidenum">
              <a:rPr lang="en-US" smtClean="0">
                <a:solidFill>
                  <a:srgbClr val="CCECFF"/>
                </a:solidFill>
              </a:rPr>
              <a:pPr eaLnBrk="1" hangingPunct="1"/>
              <a:t>16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458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235597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Operações e classes abstratas</a:t>
            </a:r>
          </a:p>
        </p:txBody>
      </p:sp>
      <p:sp>
        <p:nvSpPr>
          <p:cNvPr id="2560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Uma classe abstrata não pode instanciar objetos. </a:t>
            </a:r>
          </a:p>
          <a:p>
            <a:r>
              <a:rPr lang="pt-BR" smtClean="0"/>
              <a:t>Tem alguma operação não implementada (que é sobrecarregada pelas subclasses)</a:t>
            </a:r>
          </a:p>
          <a:p>
            <a:r>
              <a:rPr lang="pt-BR" smtClean="0"/>
              <a:t>Serve basicamente para o polimorfismo</a:t>
            </a:r>
          </a:p>
        </p:txBody>
      </p:sp>
      <p:sp>
        <p:nvSpPr>
          <p:cNvPr id="25604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5605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31C250-2D4B-4162-BAA5-52E0F711692F}" type="slidenum">
              <a:rPr lang="en-US" smtClean="0">
                <a:solidFill>
                  <a:srgbClr val="CCECFF"/>
                </a:solidFill>
              </a:rPr>
              <a:pPr eaLnBrk="1" hangingPunct="1"/>
              <a:t>17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560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25608" name="Object 1"/>
          <p:cNvGraphicFramePr>
            <a:graphicFrameLocks noChangeAspect="1"/>
          </p:cNvGraphicFramePr>
          <p:nvPr/>
        </p:nvGraphicFramePr>
        <p:xfrm>
          <a:off x="1285875" y="2714625"/>
          <a:ext cx="5207000" cy="271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SmartDraw" r:id="rId3" imgW="4407408" imgH="2295144" progId="SmartDraw.2">
                  <p:embed/>
                </p:oleObj>
              </mc:Choice>
              <mc:Fallback>
                <p:oleObj name="SmartDraw" r:id="rId3" imgW="4407408" imgH="229514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2714625"/>
                        <a:ext cx="5207000" cy="271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7283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Interface</a:t>
            </a:r>
          </a:p>
        </p:txBody>
      </p:sp>
      <p:sp>
        <p:nvSpPr>
          <p:cNvPr id="2662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Todas as operações não são implementadas</a:t>
            </a:r>
          </a:p>
          <a:p>
            <a:r>
              <a:rPr lang="pt-BR" smtClean="0"/>
              <a:t>Simula a herança múltipla (em termos de polimorfismo) pois não padece dos mesmos problemas.</a:t>
            </a:r>
          </a:p>
        </p:txBody>
      </p:sp>
      <p:sp>
        <p:nvSpPr>
          <p:cNvPr id="26628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26629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FA2712D-508A-44E3-B879-18072E774BD9}" type="slidenum">
              <a:rPr lang="en-US" smtClean="0">
                <a:solidFill>
                  <a:srgbClr val="CCECFF"/>
                </a:solidFill>
              </a:rPr>
              <a:pPr eaLnBrk="1" hangingPunct="1"/>
              <a:t>18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663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98944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Histórico da Orientação a objetos</a:t>
            </a: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Linguagem Simula 67 (anos 60 na Noruega)</a:t>
            </a:r>
          </a:p>
          <a:p>
            <a:pPr lvl="1"/>
            <a:r>
              <a:rPr lang="pt-BR" smtClean="0"/>
              <a:t>Usada para simulação de navios, cada objeto era responsável por seus dados e comportamento</a:t>
            </a:r>
          </a:p>
          <a:p>
            <a:r>
              <a:rPr lang="pt-BR" smtClean="0"/>
              <a:t>Smalltalk (década de 70) no Xerox PARC</a:t>
            </a:r>
          </a:p>
          <a:p>
            <a:pPr lvl="1"/>
            <a:r>
              <a:rPr lang="pt-BR" smtClean="0"/>
              <a:t>Linguagem dinâmica, com classes, objetos, métodos, herança </a:t>
            </a:r>
          </a:p>
          <a:p>
            <a:r>
              <a:rPr lang="pt-BR" smtClean="0"/>
              <a:t>Extensões ao LISP (década de 70) para incorporar os conceitos da orientação a objetos</a:t>
            </a:r>
          </a:p>
          <a:p>
            <a:r>
              <a:rPr lang="pt-BR" smtClean="0"/>
              <a:t>C++ (década de 80)</a:t>
            </a:r>
          </a:p>
          <a:p>
            <a:r>
              <a:rPr lang="pt-BR" smtClean="0"/>
              <a:t>Explosão de linguagens orientadas a objetos (décadas de 90 e 00)</a:t>
            </a:r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10244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0245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39735D8-0273-4D28-BFF8-6A13EBFB4B51}" type="slidenum">
              <a:rPr lang="en-US" smtClean="0">
                <a:solidFill>
                  <a:srgbClr val="CCECFF"/>
                </a:solidFill>
              </a:rPr>
              <a:pPr eaLnBrk="1" hangingPunct="1"/>
              <a:t>2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02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358037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Conceitos básicos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BR" i="1" dirty="0" smtClean="0"/>
              <a:t>“Um sistema orientado a objetos é aquele cujos componentes são partes encapsuladas de dados e funções, que podem herdar atributos e comportamento de outros componentes da mesma natureza, e cujos componentes comunicam-se entre si por meio de mensagens.”</a:t>
            </a:r>
            <a:endParaRPr lang="pt-BR" dirty="0" smtClean="0"/>
          </a:p>
          <a:p>
            <a:pPr lvl="1">
              <a:defRPr/>
            </a:pPr>
            <a:r>
              <a:rPr lang="pt-BR" i="1" dirty="0" smtClean="0">
                <a:ea typeface="+mn-ea"/>
              </a:rPr>
              <a:t>Eduard </a:t>
            </a:r>
            <a:r>
              <a:rPr lang="pt-BR" i="1" dirty="0" err="1" smtClean="0">
                <a:ea typeface="+mn-ea"/>
              </a:rPr>
              <a:t>Yourdon</a:t>
            </a:r>
            <a:endParaRPr lang="pt-BR" i="1" dirty="0" smtClean="0">
              <a:ea typeface="+mn-ea"/>
            </a:endParaRPr>
          </a:p>
          <a:p>
            <a:pPr>
              <a:defRPr/>
            </a:pPr>
            <a:r>
              <a:rPr lang="pt-BR" dirty="0" smtClean="0"/>
              <a:t>Objeto</a:t>
            </a:r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r>
              <a:rPr lang="pt-BR" dirty="0" smtClean="0"/>
              <a:t>Classe conceitual</a:t>
            </a:r>
          </a:p>
          <a:p>
            <a:pPr>
              <a:defRPr/>
            </a:pPr>
            <a:r>
              <a:rPr lang="pt-BR" dirty="0" smtClean="0"/>
              <a:t>Classe de software</a:t>
            </a:r>
          </a:p>
          <a:p>
            <a:pPr>
              <a:defRPr/>
            </a:pPr>
            <a:endParaRPr lang="pt-BR" dirty="0"/>
          </a:p>
        </p:txBody>
      </p:sp>
      <p:sp>
        <p:nvSpPr>
          <p:cNvPr id="11268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1269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52D399B-2443-4654-98C5-F213A5B2D821}" type="slidenum">
              <a:rPr lang="en-US" smtClean="0">
                <a:solidFill>
                  <a:srgbClr val="CCECFF"/>
                </a:solidFill>
              </a:rPr>
              <a:pPr eaLnBrk="1" hangingPunct="1"/>
              <a:t>3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12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127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3571875"/>
            <a:ext cx="352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3857625"/>
            <a:ext cx="1066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3643313"/>
            <a:ext cx="4476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3786188"/>
            <a:ext cx="11049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2" descr="Dog017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3857625"/>
            <a:ext cx="6477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714750"/>
            <a:ext cx="6477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1278" name="Rectangle 8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200">
                <a:cs typeface="Times New Roman" pitchFamily="18" charset="0"/>
              </a:rPr>
              <a:t>  </a:t>
            </a:r>
            <a:endParaRPr lang="pt-BR"/>
          </a:p>
        </p:txBody>
      </p:sp>
      <p:sp>
        <p:nvSpPr>
          <p:cNvPr id="11279" name="Rectangle 9"/>
          <p:cNvSpPr>
            <a:spLocks noChangeArrowheads="1"/>
          </p:cNvSpPr>
          <p:nvPr/>
        </p:nvSpPr>
        <p:spPr bwMode="auto">
          <a:xfrm>
            <a:off x="0" y="1533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200">
                <a:cs typeface="Times New Roman" pitchFamily="18" charset="0"/>
              </a:rPr>
              <a:t>    </a:t>
            </a:r>
            <a:endParaRPr lang="pt-BR"/>
          </a:p>
        </p:txBody>
      </p:sp>
      <p:sp>
        <p:nvSpPr>
          <p:cNvPr id="11280" name="Rectangle 10"/>
          <p:cNvSpPr>
            <a:spLocks noChangeArrowheads="1"/>
          </p:cNvSpPr>
          <p:nvPr/>
        </p:nvSpPr>
        <p:spPr bwMode="auto">
          <a:xfrm>
            <a:off x="0" y="22002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200">
                <a:cs typeface="Times New Roman" pitchFamily="18" charset="0"/>
              </a:rPr>
              <a:t>  </a:t>
            </a:r>
            <a:endParaRPr lang="pt-BR"/>
          </a:p>
        </p:txBody>
      </p:sp>
      <p:sp>
        <p:nvSpPr>
          <p:cNvPr id="11281" name="Rectangle 11"/>
          <p:cNvSpPr>
            <a:spLocks noChangeArrowheads="1"/>
          </p:cNvSpPr>
          <p:nvPr/>
        </p:nvSpPr>
        <p:spPr bwMode="auto">
          <a:xfrm>
            <a:off x="0" y="2828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200">
                <a:cs typeface="Times New Roman" pitchFamily="18" charset="0"/>
              </a:rPr>
              <a:t>  </a:t>
            </a:r>
            <a:endParaRPr lang="pt-BR"/>
          </a:p>
        </p:txBody>
      </p:sp>
      <p:sp>
        <p:nvSpPr>
          <p:cNvPr id="11282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400">
                <a:cs typeface="Times New Roman" pitchFamily="18" charset="0"/>
              </a:rPr>
              <a:t>   </a:t>
            </a:r>
            <a:endParaRPr lang="pt-BR"/>
          </a:p>
        </p:txBody>
      </p:sp>
      <p:pic>
        <p:nvPicPr>
          <p:cNvPr id="11283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4452938"/>
            <a:ext cx="7143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4429125"/>
            <a:ext cx="781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4500563"/>
            <a:ext cx="704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6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4500563"/>
            <a:ext cx="5905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1288" name="Rectangle 18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200">
                <a:cs typeface="Times New Roman" pitchFamily="18" charset="0"/>
              </a:rPr>
              <a:t>   </a:t>
            </a:r>
            <a:endParaRPr lang="pt-BR"/>
          </a:p>
        </p:txBody>
      </p:sp>
      <p:sp>
        <p:nvSpPr>
          <p:cNvPr id="11289" name="Rectangle 19"/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200">
                <a:cs typeface="Times New Roman" pitchFamily="18" charset="0"/>
              </a:rPr>
              <a:t>   </a:t>
            </a:r>
            <a:endParaRPr lang="pt-BR"/>
          </a:p>
        </p:txBody>
      </p:sp>
      <p:sp>
        <p:nvSpPr>
          <p:cNvPr id="11290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pt-BR" sz="1200">
                <a:cs typeface="Times New Roman" pitchFamily="18" charset="0"/>
              </a:rPr>
              <a:t>   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925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Classe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</p:nvPr>
        </p:nvGraphicFramePr>
        <p:xfrm>
          <a:off x="1000125" y="946150"/>
          <a:ext cx="7643812" cy="792480"/>
        </p:xfrm>
        <a:graphic>
          <a:graphicData uri="http://schemas.openxmlformats.org/drawingml/2006/table">
            <a:tbl>
              <a:tblPr/>
              <a:tblGrid>
                <a:gridCol w="1910953"/>
                <a:gridCol w="1910953"/>
                <a:gridCol w="1910953"/>
                <a:gridCol w="1910953"/>
              </a:tblGrid>
              <a:tr h="609356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Objeto no mundo real</a:t>
                      </a:r>
                      <a:endParaRPr lang="pt-B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Classe Conceitual</a:t>
                      </a:r>
                      <a:endParaRPr lang="pt-B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Classe de Software</a:t>
                      </a:r>
                      <a:endParaRPr lang="pt-B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2000" dirty="0">
                          <a:latin typeface="Arial"/>
                          <a:ea typeface="Times New Roman"/>
                        </a:rPr>
                        <a:t>Objeto de Software</a:t>
                      </a:r>
                      <a:endParaRPr lang="pt-BR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0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30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2301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D706F7A-C7AA-498C-8BF9-18D2BF9BA400}" type="slidenum">
              <a:rPr lang="en-US" smtClean="0">
                <a:solidFill>
                  <a:srgbClr val="CCECFF"/>
                </a:solidFill>
              </a:rPr>
              <a:pPr eaLnBrk="1" hangingPunct="1"/>
              <a:t>4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230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230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89088"/>
            <a:ext cx="1571625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304" name="Object 3"/>
          <p:cNvGraphicFramePr>
            <a:graphicFrameLocks noChangeAspect="1"/>
          </p:cNvGraphicFramePr>
          <p:nvPr/>
        </p:nvGraphicFramePr>
        <p:xfrm>
          <a:off x="2928938" y="1589088"/>
          <a:ext cx="1755775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SmartDraw" r:id="rId4" imgW="1097280" imgH="1243584" progId="SmartDraw.2">
                  <p:embed/>
                </p:oleObj>
              </mc:Choice>
              <mc:Fallback>
                <p:oleObj name="SmartDraw" r:id="rId4" imgW="1097280" imgH="124358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1589088"/>
                        <a:ext cx="1755775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2"/>
          <p:cNvGraphicFramePr>
            <a:graphicFrameLocks noChangeAspect="1"/>
          </p:cNvGraphicFramePr>
          <p:nvPr/>
        </p:nvGraphicFramePr>
        <p:xfrm>
          <a:off x="4857750" y="1517650"/>
          <a:ext cx="1881188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SmartDraw" r:id="rId6" imgW="1097280" imgH="1243584" progId="SmartDraw.2">
                  <p:embed/>
                </p:oleObj>
              </mc:Choice>
              <mc:Fallback>
                <p:oleObj name="SmartDraw" r:id="rId6" imgW="1097280" imgH="124358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1517650"/>
                        <a:ext cx="1881188" cy="214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"/>
          <p:cNvGraphicFramePr>
            <a:graphicFrameLocks noChangeAspect="1"/>
          </p:cNvGraphicFramePr>
          <p:nvPr/>
        </p:nvGraphicFramePr>
        <p:xfrm>
          <a:off x="6858000" y="1517650"/>
          <a:ext cx="1928813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SmartDraw" r:id="rId8" imgW="1097280" imgH="1243584" progId="SmartDraw.2">
                  <p:embed/>
                </p:oleObj>
              </mc:Choice>
              <mc:Fallback>
                <p:oleObj name="SmartDraw" r:id="rId8" imgW="1097280" imgH="124358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517650"/>
                        <a:ext cx="1928813" cy="219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2308" name="Object 5"/>
          <p:cNvGraphicFramePr>
            <a:graphicFrameLocks noChangeAspect="1"/>
          </p:cNvGraphicFramePr>
          <p:nvPr/>
        </p:nvGraphicFramePr>
        <p:xfrm>
          <a:off x="2643188" y="3714750"/>
          <a:ext cx="3571875" cy="282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SmartDraw" r:id="rId10" imgW="3982212" imgH="3145536" progId="SmartDraw.2">
                  <p:embed/>
                </p:oleObj>
              </mc:Choice>
              <mc:Fallback>
                <p:oleObj name="SmartDraw" r:id="rId10" imgW="3982212" imgH="3145536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3714750"/>
                        <a:ext cx="3571875" cy="282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241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Outros conceitos</a:t>
            </a:r>
          </a:p>
        </p:txBody>
      </p:sp>
      <p:sp>
        <p:nvSpPr>
          <p:cNvPr id="133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Instanciar</a:t>
            </a:r>
          </a:p>
          <a:p>
            <a:r>
              <a:rPr lang="pt-BR" smtClean="0"/>
              <a:t>Instância</a:t>
            </a:r>
          </a:p>
          <a:p>
            <a:r>
              <a:rPr lang="pt-BR" smtClean="0"/>
              <a:t>Atributo</a:t>
            </a:r>
          </a:p>
          <a:p>
            <a:r>
              <a:rPr lang="pt-BR" smtClean="0"/>
              <a:t>Valor de atributo</a:t>
            </a:r>
          </a:p>
          <a:p>
            <a:r>
              <a:rPr lang="pt-BR" smtClean="0"/>
              <a:t>Operação</a:t>
            </a:r>
          </a:p>
          <a:p>
            <a:r>
              <a:rPr lang="pt-BR" smtClean="0"/>
              <a:t>Método</a:t>
            </a:r>
          </a:p>
        </p:txBody>
      </p:sp>
      <p:sp>
        <p:nvSpPr>
          <p:cNvPr id="13316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3317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DAF5DE-F37C-43DD-A321-F2FBD3B203D0}" type="slidenum">
              <a:rPr lang="en-US" smtClean="0">
                <a:solidFill>
                  <a:srgbClr val="CCECFF"/>
                </a:solidFill>
              </a:rPr>
              <a:pPr eaLnBrk="1" hangingPunct="1"/>
              <a:t>5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33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33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071938"/>
            <a:ext cx="1792288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3321" name="Object 3"/>
          <p:cNvGraphicFramePr>
            <a:graphicFrameLocks noChangeAspect="1"/>
          </p:cNvGraphicFramePr>
          <p:nvPr/>
        </p:nvGraphicFramePr>
        <p:xfrm>
          <a:off x="3214688" y="4000500"/>
          <a:ext cx="1798637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SmartDraw" r:id="rId4" imgW="1453896" imgH="1182624" progId="SmartDraw.2">
                  <p:embed/>
                </p:oleObj>
              </mc:Choice>
              <mc:Fallback>
                <p:oleObj name="SmartDraw" r:id="rId4" imgW="1453896" imgH="118262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4000500"/>
                        <a:ext cx="1798637" cy="157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3323" name="Object 5"/>
          <p:cNvGraphicFramePr>
            <a:graphicFrameLocks noChangeAspect="1"/>
          </p:cNvGraphicFramePr>
          <p:nvPr/>
        </p:nvGraphicFramePr>
        <p:xfrm>
          <a:off x="6072188" y="3000375"/>
          <a:ext cx="2039937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SmartDraw" r:id="rId6" imgW="1170432" imgH="530352" progId="SmartDraw.2">
                  <p:embed/>
                </p:oleObj>
              </mc:Choice>
              <mc:Fallback>
                <p:oleObj name="SmartDraw" r:id="rId6" imgW="1170432" imgH="530352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3000375"/>
                        <a:ext cx="2039937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3325" name="Object 7"/>
          <p:cNvGraphicFramePr>
            <a:graphicFrameLocks noChangeAspect="1"/>
          </p:cNvGraphicFramePr>
          <p:nvPr/>
        </p:nvGraphicFramePr>
        <p:xfrm>
          <a:off x="6000750" y="4071938"/>
          <a:ext cx="2220913" cy="150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SmartDraw" r:id="rId8" imgW="1453896" imgH="1182624" progId="SmartDraw.2">
                  <p:embed/>
                </p:oleObj>
              </mc:Choice>
              <mc:Fallback>
                <p:oleObj name="SmartDraw" r:id="rId8" imgW="1453896" imgH="118262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4071938"/>
                        <a:ext cx="2220913" cy="1500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5219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Mensagem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1434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4341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3A4BF1-63FA-4397-8C77-3DDE54A13B57}" type="slidenum">
              <a:rPr lang="en-US" smtClean="0">
                <a:solidFill>
                  <a:srgbClr val="CCECFF"/>
                </a:solidFill>
              </a:rPr>
              <a:pPr eaLnBrk="1" hangingPunct="1"/>
              <a:t>6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43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43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4344" name="Object 1"/>
          <p:cNvGraphicFramePr>
            <a:graphicFrameLocks noChangeAspect="1"/>
          </p:cNvGraphicFramePr>
          <p:nvPr/>
        </p:nvGraphicFramePr>
        <p:xfrm>
          <a:off x="857250" y="1928813"/>
          <a:ext cx="1971675" cy="207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SmartDraw" r:id="rId3" imgW="1321308" imgH="1392936" progId="SmartDraw.2">
                  <p:embed/>
                </p:oleObj>
              </mc:Choice>
              <mc:Fallback>
                <p:oleObj name="SmartDraw" r:id="rId3" imgW="1321308" imgH="1392936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1928813"/>
                        <a:ext cx="1971675" cy="207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4346" name="Object 3"/>
          <p:cNvGraphicFramePr>
            <a:graphicFrameLocks noChangeAspect="1"/>
          </p:cNvGraphicFramePr>
          <p:nvPr/>
        </p:nvGraphicFramePr>
        <p:xfrm>
          <a:off x="2928938" y="2143125"/>
          <a:ext cx="4046537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SmartDraw" r:id="rId5" imgW="3363468" imgH="1182624" progId="SmartDraw.2">
                  <p:embed/>
                </p:oleObj>
              </mc:Choice>
              <mc:Fallback>
                <p:oleObj name="SmartDraw" r:id="rId5" imgW="3363468" imgH="118262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2143125"/>
                        <a:ext cx="4046537" cy="142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4348" name="Object 5"/>
          <p:cNvGraphicFramePr>
            <a:graphicFrameLocks noChangeAspect="1"/>
          </p:cNvGraphicFramePr>
          <p:nvPr/>
        </p:nvGraphicFramePr>
        <p:xfrm>
          <a:off x="7072313" y="1792288"/>
          <a:ext cx="1857375" cy="263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SmartDraw" r:id="rId7" imgW="1243584" imgH="1767840" progId="SmartDraw.2">
                  <p:embed/>
                </p:oleObj>
              </mc:Choice>
              <mc:Fallback>
                <p:oleObj name="SmartDraw" r:id="rId7" imgW="1243584" imgH="1767840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313" y="1792288"/>
                        <a:ext cx="1857375" cy="2636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0744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Implementação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Operador de acesso</a:t>
            </a:r>
          </a:p>
          <a:p>
            <a:pPr>
              <a:defRPr/>
            </a:pPr>
            <a:r>
              <a:rPr lang="pt-BR" dirty="0" smtClean="0"/>
              <a:t>Construtor</a:t>
            </a:r>
          </a:p>
          <a:p>
            <a:pPr>
              <a:defRPr/>
            </a:pPr>
            <a:r>
              <a:rPr lang="pt-BR" dirty="0" smtClean="0"/>
              <a:t>Variáveis x objetos (identidade de objetos)</a:t>
            </a:r>
          </a:p>
          <a:p>
            <a:pPr>
              <a:defRPr/>
            </a:pPr>
            <a:r>
              <a:rPr lang="pt-BR" dirty="0" smtClean="0"/>
              <a:t>Linguagens puras x híbridas</a:t>
            </a:r>
          </a:p>
          <a:p>
            <a:pPr>
              <a:defRPr/>
            </a:pPr>
            <a:r>
              <a:rPr lang="pt-BR" dirty="0" smtClean="0"/>
              <a:t>Estilo de programação OO:</a:t>
            </a:r>
          </a:p>
          <a:p>
            <a:pPr lvl="1">
              <a:defRPr/>
            </a:pPr>
            <a:r>
              <a:rPr lang="pt-BR" sz="2000" dirty="0" smtClean="0">
                <a:ea typeface="+mn-ea"/>
              </a:rPr>
              <a:t>função(dados)</a:t>
            </a:r>
          </a:p>
          <a:p>
            <a:pPr lvl="1">
              <a:defRPr/>
            </a:pPr>
            <a:r>
              <a:rPr lang="pt-BR" sz="2000" dirty="0" smtClean="0">
                <a:ea typeface="+mn-ea"/>
              </a:rPr>
              <a:t>objeto.função( )</a:t>
            </a:r>
          </a:p>
          <a:p>
            <a:pPr lvl="1">
              <a:defRPr/>
            </a:pPr>
            <a:endParaRPr lang="pt-BR" sz="2000" dirty="0" smtClean="0">
              <a:ea typeface="+mn-ea"/>
            </a:endParaRPr>
          </a:p>
          <a:p>
            <a:pPr lvl="1">
              <a:defRPr/>
            </a:pPr>
            <a:endParaRPr lang="pt-BR" sz="2000" dirty="0" smtClean="0">
              <a:ea typeface="+mn-ea"/>
            </a:endParaRPr>
          </a:p>
          <a:p>
            <a:pPr lvl="1">
              <a:defRPr/>
            </a:pPr>
            <a:endParaRPr lang="pt-BR" sz="2000" dirty="0" smtClean="0">
              <a:ea typeface="+mn-ea"/>
            </a:endParaRPr>
          </a:p>
          <a:p>
            <a:pPr lvl="1">
              <a:defRPr/>
            </a:pPr>
            <a:endParaRPr lang="pt-BR" sz="2000" dirty="0" smtClean="0">
              <a:ea typeface="+mn-ea"/>
            </a:endParaRPr>
          </a:p>
          <a:p>
            <a:pPr lvl="1">
              <a:defRPr/>
            </a:pPr>
            <a:endParaRPr lang="pt-BR" sz="2000" dirty="0" smtClean="0">
              <a:ea typeface="+mn-ea"/>
            </a:endParaRPr>
          </a:p>
          <a:p>
            <a:pPr>
              <a:defRPr/>
            </a:pPr>
            <a:r>
              <a:rPr lang="pt-BR" dirty="0" smtClean="0"/>
              <a:t>Assinatura de operações</a:t>
            </a:r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/>
          </a:p>
        </p:txBody>
      </p:sp>
      <p:sp>
        <p:nvSpPr>
          <p:cNvPr id="15364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5365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651441F-A662-48A7-B01D-F20EB18F46D1}" type="slidenum">
              <a:rPr lang="en-US" smtClean="0">
                <a:solidFill>
                  <a:srgbClr val="CCECFF"/>
                </a:solidFill>
              </a:rPr>
              <a:pPr eaLnBrk="1" hangingPunct="1"/>
              <a:t>7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53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53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857625"/>
            <a:ext cx="6367462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4929188"/>
            <a:ext cx="46355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253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Relacionamentos</a:t>
            </a: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Ligações entre objetos</a:t>
            </a:r>
          </a:p>
          <a:p>
            <a:r>
              <a:rPr lang="pt-BR" smtClean="0"/>
              <a:t>Associações entre classes</a:t>
            </a:r>
          </a:p>
          <a:p>
            <a:endParaRPr lang="pt-BR" smtClean="0"/>
          </a:p>
        </p:txBody>
      </p:sp>
      <p:sp>
        <p:nvSpPr>
          <p:cNvPr id="16388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6389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CEE16F6-810F-43CD-BBFC-6986CAEA7C20}" type="slidenum">
              <a:rPr lang="en-US" smtClean="0">
                <a:solidFill>
                  <a:srgbClr val="CCECFF"/>
                </a:solidFill>
              </a:rPr>
              <a:pPr eaLnBrk="1" hangingPunct="1"/>
              <a:t>8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63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639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6392" name="Object 1"/>
          <p:cNvGraphicFramePr>
            <a:graphicFrameLocks noChangeAspect="1"/>
          </p:cNvGraphicFramePr>
          <p:nvPr/>
        </p:nvGraphicFramePr>
        <p:xfrm>
          <a:off x="1285875" y="2000250"/>
          <a:ext cx="4076700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SmartDraw" r:id="rId3" imgW="2971800" imgH="1097280" progId="SmartDraw.2">
                  <p:embed/>
                </p:oleObj>
              </mc:Choice>
              <mc:Fallback>
                <p:oleObj name="SmartDraw" r:id="rId3" imgW="2971800" imgH="1097280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2000250"/>
                        <a:ext cx="4076700" cy="150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6394" name="Object 3"/>
          <p:cNvGraphicFramePr>
            <a:graphicFrameLocks noChangeAspect="1"/>
          </p:cNvGraphicFramePr>
          <p:nvPr/>
        </p:nvGraphicFramePr>
        <p:xfrm>
          <a:off x="1285875" y="3643313"/>
          <a:ext cx="6799263" cy="250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SmartDraw" r:id="rId5" imgW="3785616" imgH="1389888" progId="SmartDraw.2">
                  <p:embed/>
                </p:oleObj>
              </mc:Choice>
              <mc:Fallback>
                <p:oleObj name="SmartDraw" r:id="rId5" imgW="3785616" imgH="1389888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3643313"/>
                        <a:ext cx="6799263" cy="250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1143000"/>
            <a:ext cx="319246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4419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Herança</a:t>
            </a:r>
          </a:p>
        </p:txBody>
      </p:sp>
      <p:sp>
        <p:nvSpPr>
          <p:cNvPr id="1741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Superclasse e subclasse</a:t>
            </a:r>
          </a:p>
          <a:p>
            <a:r>
              <a:rPr lang="pt-BR" smtClean="0"/>
              <a:t>Processo de generalização ou especialização</a:t>
            </a:r>
          </a:p>
          <a:p>
            <a:r>
              <a:rPr lang="pt-BR" smtClean="0"/>
              <a:t>Hierarquia de classes</a:t>
            </a:r>
          </a:p>
          <a:p>
            <a:r>
              <a:rPr lang="pt-BR" smtClean="0"/>
              <a:t>Herança simples x herança múltipla</a:t>
            </a:r>
          </a:p>
        </p:txBody>
      </p:sp>
      <p:sp>
        <p:nvSpPr>
          <p:cNvPr id="17412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Marco A. Gerosa</a:t>
            </a:r>
          </a:p>
        </p:txBody>
      </p:sp>
      <p:sp>
        <p:nvSpPr>
          <p:cNvPr id="17413" name="Espaço Reservado para Rodapé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7D322A1-0EC3-4BF3-8A03-D6E9384B2C5D}" type="slidenum">
              <a:rPr lang="en-US" smtClean="0">
                <a:solidFill>
                  <a:srgbClr val="CCECFF"/>
                </a:solidFill>
              </a:rPr>
              <a:pPr eaLnBrk="1" hangingPunct="1"/>
              <a:t>9</a:t>
            </a:fld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74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74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7416" name="Object 1"/>
          <p:cNvGraphicFramePr>
            <a:graphicFrameLocks noChangeAspect="1"/>
          </p:cNvGraphicFramePr>
          <p:nvPr/>
        </p:nvGraphicFramePr>
        <p:xfrm>
          <a:off x="928688" y="1357313"/>
          <a:ext cx="8175625" cy="292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SmartDraw" r:id="rId3" imgW="7178040" imgH="2569464" progId="SmartDraw.2">
                  <p:embed/>
                </p:oleObj>
              </mc:Choice>
              <mc:Fallback>
                <p:oleObj name="SmartDraw" r:id="rId3" imgW="7178040" imgH="2569464" progId="SmartDraw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357313"/>
                        <a:ext cx="8175625" cy="292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4357688"/>
            <a:ext cx="383381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489722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17824</TotalTime>
  <Words>600</Words>
  <Application>Microsoft Office PowerPoint</Application>
  <PresentationFormat>Apresentação na tela (4:3)</PresentationFormat>
  <Paragraphs>174</Paragraphs>
  <Slides>18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0" baseType="lpstr">
      <vt:lpstr>Default Design</vt:lpstr>
      <vt:lpstr>SmartDraw Drawing</vt:lpstr>
      <vt:lpstr>Orientação a objetos</vt:lpstr>
      <vt:lpstr>Histórico da Orientação a objetos</vt:lpstr>
      <vt:lpstr>Conceitos básicos</vt:lpstr>
      <vt:lpstr>Classe</vt:lpstr>
      <vt:lpstr>Outros conceitos</vt:lpstr>
      <vt:lpstr>Mensagem</vt:lpstr>
      <vt:lpstr>Implementação</vt:lpstr>
      <vt:lpstr>Relacionamentos</vt:lpstr>
      <vt:lpstr>Herança</vt:lpstr>
      <vt:lpstr>Herança múltipla</vt:lpstr>
      <vt:lpstr>Herança</vt:lpstr>
      <vt:lpstr>Em quais casos a herança está errada?</vt:lpstr>
      <vt:lpstr>Conceitos adicionais</vt:lpstr>
      <vt:lpstr>Polimorfismo</vt:lpstr>
      <vt:lpstr>Polimorfismo II</vt:lpstr>
      <vt:lpstr>Ligação dinâmica</vt:lpstr>
      <vt:lpstr>Operações e classes abstratas</vt:lpstr>
      <vt:lpstr>Interface</vt:lpstr>
    </vt:vector>
  </TitlesOfParts>
  <Company>XYZ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Administrador</dc:creator>
  <cp:lastModifiedBy>Marco Gerosa</cp:lastModifiedBy>
  <cp:revision>366</cp:revision>
  <dcterms:created xsi:type="dcterms:W3CDTF">2006-06-13T17:42:07Z</dcterms:created>
  <dcterms:modified xsi:type="dcterms:W3CDTF">2011-08-07T15:26:09Z</dcterms:modified>
</cp:coreProperties>
</file>