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35" r:id="rId1"/>
  </p:sldMasterIdLst>
  <p:notesMasterIdLst>
    <p:notesMasterId r:id="rId61"/>
  </p:notesMasterIdLst>
  <p:handoutMasterIdLst>
    <p:handoutMasterId r:id="rId62"/>
  </p:handoutMasterIdLst>
  <p:sldIdLst>
    <p:sldId id="256" r:id="rId2"/>
    <p:sldId id="431" r:id="rId3"/>
    <p:sldId id="432" r:id="rId4"/>
    <p:sldId id="423" r:id="rId5"/>
    <p:sldId id="440" r:id="rId6"/>
    <p:sldId id="427" r:id="rId7"/>
    <p:sldId id="465" r:id="rId8"/>
    <p:sldId id="458" r:id="rId9"/>
    <p:sldId id="459" r:id="rId10"/>
    <p:sldId id="434" r:id="rId11"/>
    <p:sldId id="436" r:id="rId12"/>
    <p:sldId id="435" r:id="rId13"/>
    <p:sldId id="443" r:id="rId14"/>
    <p:sldId id="444" r:id="rId15"/>
    <p:sldId id="468" r:id="rId16"/>
    <p:sldId id="469" r:id="rId17"/>
    <p:sldId id="500" r:id="rId18"/>
    <p:sldId id="445" r:id="rId19"/>
    <p:sldId id="447" r:id="rId20"/>
    <p:sldId id="470" r:id="rId21"/>
    <p:sldId id="472" r:id="rId22"/>
    <p:sldId id="471" r:id="rId23"/>
    <p:sldId id="473" r:id="rId24"/>
    <p:sldId id="474" r:id="rId25"/>
    <p:sldId id="475" r:id="rId26"/>
    <p:sldId id="476" r:id="rId27"/>
    <p:sldId id="448" r:id="rId28"/>
    <p:sldId id="441" r:id="rId29"/>
    <p:sldId id="439" r:id="rId30"/>
    <p:sldId id="430" r:id="rId31"/>
    <p:sldId id="477" r:id="rId32"/>
    <p:sldId id="428" r:id="rId33"/>
    <p:sldId id="429" r:id="rId34"/>
    <p:sldId id="480" r:id="rId35"/>
    <p:sldId id="484" r:id="rId36"/>
    <p:sldId id="499" r:id="rId37"/>
    <p:sldId id="485" r:id="rId38"/>
    <p:sldId id="488" r:id="rId39"/>
    <p:sldId id="489" r:id="rId40"/>
    <p:sldId id="490" r:id="rId41"/>
    <p:sldId id="479" r:id="rId42"/>
    <p:sldId id="481" r:id="rId43"/>
    <p:sldId id="493" r:id="rId44"/>
    <p:sldId id="482" r:id="rId45"/>
    <p:sldId id="449" r:id="rId46"/>
    <p:sldId id="496" r:id="rId47"/>
    <p:sldId id="451" r:id="rId48"/>
    <p:sldId id="497" r:id="rId49"/>
    <p:sldId id="390" r:id="rId50"/>
    <p:sldId id="389" r:id="rId51"/>
    <p:sldId id="393" r:id="rId52"/>
    <p:sldId id="495" r:id="rId53"/>
    <p:sldId id="498" r:id="rId54"/>
    <p:sldId id="453" r:id="rId55"/>
    <p:sldId id="457" r:id="rId56"/>
    <p:sldId id="466" r:id="rId57"/>
    <p:sldId id="494" r:id="rId58"/>
    <p:sldId id="467" r:id="rId59"/>
    <p:sldId id="478" r:id="rId60"/>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o Aurelio Gerosa" initials="MAG" lastIdx="3" clrIdx="0">
    <p:extLst>
      <p:ext uri="{19B8F6BF-5375-455C-9EA6-DF929625EA0E}">
        <p15:presenceInfo xmlns:p15="http://schemas.microsoft.com/office/powerpoint/2012/main" userId="489faa8708806f42" providerId="Windows Live"/>
      </p:ext>
    </p:extLst>
  </p:cmAuthor>
  <p:cmAuthor id="2" name="Gustavo Oliva" initials="GO" lastIdx="18" clrIdx="1">
    <p:extLst>
      <p:ext uri="{19B8F6BF-5375-455C-9EA6-DF929625EA0E}">
        <p15:presenceInfo xmlns:p15="http://schemas.microsoft.com/office/powerpoint/2012/main" userId="8ae85e8e7d05c8b6" providerId="Windows Live"/>
      </p:ext>
    </p:extLst>
  </p:cmAuthor>
  <p:cmAuthor id="3" name="igor" initials="i"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FAC0"/>
    <a:srgbClr val="FFB7B7"/>
    <a:srgbClr val="F09A9A"/>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433" autoAdjust="0"/>
  </p:normalViewPr>
  <p:slideViewPr>
    <p:cSldViewPr>
      <p:cViewPr varScale="1">
        <p:scale>
          <a:sx n="112" d="100"/>
          <a:sy n="112" d="100"/>
        </p:scale>
        <p:origin x="156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16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95E943E-FF8F-4C0D-BB58-388D59129C88}" type="datetimeFigureOut">
              <a:rPr lang="pt-BR" smtClean="0"/>
              <a:t>13/08/2014</a:t>
            </a:fld>
            <a:endParaRPr lang="pt-BR"/>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6B0BD9C-4D5B-4F8D-897D-03E7A99227B6}" type="slidenum">
              <a:rPr lang="pt-BR" smtClean="0"/>
              <a:t>‹nº›</a:t>
            </a:fld>
            <a:endParaRPr lang="pt-BR"/>
          </a:p>
        </p:txBody>
      </p:sp>
    </p:spTree>
    <p:extLst>
      <p:ext uri="{BB962C8B-B14F-4D97-AF65-F5344CB8AC3E}">
        <p14:creationId xmlns:p14="http://schemas.microsoft.com/office/powerpoint/2010/main" val="9540423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FF4F80-9C7F-4DF9-B5A6-C092E0B5A47C}" type="datetimeFigureOut">
              <a:rPr lang="pt-BR" smtClean="0"/>
              <a:t>13/08/2014</a:t>
            </a:fld>
            <a:endParaRPr lang="pt-BR"/>
          </a:p>
        </p:txBody>
      </p:sp>
      <p:sp>
        <p:nvSpPr>
          <p:cNvPr id="4" name="Espaço Reservado para Imagem de Sl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AC921F-F224-4077-8483-9990F9538459}" type="slidenum">
              <a:rPr lang="pt-BR" smtClean="0"/>
              <a:t>‹nº›</a:t>
            </a:fld>
            <a:endParaRPr lang="pt-BR"/>
          </a:p>
        </p:txBody>
      </p:sp>
    </p:spTree>
    <p:extLst>
      <p:ext uri="{BB962C8B-B14F-4D97-AF65-F5344CB8AC3E}">
        <p14:creationId xmlns:p14="http://schemas.microsoft.com/office/powerpoint/2010/main" val="1462224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noProof="0" dirty="0" smtClean="0"/>
              <a:t>Clique para </a:t>
            </a:r>
            <a:r>
              <a:rPr lang="en-US" noProof="0" dirty="0" err="1" smtClean="0"/>
              <a:t>editar</a:t>
            </a:r>
            <a:r>
              <a:rPr lang="en-US" noProof="0" dirty="0" smtClean="0"/>
              <a:t> o </a:t>
            </a:r>
            <a:r>
              <a:rPr lang="en-US" noProof="0" dirty="0" err="1" smtClean="0"/>
              <a:t>título</a:t>
            </a:r>
            <a:r>
              <a:rPr lang="en-US" noProof="0" dirty="0" smtClean="0"/>
              <a:t> </a:t>
            </a:r>
            <a:r>
              <a:rPr lang="en-US" noProof="0" dirty="0" err="1" smtClean="0"/>
              <a:t>mestre</a:t>
            </a:r>
            <a:endParaRPr lang="en-US" noProof="0"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noProof="0" dirty="0" smtClean="0"/>
              <a:t>Clique para </a:t>
            </a:r>
            <a:r>
              <a:rPr lang="en-US" noProof="0" dirty="0" err="1" smtClean="0"/>
              <a:t>editar</a:t>
            </a:r>
            <a:r>
              <a:rPr lang="en-US" noProof="0" dirty="0" smtClean="0"/>
              <a:t> o </a:t>
            </a:r>
            <a:r>
              <a:rPr lang="en-US" noProof="0" dirty="0" err="1" smtClean="0"/>
              <a:t>estilo</a:t>
            </a:r>
            <a:r>
              <a:rPr lang="en-US" noProof="0" dirty="0" smtClean="0"/>
              <a:t> do </a:t>
            </a:r>
            <a:r>
              <a:rPr lang="en-US" noProof="0" dirty="0" err="1" smtClean="0"/>
              <a:t>subtítulo</a:t>
            </a:r>
            <a:r>
              <a:rPr lang="en-US" noProof="0" dirty="0" smtClean="0"/>
              <a:t> </a:t>
            </a:r>
            <a:r>
              <a:rPr lang="en-US" noProof="0" dirty="0" err="1" smtClean="0"/>
              <a:t>mestre</a:t>
            </a:r>
            <a:endParaRPr lang="en-US" noProof="0"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878318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r>
              <a:rPr lang="pt-BR" dirty="0" smtClean="0"/>
              <a:t>Software </a:t>
            </a:r>
            <a:r>
              <a:rPr lang="pt-BR" dirty="0" err="1" smtClean="0"/>
              <a:t>Environments</a:t>
            </a:r>
            <a:endParaRPr lang="pt-BR" dirty="0"/>
          </a:p>
        </p:txBody>
      </p:sp>
      <p:sp>
        <p:nvSpPr>
          <p:cNvPr id="5" name="Footer Placeholder 4"/>
          <p:cNvSpPr>
            <a:spLocks noGrp="1"/>
          </p:cNvSpPr>
          <p:nvPr>
            <p:ph type="ftr" sz="quarter" idx="11"/>
          </p:nvPr>
        </p:nvSpPr>
        <p:spPr/>
        <p:txBody>
          <a:bodyPr/>
          <a:lstStyle/>
          <a:p>
            <a:r>
              <a:rPr lang="pt-BR" dirty="0" smtClean="0"/>
              <a:t>Marco Aurélio Gerosa (gerosa@ime.usp.br)</a:t>
            </a:r>
            <a:endParaRPr lang="pt-BR" dirty="0"/>
          </a:p>
        </p:txBody>
      </p:sp>
      <p:sp>
        <p:nvSpPr>
          <p:cNvPr id="6" name="Slide Number Placeholder 5"/>
          <p:cNvSpPr>
            <a:spLocks noGrp="1"/>
          </p:cNvSpPr>
          <p:nvPr>
            <p:ph type="sldNum" sz="quarter" idx="12"/>
          </p:nvPr>
        </p:nvSpPr>
        <p:spPr/>
        <p:txBody>
          <a:bodyPr/>
          <a:lstStyle/>
          <a:p>
            <a:fld id="{2119D8CF-8DEC-4D9F-84EE-ADF04DFF3391}" type="slidenum">
              <a:rPr lang="pt-BR" smtClean="0"/>
              <a:t>‹nº›</a:t>
            </a:fld>
            <a:endParaRPr lang="pt-BR"/>
          </a:p>
        </p:txBody>
      </p:sp>
    </p:spTree>
    <p:extLst>
      <p:ext uri="{BB962C8B-B14F-4D97-AF65-F5344CB8AC3E}">
        <p14:creationId xmlns:p14="http://schemas.microsoft.com/office/powerpoint/2010/main" val="139610355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r>
              <a:rPr lang="pt-BR" dirty="0" smtClean="0"/>
              <a:t>Software </a:t>
            </a:r>
            <a:r>
              <a:rPr lang="pt-BR" dirty="0" err="1" smtClean="0"/>
              <a:t>Environments</a:t>
            </a:r>
            <a:endParaRPr lang="pt-BR" dirty="0"/>
          </a:p>
        </p:txBody>
      </p:sp>
      <p:sp>
        <p:nvSpPr>
          <p:cNvPr id="5" name="Footer Placeholder 4"/>
          <p:cNvSpPr>
            <a:spLocks noGrp="1"/>
          </p:cNvSpPr>
          <p:nvPr>
            <p:ph type="ftr" sz="quarter" idx="11"/>
          </p:nvPr>
        </p:nvSpPr>
        <p:spPr/>
        <p:txBody>
          <a:bodyPr/>
          <a:lstStyle/>
          <a:p>
            <a:r>
              <a:rPr lang="pt-BR" dirty="0" smtClean="0"/>
              <a:t>Marco Aurélio Gerosa (gerosa@ime.usp.br)</a:t>
            </a:r>
            <a:endParaRPr lang="pt-BR" dirty="0"/>
          </a:p>
        </p:txBody>
      </p:sp>
      <p:sp>
        <p:nvSpPr>
          <p:cNvPr id="6" name="Slide Number Placeholder 5"/>
          <p:cNvSpPr>
            <a:spLocks noGrp="1"/>
          </p:cNvSpPr>
          <p:nvPr>
            <p:ph type="sldNum" sz="quarter" idx="12"/>
          </p:nvPr>
        </p:nvSpPr>
        <p:spPr/>
        <p:txBody>
          <a:bodyPr/>
          <a:lstStyle/>
          <a:p>
            <a:fld id="{2119D8CF-8DEC-4D9F-84EE-ADF04DFF3391}" type="slidenum">
              <a:rPr lang="pt-BR" smtClean="0"/>
              <a:t>‹nº›</a:t>
            </a:fld>
            <a:endParaRPr lang="pt-BR"/>
          </a:p>
        </p:txBody>
      </p:sp>
    </p:spTree>
    <p:extLst>
      <p:ext uri="{BB962C8B-B14F-4D97-AF65-F5344CB8AC3E}">
        <p14:creationId xmlns:p14="http://schemas.microsoft.com/office/powerpoint/2010/main" val="11435070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lvl1pPr>
              <a:defRPr/>
            </a:lvl1pPr>
          </a:lstStyle>
          <a:p>
            <a:r>
              <a:rPr lang="pt-BR" dirty="0" smtClean="0"/>
              <a:t>Software </a:t>
            </a:r>
            <a:r>
              <a:rPr lang="pt-BR" dirty="0" err="1" smtClean="0"/>
              <a:t>Environments</a:t>
            </a:r>
            <a:endParaRPr lang="pt-BR" dirty="0"/>
          </a:p>
        </p:txBody>
      </p:sp>
      <p:sp>
        <p:nvSpPr>
          <p:cNvPr id="5" name="Footer Placeholder 4"/>
          <p:cNvSpPr>
            <a:spLocks noGrp="1"/>
          </p:cNvSpPr>
          <p:nvPr>
            <p:ph type="ftr" sz="quarter" idx="11"/>
          </p:nvPr>
        </p:nvSpPr>
        <p:spPr/>
        <p:txBody>
          <a:bodyPr/>
          <a:lstStyle>
            <a:lvl1pPr>
              <a:defRPr/>
            </a:lvl1pPr>
          </a:lstStyle>
          <a:p>
            <a:r>
              <a:rPr lang="pt-BR" dirty="0" smtClean="0"/>
              <a:t>Marco Aurélio Gerosa (gerosa@ime.usp.br)</a:t>
            </a:r>
            <a:endParaRPr lang="pt-BR" dirty="0"/>
          </a:p>
        </p:txBody>
      </p:sp>
      <p:sp>
        <p:nvSpPr>
          <p:cNvPr id="6" name="Slide Number Placeholder 5"/>
          <p:cNvSpPr>
            <a:spLocks noGrp="1"/>
          </p:cNvSpPr>
          <p:nvPr>
            <p:ph type="sldNum" sz="quarter" idx="12"/>
          </p:nvPr>
        </p:nvSpPr>
        <p:spPr/>
        <p:txBody>
          <a:bodyPr/>
          <a:lstStyle/>
          <a:p>
            <a:fld id="{2119D8CF-8DEC-4D9F-84EE-ADF04DFF3391}" type="slidenum">
              <a:rPr lang="pt-BR" smtClean="0"/>
              <a:t>‹nº›</a:t>
            </a:fld>
            <a:endParaRPr lang="pt-BR"/>
          </a:p>
        </p:txBody>
      </p:sp>
    </p:spTree>
    <p:extLst>
      <p:ext uri="{BB962C8B-B14F-4D97-AF65-F5344CB8AC3E}">
        <p14:creationId xmlns:p14="http://schemas.microsoft.com/office/powerpoint/2010/main" val="88652790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pt-BR" smtClean="0"/>
              <a:t>Clique para editar o título mestre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932696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r>
              <a:rPr lang="pt-BR" dirty="0" smtClean="0"/>
              <a:t>Software </a:t>
            </a:r>
            <a:r>
              <a:rPr lang="pt-BR" dirty="0" err="1" smtClean="0"/>
              <a:t>Environments</a:t>
            </a:r>
            <a:endParaRPr lang="pt-BR" dirty="0"/>
          </a:p>
        </p:txBody>
      </p:sp>
      <p:sp>
        <p:nvSpPr>
          <p:cNvPr id="6" name="Footer Placeholder 5"/>
          <p:cNvSpPr>
            <a:spLocks noGrp="1"/>
          </p:cNvSpPr>
          <p:nvPr>
            <p:ph type="ftr" sz="quarter" idx="11"/>
          </p:nvPr>
        </p:nvSpPr>
        <p:spPr/>
        <p:txBody>
          <a:bodyPr/>
          <a:lstStyle/>
          <a:p>
            <a:r>
              <a:rPr lang="pt-BR" dirty="0" smtClean="0"/>
              <a:t>Livre docência – Marco Aurélio Gerosa</a:t>
            </a:r>
            <a:endParaRPr lang="pt-BR" dirty="0"/>
          </a:p>
        </p:txBody>
      </p:sp>
      <p:sp>
        <p:nvSpPr>
          <p:cNvPr id="7" name="Slide Number Placeholder 6"/>
          <p:cNvSpPr>
            <a:spLocks noGrp="1"/>
          </p:cNvSpPr>
          <p:nvPr>
            <p:ph type="sldNum" sz="quarter" idx="12"/>
          </p:nvPr>
        </p:nvSpPr>
        <p:spPr/>
        <p:txBody>
          <a:bodyPr/>
          <a:lstStyle/>
          <a:p>
            <a:fld id="{2119D8CF-8DEC-4D9F-84EE-ADF04DFF3391}" type="slidenum">
              <a:rPr lang="pt-BR" smtClean="0"/>
              <a:t>‹nº›</a:t>
            </a:fld>
            <a:endParaRPr lang="pt-BR"/>
          </a:p>
        </p:txBody>
      </p:sp>
    </p:spTree>
    <p:extLst>
      <p:ext uri="{BB962C8B-B14F-4D97-AF65-F5344CB8AC3E}">
        <p14:creationId xmlns:p14="http://schemas.microsoft.com/office/powerpoint/2010/main" val="194707410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pt-BR" smtClean="0"/>
              <a:t>Clique para editar o título mestre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822960" y="2582334"/>
            <a:ext cx="3703320" cy="3286760"/>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4663440" y="2582334"/>
            <a:ext cx="3703320" cy="3286760"/>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r>
              <a:rPr lang="pt-BR" dirty="0" smtClean="0"/>
              <a:t>Software </a:t>
            </a:r>
            <a:r>
              <a:rPr lang="pt-BR" dirty="0" err="1" smtClean="0"/>
              <a:t>Environments</a:t>
            </a:r>
            <a:endParaRPr lang="pt-BR" dirty="0"/>
          </a:p>
        </p:txBody>
      </p:sp>
      <p:sp>
        <p:nvSpPr>
          <p:cNvPr id="8" name="Footer Placeholder 7"/>
          <p:cNvSpPr>
            <a:spLocks noGrp="1"/>
          </p:cNvSpPr>
          <p:nvPr>
            <p:ph type="ftr" sz="quarter" idx="11"/>
          </p:nvPr>
        </p:nvSpPr>
        <p:spPr/>
        <p:txBody>
          <a:bodyPr/>
          <a:lstStyle/>
          <a:p>
            <a:r>
              <a:rPr lang="pt-BR" dirty="0" smtClean="0"/>
              <a:t>Livre docência – Marco Aurélio Gerosa</a:t>
            </a:r>
            <a:endParaRPr lang="pt-BR" dirty="0"/>
          </a:p>
        </p:txBody>
      </p:sp>
      <p:sp>
        <p:nvSpPr>
          <p:cNvPr id="9" name="Slide Number Placeholder 8"/>
          <p:cNvSpPr>
            <a:spLocks noGrp="1"/>
          </p:cNvSpPr>
          <p:nvPr>
            <p:ph type="sldNum" sz="quarter" idx="12"/>
          </p:nvPr>
        </p:nvSpPr>
        <p:spPr/>
        <p:txBody>
          <a:bodyPr/>
          <a:lstStyle/>
          <a:p>
            <a:fld id="{2119D8CF-8DEC-4D9F-84EE-ADF04DFF3391}" type="slidenum">
              <a:rPr lang="pt-BR" smtClean="0"/>
              <a:t>‹nº›</a:t>
            </a:fld>
            <a:endParaRPr lang="pt-BR"/>
          </a:p>
        </p:txBody>
      </p:sp>
    </p:spTree>
    <p:extLst>
      <p:ext uri="{BB962C8B-B14F-4D97-AF65-F5344CB8AC3E}">
        <p14:creationId xmlns:p14="http://schemas.microsoft.com/office/powerpoint/2010/main" val="335642652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r>
              <a:rPr lang="pt-BR" dirty="0" smtClean="0"/>
              <a:t>Software </a:t>
            </a:r>
            <a:r>
              <a:rPr lang="pt-BR" dirty="0" err="1" smtClean="0"/>
              <a:t>Environments</a:t>
            </a:r>
            <a:endParaRPr lang="pt-BR" dirty="0"/>
          </a:p>
        </p:txBody>
      </p:sp>
      <p:sp>
        <p:nvSpPr>
          <p:cNvPr id="4" name="Footer Placeholder 3"/>
          <p:cNvSpPr>
            <a:spLocks noGrp="1"/>
          </p:cNvSpPr>
          <p:nvPr>
            <p:ph type="ftr" sz="quarter" idx="11"/>
          </p:nvPr>
        </p:nvSpPr>
        <p:spPr/>
        <p:txBody>
          <a:bodyPr/>
          <a:lstStyle/>
          <a:p>
            <a:r>
              <a:rPr lang="pt-BR" dirty="0" smtClean="0"/>
              <a:t>Marco Aurélio Gerosa (gerosa@ime.usp.br)</a:t>
            </a:r>
            <a:endParaRPr lang="pt-BR" dirty="0"/>
          </a:p>
        </p:txBody>
      </p:sp>
      <p:sp>
        <p:nvSpPr>
          <p:cNvPr id="5" name="Slide Number Placeholder 4"/>
          <p:cNvSpPr>
            <a:spLocks noGrp="1"/>
          </p:cNvSpPr>
          <p:nvPr>
            <p:ph type="sldNum" sz="quarter" idx="12"/>
          </p:nvPr>
        </p:nvSpPr>
        <p:spPr/>
        <p:txBody>
          <a:bodyPr/>
          <a:lstStyle/>
          <a:p>
            <a:fld id="{2119D8CF-8DEC-4D9F-84EE-ADF04DFF3391}" type="slidenum">
              <a:rPr lang="pt-BR" smtClean="0"/>
              <a:t>‹nº›</a:t>
            </a:fld>
            <a:endParaRPr lang="pt-BR"/>
          </a:p>
        </p:txBody>
      </p:sp>
    </p:spTree>
    <p:extLst>
      <p:ext uri="{BB962C8B-B14F-4D97-AF65-F5344CB8AC3E}">
        <p14:creationId xmlns:p14="http://schemas.microsoft.com/office/powerpoint/2010/main" val="82367540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10" name="Rectangle 6"/>
          <p:cNvSpPr/>
          <p:nvPr/>
        </p:nvSpPr>
        <p:spPr>
          <a:xfrm>
            <a:off x="0" y="6525344"/>
            <a:ext cx="9144001" cy="3326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8"/>
          <p:cNvSpPr/>
          <p:nvPr/>
        </p:nvSpPr>
        <p:spPr>
          <a:xfrm>
            <a:off x="0" y="645934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Date Placeholder 3"/>
          <p:cNvSpPr>
            <a:spLocks noGrp="1"/>
          </p:cNvSpPr>
          <p:nvPr>
            <p:ph type="dt" sz="half" idx="2"/>
          </p:nvPr>
        </p:nvSpPr>
        <p:spPr>
          <a:xfrm>
            <a:off x="107504" y="6539808"/>
            <a:ext cx="1854203" cy="272154"/>
          </a:xfrm>
          <a:prstGeom prst="rect">
            <a:avLst/>
          </a:prstGeom>
        </p:spPr>
        <p:txBody>
          <a:bodyPr vert="horz" lIns="91440" tIns="45720" rIns="91440" bIns="45720" rtlCol="0" anchor="ctr"/>
          <a:lstStyle>
            <a:lvl1pPr algn="l">
              <a:defRPr sz="900">
                <a:solidFill>
                  <a:srgbClr val="FFFFFF"/>
                </a:solidFill>
              </a:defRPr>
            </a:lvl1pPr>
          </a:lstStyle>
          <a:p>
            <a:r>
              <a:rPr lang="pt-BR" dirty="0" smtClean="0"/>
              <a:t>Software </a:t>
            </a:r>
            <a:r>
              <a:rPr lang="pt-BR" dirty="0" err="1" smtClean="0"/>
              <a:t>Environments</a:t>
            </a:r>
            <a:endParaRPr lang="pt-BR" dirty="0"/>
          </a:p>
        </p:txBody>
      </p:sp>
      <p:sp>
        <p:nvSpPr>
          <p:cNvPr id="13" name="Footer Placeholder 4"/>
          <p:cNvSpPr>
            <a:spLocks noGrp="1"/>
          </p:cNvSpPr>
          <p:nvPr>
            <p:ph type="ftr" sz="quarter" idx="3"/>
          </p:nvPr>
        </p:nvSpPr>
        <p:spPr>
          <a:xfrm>
            <a:off x="2764639" y="6525344"/>
            <a:ext cx="3617103" cy="299567"/>
          </a:xfrm>
          <a:prstGeom prst="rect">
            <a:avLst/>
          </a:prstGeom>
        </p:spPr>
        <p:txBody>
          <a:bodyPr vert="horz" lIns="91440" tIns="45720" rIns="91440" bIns="45720" rtlCol="0" anchor="ctr"/>
          <a:lstStyle>
            <a:lvl1pPr algn="ctr">
              <a:defRPr sz="900" cap="none" baseline="0">
                <a:solidFill>
                  <a:srgbClr val="FFFFFF"/>
                </a:solidFill>
              </a:defRPr>
            </a:lvl1pPr>
          </a:lstStyle>
          <a:p>
            <a:r>
              <a:rPr lang="pt-BR" dirty="0" smtClean="0"/>
              <a:t>Marco Aurélio Gerosa (gerosa@ime.usp.br)</a:t>
            </a:r>
            <a:endParaRPr lang="pt-BR" dirty="0"/>
          </a:p>
        </p:txBody>
      </p:sp>
      <p:sp>
        <p:nvSpPr>
          <p:cNvPr id="14" name="Slide Number Placeholder 5"/>
          <p:cNvSpPr>
            <a:spLocks noGrp="1"/>
          </p:cNvSpPr>
          <p:nvPr>
            <p:ph type="sldNum" sz="quarter" idx="4"/>
          </p:nvPr>
        </p:nvSpPr>
        <p:spPr>
          <a:xfrm>
            <a:off x="7980467" y="6539808"/>
            <a:ext cx="984019" cy="270198"/>
          </a:xfrm>
          <a:prstGeom prst="rect">
            <a:avLst/>
          </a:prstGeom>
        </p:spPr>
        <p:txBody>
          <a:bodyPr vert="horz" lIns="91440" tIns="45720" rIns="91440" bIns="45720" rtlCol="0" anchor="ctr"/>
          <a:lstStyle>
            <a:lvl1pPr algn="r">
              <a:defRPr sz="1050">
                <a:solidFill>
                  <a:srgbClr val="FFFFFF"/>
                </a:solidFill>
              </a:defRPr>
            </a:lvl1pPr>
          </a:lstStyle>
          <a:p>
            <a:fld id="{2119D8CF-8DEC-4D9F-84EE-ADF04DFF3391}" type="slidenum">
              <a:rPr lang="pt-BR" smtClean="0"/>
              <a:t>‹nº›</a:t>
            </a:fld>
            <a:endParaRPr lang="pt-BR" dirty="0"/>
          </a:p>
        </p:txBody>
      </p:sp>
    </p:spTree>
    <p:extLst>
      <p:ext uri="{BB962C8B-B14F-4D97-AF65-F5344CB8AC3E}">
        <p14:creationId xmlns:p14="http://schemas.microsoft.com/office/powerpoint/2010/main" val="400621560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pt-BR" smtClean="0"/>
              <a:t>Clique para editar o título mestre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r>
              <a:rPr lang="pt-BR" dirty="0" smtClean="0"/>
              <a:t>Software </a:t>
            </a:r>
            <a:r>
              <a:rPr lang="pt-BR" dirty="0" err="1" smtClean="0"/>
              <a:t>Environments</a:t>
            </a:r>
            <a:endParaRPr lang="pt-BR"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pt-BR" dirty="0" smtClean="0"/>
              <a:t>Marco Aurélio Gerosa (gerosa@ime.usp.br)</a:t>
            </a:r>
            <a:endParaRPr lang="pt-BR"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119D8CF-8DEC-4D9F-84EE-ADF04DFF3391}" type="slidenum">
              <a:rPr lang="pt-BR" smtClean="0"/>
              <a:t>‹nº›</a:t>
            </a:fld>
            <a:endParaRPr lang="pt-BR"/>
          </a:p>
        </p:txBody>
      </p:sp>
    </p:spTree>
    <p:extLst>
      <p:ext uri="{BB962C8B-B14F-4D97-AF65-F5344CB8AC3E}">
        <p14:creationId xmlns:p14="http://schemas.microsoft.com/office/powerpoint/2010/main" val="114177301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r>
              <a:rPr lang="pt-BR" dirty="0" smtClean="0"/>
              <a:t>Software </a:t>
            </a:r>
            <a:r>
              <a:rPr lang="pt-BR" dirty="0" err="1" smtClean="0"/>
              <a:t>Environments</a:t>
            </a:r>
            <a:endParaRPr lang="pt-BR" dirty="0"/>
          </a:p>
        </p:txBody>
      </p:sp>
      <p:sp>
        <p:nvSpPr>
          <p:cNvPr id="6" name="Footer Placeholder 5"/>
          <p:cNvSpPr>
            <a:spLocks noGrp="1"/>
          </p:cNvSpPr>
          <p:nvPr>
            <p:ph type="ftr" sz="quarter" idx="11"/>
          </p:nvPr>
        </p:nvSpPr>
        <p:spPr/>
        <p:txBody>
          <a:bodyPr/>
          <a:lstStyle/>
          <a:p>
            <a:r>
              <a:rPr lang="pt-BR" dirty="0" smtClean="0"/>
              <a:t>Marco Aurélio Gerosa (gerosa@ime.usp.br)</a:t>
            </a:r>
            <a:endParaRPr lang="pt-BR" dirty="0"/>
          </a:p>
        </p:txBody>
      </p:sp>
      <p:sp>
        <p:nvSpPr>
          <p:cNvPr id="7" name="Slide Number Placeholder 6"/>
          <p:cNvSpPr>
            <a:spLocks noGrp="1"/>
          </p:cNvSpPr>
          <p:nvPr>
            <p:ph type="sldNum" sz="quarter" idx="12"/>
          </p:nvPr>
        </p:nvSpPr>
        <p:spPr/>
        <p:txBody>
          <a:bodyPr/>
          <a:lstStyle/>
          <a:p>
            <a:fld id="{2119D8CF-8DEC-4D9F-84EE-ADF04DFF3391}" type="slidenum">
              <a:rPr lang="pt-BR" smtClean="0"/>
              <a:t>‹nº›</a:t>
            </a:fld>
            <a:endParaRPr lang="pt-BR"/>
          </a:p>
        </p:txBody>
      </p:sp>
    </p:spTree>
    <p:extLst>
      <p:ext uri="{BB962C8B-B14F-4D97-AF65-F5344CB8AC3E}">
        <p14:creationId xmlns:p14="http://schemas.microsoft.com/office/powerpoint/2010/main" val="131023062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6525344"/>
            <a:ext cx="9144001" cy="3326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45934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79511" y="286605"/>
            <a:ext cx="8784975" cy="694124"/>
          </a:xfrm>
          <a:prstGeom prst="rect">
            <a:avLst/>
          </a:prstGeom>
        </p:spPr>
        <p:txBody>
          <a:bodyPr vert="horz" lIns="91440" tIns="45720" rIns="91440" bIns="45720" rtlCol="0" anchor="b">
            <a:normAutofit/>
          </a:bodyPr>
          <a:lstStyle/>
          <a:p>
            <a:r>
              <a:rPr lang="en-US" noProof="0" dirty="0" smtClean="0"/>
              <a:t>Clique para </a:t>
            </a:r>
            <a:r>
              <a:rPr lang="en-US" noProof="0" dirty="0" err="1" smtClean="0"/>
              <a:t>editar</a:t>
            </a:r>
            <a:r>
              <a:rPr lang="en-US" noProof="0" dirty="0" smtClean="0"/>
              <a:t> o </a:t>
            </a:r>
            <a:r>
              <a:rPr lang="en-US" noProof="0" dirty="0" err="1" smtClean="0"/>
              <a:t>título</a:t>
            </a:r>
            <a:r>
              <a:rPr lang="en-US" noProof="0" dirty="0" smtClean="0"/>
              <a:t> </a:t>
            </a:r>
            <a:r>
              <a:rPr lang="en-US" noProof="0" dirty="0" err="1" smtClean="0"/>
              <a:t>mestre</a:t>
            </a:r>
            <a:endParaRPr lang="en-US" noProof="0" dirty="0"/>
          </a:p>
        </p:txBody>
      </p:sp>
      <p:sp>
        <p:nvSpPr>
          <p:cNvPr id="3" name="Text Placeholder 2"/>
          <p:cNvSpPr>
            <a:spLocks noGrp="1"/>
          </p:cNvSpPr>
          <p:nvPr>
            <p:ph type="body" idx="1"/>
          </p:nvPr>
        </p:nvSpPr>
        <p:spPr>
          <a:xfrm>
            <a:off x="179512" y="1124743"/>
            <a:ext cx="8784975" cy="5248130"/>
          </a:xfrm>
          <a:prstGeom prst="rect">
            <a:avLst/>
          </a:prstGeom>
        </p:spPr>
        <p:txBody>
          <a:bodyPr vert="horz" lIns="0" tIns="45720" rIns="0" bIns="45720" rtlCol="0">
            <a:normAutofit/>
          </a:bodyPr>
          <a:lstStyle/>
          <a:p>
            <a:pPr lvl="0"/>
            <a:r>
              <a:rPr lang="en-US" noProof="0" dirty="0" smtClean="0"/>
              <a:t>Clique para </a:t>
            </a:r>
            <a:r>
              <a:rPr lang="en-US" noProof="0" dirty="0" err="1" smtClean="0"/>
              <a:t>editar</a:t>
            </a:r>
            <a:r>
              <a:rPr lang="en-US" noProof="0" dirty="0" smtClean="0"/>
              <a:t> o </a:t>
            </a:r>
            <a:r>
              <a:rPr lang="en-US" noProof="0" dirty="0" err="1" smtClean="0"/>
              <a:t>texto</a:t>
            </a:r>
            <a:r>
              <a:rPr lang="en-US" noProof="0" dirty="0" smtClean="0"/>
              <a:t> </a:t>
            </a:r>
            <a:r>
              <a:rPr lang="en-US" noProof="0" dirty="0" err="1" smtClean="0"/>
              <a:t>mestre</a:t>
            </a:r>
            <a:endParaRPr lang="en-US" noProof="0" dirty="0" smtClean="0"/>
          </a:p>
          <a:p>
            <a:pPr lvl="1"/>
            <a:r>
              <a:rPr lang="en-US" noProof="0" dirty="0" smtClean="0"/>
              <a:t>Segundo </a:t>
            </a:r>
            <a:r>
              <a:rPr lang="en-US" noProof="0" dirty="0" err="1" smtClean="0"/>
              <a:t>nível</a:t>
            </a:r>
            <a:endParaRPr lang="en-US" noProof="0" dirty="0" smtClean="0"/>
          </a:p>
          <a:p>
            <a:pPr lvl="2"/>
            <a:r>
              <a:rPr lang="en-US" noProof="0" dirty="0" err="1" smtClean="0"/>
              <a:t>Terceiro</a:t>
            </a:r>
            <a:r>
              <a:rPr lang="en-US" noProof="0" dirty="0" smtClean="0"/>
              <a:t> </a:t>
            </a:r>
            <a:r>
              <a:rPr lang="en-US" noProof="0" dirty="0" err="1" smtClean="0"/>
              <a:t>nível</a:t>
            </a:r>
            <a:endParaRPr lang="en-US" noProof="0" dirty="0" smtClean="0"/>
          </a:p>
          <a:p>
            <a:pPr lvl="3"/>
            <a:r>
              <a:rPr lang="en-US" noProof="0" dirty="0" smtClean="0"/>
              <a:t>Quarto </a:t>
            </a:r>
            <a:r>
              <a:rPr lang="en-US" noProof="0" dirty="0" err="1" smtClean="0"/>
              <a:t>nível</a:t>
            </a:r>
            <a:endParaRPr lang="en-US" noProof="0" dirty="0" smtClean="0"/>
          </a:p>
          <a:p>
            <a:pPr lvl="4"/>
            <a:r>
              <a:rPr lang="en-US" noProof="0" dirty="0" err="1" smtClean="0"/>
              <a:t>Quinto</a:t>
            </a:r>
            <a:r>
              <a:rPr lang="en-US" noProof="0" dirty="0" smtClean="0"/>
              <a:t> </a:t>
            </a:r>
            <a:r>
              <a:rPr lang="en-US" noProof="0" dirty="0" err="1" smtClean="0"/>
              <a:t>nível</a:t>
            </a:r>
            <a:endParaRPr lang="en-US" noProof="0" dirty="0"/>
          </a:p>
        </p:txBody>
      </p:sp>
      <p:sp>
        <p:nvSpPr>
          <p:cNvPr id="4" name="Date Placeholder 3"/>
          <p:cNvSpPr>
            <a:spLocks noGrp="1"/>
          </p:cNvSpPr>
          <p:nvPr>
            <p:ph type="dt" sz="half" idx="2"/>
          </p:nvPr>
        </p:nvSpPr>
        <p:spPr>
          <a:xfrm>
            <a:off x="107504" y="6539808"/>
            <a:ext cx="1854203" cy="272154"/>
          </a:xfrm>
          <a:prstGeom prst="rect">
            <a:avLst/>
          </a:prstGeom>
        </p:spPr>
        <p:txBody>
          <a:bodyPr vert="horz" lIns="91440" tIns="45720" rIns="91440" bIns="45720" rtlCol="0" anchor="ctr"/>
          <a:lstStyle>
            <a:lvl1pPr algn="l">
              <a:defRPr sz="900">
                <a:solidFill>
                  <a:srgbClr val="FFFFFF"/>
                </a:solidFill>
              </a:defRPr>
            </a:lvl1pPr>
          </a:lstStyle>
          <a:p>
            <a:r>
              <a:rPr lang="pt-BR" dirty="0" smtClean="0"/>
              <a:t>Software </a:t>
            </a:r>
            <a:r>
              <a:rPr lang="pt-BR" dirty="0" err="1" smtClean="0"/>
              <a:t>Environments</a:t>
            </a:r>
            <a:endParaRPr lang="pt-BR" dirty="0"/>
          </a:p>
        </p:txBody>
      </p:sp>
      <p:sp>
        <p:nvSpPr>
          <p:cNvPr id="5" name="Footer Placeholder 4"/>
          <p:cNvSpPr>
            <a:spLocks noGrp="1"/>
          </p:cNvSpPr>
          <p:nvPr>
            <p:ph type="ftr" sz="quarter" idx="3"/>
          </p:nvPr>
        </p:nvSpPr>
        <p:spPr>
          <a:xfrm>
            <a:off x="2764639" y="6525344"/>
            <a:ext cx="3617103" cy="299567"/>
          </a:xfrm>
          <a:prstGeom prst="rect">
            <a:avLst/>
          </a:prstGeom>
        </p:spPr>
        <p:txBody>
          <a:bodyPr vert="horz" lIns="91440" tIns="45720" rIns="91440" bIns="45720" rtlCol="0" anchor="ctr"/>
          <a:lstStyle>
            <a:lvl1pPr algn="ctr">
              <a:defRPr sz="900" cap="none" baseline="0">
                <a:solidFill>
                  <a:srgbClr val="FFFFFF"/>
                </a:solidFill>
              </a:defRPr>
            </a:lvl1pPr>
          </a:lstStyle>
          <a:p>
            <a:r>
              <a:rPr lang="pt-BR" dirty="0" smtClean="0"/>
              <a:t>Marco Aurélio Gerosa (gerosa@ime.usp.br)</a:t>
            </a:r>
            <a:endParaRPr lang="pt-BR" dirty="0"/>
          </a:p>
        </p:txBody>
      </p:sp>
      <p:sp>
        <p:nvSpPr>
          <p:cNvPr id="6" name="Slide Number Placeholder 5"/>
          <p:cNvSpPr>
            <a:spLocks noGrp="1"/>
          </p:cNvSpPr>
          <p:nvPr>
            <p:ph type="sldNum" sz="quarter" idx="4"/>
          </p:nvPr>
        </p:nvSpPr>
        <p:spPr>
          <a:xfrm>
            <a:off x="7980467" y="6539808"/>
            <a:ext cx="984019" cy="270198"/>
          </a:xfrm>
          <a:prstGeom prst="rect">
            <a:avLst/>
          </a:prstGeom>
        </p:spPr>
        <p:txBody>
          <a:bodyPr vert="horz" lIns="91440" tIns="45720" rIns="91440" bIns="45720" rtlCol="0" anchor="ctr"/>
          <a:lstStyle>
            <a:lvl1pPr algn="r">
              <a:defRPr sz="1050">
                <a:solidFill>
                  <a:srgbClr val="FFFFFF"/>
                </a:solidFill>
              </a:defRPr>
            </a:lvl1pPr>
          </a:lstStyle>
          <a:p>
            <a:fld id="{2119D8CF-8DEC-4D9F-84EE-ADF04DFF3391}" type="slidenum">
              <a:rPr lang="pt-BR" smtClean="0"/>
              <a:t>‹nº›</a:t>
            </a:fld>
            <a:endParaRPr lang="pt-BR" dirty="0"/>
          </a:p>
        </p:txBody>
      </p:sp>
      <p:cxnSp>
        <p:nvCxnSpPr>
          <p:cNvPr id="10" name="Straight Connector 9"/>
          <p:cNvCxnSpPr/>
          <p:nvPr/>
        </p:nvCxnSpPr>
        <p:spPr>
          <a:xfrm>
            <a:off x="179512" y="1052736"/>
            <a:ext cx="878497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Rectangle 6"/>
          <p:cNvSpPr/>
          <p:nvPr/>
        </p:nvSpPr>
        <p:spPr>
          <a:xfrm>
            <a:off x="0" y="0"/>
            <a:ext cx="9144001" cy="1425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31931004"/>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iming>
    <p:tnLst>
      <p:par>
        <p:cTn id="1" dur="indefinite" restart="never" nodeType="tmRoot"/>
      </p:par>
    </p:tnLst>
  </p:timing>
  <p:hf hd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1.emf"/><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www.oxfordreference.com/view/10.1093/acref/9780199234004.001.0001/acref-9780199234004-e-4900" TargetMode="External"/><Relationship Id="rId2" Type="http://schemas.openxmlformats.org/officeDocument/2006/relationships/hyperlink" Target="http://en.wikipedia.org/wiki/Computer-aided_software_engineering"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www.oxfordreference.com/view/10.1093/acref/9780199234004.001.0001/acref-9780199234004"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www.oxfordreference.com/view/10.1093/acref/9780199234004.001.0001/acref-9780199234004"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eg"/></Relationships>
</file>

<file path=ppt/slides/_rels/slide39.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paca.ime.usp.br/"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www.oxfordreference.com/view/10.1093/acref/9780199234004.001.0001/acref-9780199234004"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18" Type="http://schemas.openxmlformats.org/officeDocument/2006/relationships/image" Target="../media/image39.WMF"/><Relationship Id="rId3" Type="http://schemas.openxmlformats.org/officeDocument/2006/relationships/image" Target="../media/image24.emf"/><Relationship Id="rId21" Type="http://schemas.openxmlformats.org/officeDocument/2006/relationships/image" Target="../media/image40.png"/><Relationship Id="rId7" Type="http://schemas.openxmlformats.org/officeDocument/2006/relationships/image" Target="../media/image28.emf"/><Relationship Id="rId12" Type="http://schemas.openxmlformats.org/officeDocument/2006/relationships/image" Target="../media/image33.png"/><Relationship Id="rId17" Type="http://schemas.openxmlformats.org/officeDocument/2006/relationships/image" Target="../media/image38.jpeg"/><Relationship Id="rId2" Type="http://schemas.openxmlformats.org/officeDocument/2006/relationships/slideLayout" Target="../slideLayouts/slideLayout2.xml"/><Relationship Id="rId16" Type="http://schemas.openxmlformats.org/officeDocument/2006/relationships/image" Target="../media/image37.emf"/><Relationship Id="rId20" Type="http://schemas.openxmlformats.org/officeDocument/2006/relationships/image" Target="../media/image23.wmf"/><Relationship Id="rId1" Type="http://schemas.openxmlformats.org/officeDocument/2006/relationships/vmlDrawing" Target="../drawings/vmlDrawing1.v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6.emf"/><Relationship Id="rId10" Type="http://schemas.openxmlformats.org/officeDocument/2006/relationships/image" Target="../media/image31.png"/><Relationship Id="rId19" Type="http://schemas.openxmlformats.org/officeDocument/2006/relationships/oleObject" Target="../embeddings/oleObject1.bin"/><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5.png"/><Relationship Id="rId7" Type="http://schemas.openxmlformats.org/officeDocument/2006/relationships/image" Target="../media/image44.png"/><Relationship Id="rId2" Type="http://schemas.openxmlformats.org/officeDocument/2006/relationships/hyperlink" Target="https://github.com/blog/1724-10-million-repositories" TargetMode="External"/><Relationship Id="rId1" Type="http://schemas.openxmlformats.org/officeDocument/2006/relationships/slideLayout" Target="../slideLayouts/slideLayout2.xml"/><Relationship Id="rId6" Type="http://schemas.openxmlformats.org/officeDocument/2006/relationships/image" Target="../media/image43.png"/><Relationship Id="rId11" Type="http://schemas.openxmlformats.org/officeDocument/2006/relationships/image" Target="../media/image47.png"/><Relationship Id="rId5" Type="http://schemas.openxmlformats.org/officeDocument/2006/relationships/image" Target="../media/image42.png"/><Relationship Id="rId10" Type="http://schemas.openxmlformats.org/officeDocument/2006/relationships/image" Target="../media/image46.png"/><Relationship Id="rId4" Type="http://schemas.openxmlformats.org/officeDocument/2006/relationships/image" Target="../media/image41.emf"/><Relationship Id="rId9" Type="http://schemas.openxmlformats.org/officeDocument/2006/relationships/image" Target="../media/image45.gif"/></Relationships>
</file>

<file path=ppt/slides/_rels/slide51.xml.rels><?xml version="1.0" encoding="UTF-8" standalone="yes"?>
<Relationships xmlns="http://schemas.openxmlformats.org/package/2006/relationships"><Relationship Id="rId3" Type="http://schemas.openxmlformats.org/officeDocument/2006/relationships/image" Target="../media/image49.emf"/><Relationship Id="rId7" Type="http://schemas.openxmlformats.org/officeDocument/2006/relationships/image" Target="../media/image53.png"/><Relationship Id="rId2" Type="http://schemas.openxmlformats.org/officeDocument/2006/relationships/image" Target="../media/image48.emf"/><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e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hyperlink" Target="http://www.gotw.ca/publications/c_family_interview.htm" TargetMode="External"/><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www.mendeley.com/" TargetMode="External"/><Relationship Id="rId2" Type="http://schemas.openxmlformats.org/officeDocument/2006/relationships/hyperlink" Target="http://www.zotero.org/" TargetMode="External"/><Relationship Id="rId1" Type="http://schemas.openxmlformats.org/officeDocument/2006/relationships/slideLayout" Target="../slideLayouts/slideLayout2.xml"/><Relationship Id="rId4" Type="http://schemas.openxmlformats.org/officeDocument/2006/relationships/hyperlink" Target="http://jabref.sourceforge.net/" TargetMode="External"/></Relationships>
</file>

<file path=ppt/slides/_rels/slide55.xml.rels><?xml version="1.0" encoding="UTF-8" standalone="yes"?>
<Relationships xmlns="http://schemas.openxmlformats.org/package/2006/relationships"><Relationship Id="rId2" Type="http://schemas.openxmlformats.org/officeDocument/2006/relationships/hyperlink" Target="http://www.ics.uci.edu/~andre/ics228s2006/thomasnejmeh.pdf"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hyperlink" Target="http://honesty.uci.edu/students.html" TargetMode="External"/><Relationship Id="rId1" Type="http://schemas.openxmlformats.org/officeDocument/2006/relationships/slideLayout" Target="../slideLayouts/slideLayout2.xml"/><Relationship Id="rId4" Type="http://schemas.openxmlformats.org/officeDocument/2006/relationships/image" Target="../media/image56.e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mailto:gerosa@ime.usp.br" TargetMode="External"/><Relationship Id="rId2" Type="http://schemas.openxmlformats.org/officeDocument/2006/relationships/hyperlink" Target="http://www.ime.usp.br/~gerosa" TargetMode="Externa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hyperlink" Target="http://www.drsusansim.org/teaching/inf219/" TargetMode="External"/><Relationship Id="rId2" Type="http://schemas.openxmlformats.org/officeDocument/2006/relationships/hyperlink" Target="http://www.ics.uci.edu/~andre/ics228s2006.html" TargetMode="External"/><Relationship Id="rId1" Type="http://schemas.openxmlformats.org/officeDocument/2006/relationships/slideLayout" Target="../slideLayouts/slideLayout2.xml"/><Relationship Id="rId5" Type="http://schemas.openxmlformats.org/officeDocument/2006/relationships/hyperlink" Target="http://www2.ic.uff.br/~leomurta/courses/2013.1/gc.html" TargetMode="External"/><Relationship Id="rId4" Type="http://schemas.openxmlformats.org/officeDocument/2006/relationships/hyperlink" Target="http://www.cs.cmu.edu/~bam/uicourse/2011hasd/schedule.html"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435423"/>
            <a:ext cx="7772400" cy="1993577"/>
          </a:xfrm>
        </p:spPr>
        <p:txBody>
          <a:bodyPr>
            <a:noAutofit/>
          </a:bodyPr>
          <a:lstStyle/>
          <a:p>
            <a:pPr algn="ctr"/>
            <a:r>
              <a:rPr lang="en-US" sz="4400" dirty="0" smtClean="0">
                <a:solidFill>
                  <a:srgbClr val="FF0000"/>
                </a:solidFill>
              </a:rPr>
              <a:t>MAC6912</a:t>
            </a:r>
            <a:r>
              <a:rPr lang="en-US" sz="4400" dirty="0" smtClean="0"/>
              <a:t/>
            </a:r>
            <a:br>
              <a:rPr lang="en-US" sz="4400" dirty="0" smtClean="0"/>
            </a:br>
            <a:r>
              <a:rPr lang="en-US" sz="4400" dirty="0" smtClean="0"/>
              <a:t> </a:t>
            </a:r>
            <a:r>
              <a:rPr lang="pt-BR" sz="4400" dirty="0"/>
              <a:t>Ambientes de Desenvolvimento de Software</a:t>
            </a:r>
            <a:endParaRPr lang="en-US" sz="3200" noProof="0" dirty="0"/>
          </a:p>
        </p:txBody>
      </p:sp>
      <p:sp>
        <p:nvSpPr>
          <p:cNvPr id="4" name="Título 1"/>
          <p:cNvSpPr txBox="1">
            <a:spLocks/>
          </p:cNvSpPr>
          <p:nvPr/>
        </p:nvSpPr>
        <p:spPr>
          <a:xfrm>
            <a:off x="838200" y="5013176"/>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pt-BR" sz="2800" dirty="0"/>
          </a:p>
          <a:p>
            <a:r>
              <a:rPr lang="pt-BR" sz="2800" dirty="0" smtClean="0"/>
              <a:t>(gerosa@ime.usp.br)</a:t>
            </a:r>
          </a:p>
          <a:p>
            <a:r>
              <a:rPr lang="en-US" sz="2000" dirty="0" smtClean="0">
                <a:solidFill>
                  <a:schemeClr val="bg1">
                    <a:lumMod val="50000"/>
                  </a:schemeClr>
                </a:solidFill>
              </a:rPr>
              <a:t>2014.2</a:t>
            </a:r>
            <a:endParaRPr lang="pt-BR" sz="2000" dirty="0">
              <a:solidFill>
                <a:schemeClr val="bg1">
                  <a:lumMod val="50000"/>
                </a:schemeClr>
              </a:solidFill>
            </a:endParaRPr>
          </a:p>
        </p:txBody>
      </p:sp>
      <p:sp>
        <p:nvSpPr>
          <p:cNvPr id="6" name="Retângulo 5"/>
          <p:cNvSpPr/>
          <p:nvPr/>
        </p:nvSpPr>
        <p:spPr>
          <a:xfrm>
            <a:off x="2438400" y="5013013"/>
            <a:ext cx="4572000" cy="523220"/>
          </a:xfrm>
          <a:prstGeom prst="rect">
            <a:avLst/>
          </a:prstGeom>
        </p:spPr>
        <p:txBody>
          <a:bodyPr>
            <a:spAutoFit/>
          </a:bodyPr>
          <a:lstStyle/>
          <a:p>
            <a:pPr lvl="0" algn="ctr"/>
            <a:r>
              <a:rPr lang="pt-BR" sz="2800" dirty="0">
                <a:solidFill>
                  <a:prstClr val="black"/>
                </a:solidFill>
              </a:rPr>
              <a:t>Marco Aurélio </a:t>
            </a:r>
            <a:r>
              <a:rPr lang="pt-BR" sz="2800" dirty="0" smtClean="0">
                <a:solidFill>
                  <a:prstClr val="black"/>
                </a:solidFill>
              </a:rPr>
              <a:t>Gerosa</a:t>
            </a:r>
            <a:endParaRPr lang="pt-BR" sz="2800" dirty="0">
              <a:solidFill>
                <a:prstClr val="black"/>
              </a:solidFill>
            </a:endParaRPr>
          </a:p>
        </p:txBody>
      </p:sp>
      <p:pic>
        <p:nvPicPr>
          <p:cNvPr id="8" name="Image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5936" y="375286"/>
            <a:ext cx="971600" cy="393560"/>
          </a:xfrm>
          <a:prstGeom prst="rect">
            <a:avLst/>
          </a:prstGeom>
        </p:spPr>
      </p:pic>
      <p:sp>
        <p:nvSpPr>
          <p:cNvPr id="3" name="CaixaDeTexto 2"/>
          <p:cNvSpPr txBox="1"/>
          <p:nvPr/>
        </p:nvSpPr>
        <p:spPr>
          <a:xfrm>
            <a:off x="2878272" y="3515439"/>
            <a:ext cx="3452163" cy="830997"/>
          </a:xfrm>
          <a:prstGeom prst="rect">
            <a:avLst/>
          </a:prstGeom>
          <a:noFill/>
        </p:spPr>
        <p:txBody>
          <a:bodyPr wrap="none" rtlCol="0">
            <a:spAutoFit/>
          </a:bodyPr>
          <a:lstStyle/>
          <a:p>
            <a:pPr algn="ctr"/>
            <a:r>
              <a:rPr lang="en-US" sz="2400" dirty="0" smtClean="0">
                <a:solidFill>
                  <a:schemeClr val="accent2"/>
                </a:solidFill>
              </a:rPr>
              <a:t>First class</a:t>
            </a:r>
          </a:p>
          <a:p>
            <a:pPr algn="ctr"/>
            <a:r>
              <a:rPr lang="en-US" sz="2400" dirty="0" smtClean="0">
                <a:solidFill>
                  <a:schemeClr val="accent2"/>
                </a:solidFill>
              </a:rPr>
              <a:t>Introduction to the course</a:t>
            </a:r>
            <a:endParaRPr lang="en-US" sz="2400" dirty="0">
              <a:solidFill>
                <a:schemeClr val="accent2"/>
              </a:solidFill>
            </a:endParaRPr>
          </a:p>
        </p:txBody>
      </p:sp>
      <p:pic>
        <p:nvPicPr>
          <p:cNvPr id="10" name="Espaço Reservado para Conteúdo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034" y="4437112"/>
            <a:ext cx="1303782" cy="1958447"/>
          </a:xfrm>
          <a:prstGeom prst="rect">
            <a:avLst/>
          </a:prstGeom>
        </p:spPr>
      </p:pic>
    </p:spTree>
    <p:extLst>
      <p:ext uri="{BB962C8B-B14F-4D97-AF65-F5344CB8AC3E}">
        <p14:creationId xmlns:p14="http://schemas.microsoft.com/office/powerpoint/2010/main" val="36142525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sz="4000" dirty="0" smtClean="0"/>
              <a:t>Attitude I: Just be present at the lectures</a:t>
            </a:r>
            <a:endParaRPr lang="en-US" sz="4000" dirty="0"/>
          </a:p>
        </p:txBody>
      </p:sp>
      <p:pic>
        <p:nvPicPr>
          <p:cNvPr id="7" name="Espaço Reservado para Conteúdo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9634" y="1123950"/>
            <a:ext cx="7884732" cy="5248275"/>
          </a:xfrm>
        </p:spPr>
      </p:pic>
      <p:sp>
        <p:nvSpPr>
          <p:cNvPr id="4" name="Espaço Reservado para Data 3"/>
          <p:cNvSpPr>
            <a:spLocks noGrp="1"/>
          </p:cNvSpPr>
          <p:nvPr>
            <p:ph type="dt" sz="half" idx="10"/>
          </p:nvPr>
        </p:nvSpPr>
        <p:spPr/>
        <p:txBody>
          <a:bodyPr/>
          <a:lstStyle/>
          <a:p>
            <a:r>
              <a:rPr lang="pt-BR" dirty="0"/>
              <a:t>Software </a:t>
            </a:r>
            <a:r>
              <a:rPr lang="pt-BR" dirty="0" err="1"/>
              <a:t>Environments</a:t>
            </a:r>
            <a:endParaRPr lang="pt-BR" dirty="0"/>
          </a:p>
        </p:txBody>
      </p:sp>
      <p:sp>
        <p:nvSpPr>
          <p:cNvPr id="5" name="Espaço Reservado para Rodapé 4"/>
          <p:cNvSpPr>
            <a:spLocks noGrp="1"/>
          </p:cNvSpPr>
          <p:nvPr>
            <p:ph type="ftr" sz="quarter" idx="11"/>
          </p:nvPr>
        </p:nvSpPr>
        <p:spPr/>
        <p:txBody>
          <a:bodyPr/>
          <a:lstStyle/>
          <a:p>
            <a:r>
              <a:rPr lang="pt-BR" smtClean="0"/>
              <a:t>Marco Aurélio Gerosa (gerosa@ime.usp.br)</a:t>
            </a:r>
            <a:endParaRPr lang="pt-BR" dirty="0"/>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t>10</a:t>
            </a:fld>
            <a:endParaRPr lang="pt-BR"/>
          </a:p>
        </p:txBody>
      </p:sp>
    </p:spTree>
    <p:extLst>
      <p:ext uri="{BB962C8B-B14F-4D97-AF65-F5344CB8AC3E}">
        <p14:creationId xmlns:p14="http://schemas.microsoft.com/office/powerpoint/2010/main" val="21651656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sz="4000" dirty="0" smtClean="0"/>
              <a:t>Attitude II: Pay close attention and be quiet</a:t>
            </a:r>
            <a:endParaRPr lang="en-US" sz="4000" dirty="0"/>
          </a:p>
        </p:txBody>
      </p:sp>
      <p:sp>
        <p:nvSpPr>
          <p:cNvPr id="4" name="Espaço Reservado para Data 3"/>
          <p:cNvSpPr>
            <a:spLocks noGrp="1"/>
          </p:cNvSpPr>
          <p:nvPr>
            <p:ph type="dt" sz="half" idx="10"/>
          </p:nvPr>
        </p:nvSpPr>
        <p:spPr/>
        <p:txBody>
          <a:bodyPr/>
          <a:lstStyle/>
          <a:p>
            <a:r>
              <a:rPr lang="pt-BR" dirty="0"/>
              <a:t>Software </a:t>
            </a:r>
            <a:r>
              <a:rPr lang="pt-BR" dirty="0" err="1"/>
              <a:t>Environments</a:t>
            </a:r>
            <a:endParaRPr lang="pt-BR" dirty="0"/>
          </a:p>
        </p:txBody>
      </p:sp>
      <p:sp>
        <p:nvSpPr>
          <p:cNvPr id="5" name="Espaço Reservado para Rodapé 4"/>
          <p:cNvSpPr>
            <a:spLocks noGrp="1"/>
          </p:cNvSpPr>
          <p:nvPr>
            <p:ph type="ftr" sz="quarter" idx="11"/>
          </p:nvPr>
        </p:nvSpPr>
        <p:spPr/>
        <p:txBody>
          <a:bodyPr/>
          <a:lstStyle/>
          <a:p>
            <a:r>
              <a:rPr lang="pt-BR" smtClean="0"/>
              <a:t>Marco Aurélio Gerosa (gerosa@ime.usp.br)</a:t>
            </a:r>
            <a:endParaRPr lang="pt-BR" dirty="0"/>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t>11</a:t>
            </a:fld>
            <a:endParaRPr lang="pt-BR"/>
          </a:p>
        </p:txBody>
      </p:sp>
      <p:pic>
        <p:nvPicPr>
          <p:cNvPr id="8" name="Image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1678" y="1262671"/>
            <a:ext cx="5760640" cy="4918903"/>
          </a:xfrm>
          <a:prstGeom prst="rect">
            <a:avLst/>
          </a:prstGeom>
        </p:spPr>
      </p:pic>
      <p:sp>
        <p:nvSpPr>
          <p:cNvPr id="10" name="Retângulo 9"/>
          <p:cNvSpPr/>
          <p:nvPr/>
        </p:nvSpPr>
        <p:spPr>
          <a:xfrm>
            <a:off x="6948264" y="6239888"/>
            <a:ext cx="2362955" cy="276999"/>
          </a:xfrm>
          <a:prstGeom prst="rect">
            <a:avLst/>
          </a:prstGeom>
        </p:spPr>
        <p:txBody>
          <a:bodyPr wrap="none">
            <a:spAutoFit/>
          </a:bodyPr>
          <a:lstStyle/>
          <a:p>
            <a:r>
              <a:rPr lang="en-US" sz="1200" dirty="0">
                <a:solidFill>
                  <a:schemeClr val="bg1">
                    <a:lumMod val="75000"/>
                  </a:schemeClr>
                </a:solidFill>
              </a:rPr>
              <a:t>http://pidsfriendz.wikispaces.com/</a:t>
            </a:r>
          </a:p>
        </p:txBody>
      </p:sp>
    </p:spTree>
    <p:extLst>
      <p:ext uri="{BB962C8B-B14F-4D97-AF65-F5344CB8AC3E}">
        <p14:creationId xmlns:p14="http://schemas.microsoft.com/office/powerpoint/2010/main" val="29737828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Attitude III: What I really want</a:t>
            </a:r>
            <a:endParaRPr lang="en-US" dirty="0"/>
          </a:p>
        </p:txBody>
      </p:sp>
      <p:sp>
        <p:nvSpPr>
          <p:cNvPr id="4" name="Espaço Reservado para Data 3"/>
          <p:cNvSpPr>
            <a:spLocks noGrp="1"/>
          </p:cNvSpPr>
          <p:nvPr>
            <p:ph type="dt" sz="half" idx="10"/>
          </p:nvPr>
        </p:nvSpPr>
        <p:spPr/>
        <p:txBody>
          <a:bodyPr/>
          <a:lstStyle/>
          <a:p>
            <a:r>
              <a:rPr lang="pt-BR" dirty="0"/>
              <a:t>Software </a:t>
            </a:r>
            <a:r>
              <a:rPr lang="pt-BR" dirty="0" err="1"/>
              <a:t>Environments</a:t>
            </a:r>
            <a:endParaRPr lang="pt-BR" dirty="0"/>
          </a:p>
        </p:txBody>
      </p:sp>
      <p:sp>
        <p:nvSpPr>
          <p:cNvPr id="5" name="Espaço Reservado para Rodapé 4"/>
          <p:cNvSpPr>
            <a:spLocks noGrp="1"/>
          </p:cNvSpPr>
          <p:nvPr>
            <p:ph type="ftr" sz="quarter" idx="11"/>
          </p:nvPr>
        </p:nvSpPr>
        <p:spPr/>
        <p:txBody>
          <a:bodyPr/>
          <a:lstStyle/>
          <a:p>
            <a:r>
              <a:rPr lang="pt-BR" smtClean="0"/>
              <a:t>Marco Aurélio Gerosa (gerosa@ime.usp.br)</a:t>
            </a:r>
            <a:endParaRPr lang="pt-BR" dirty="0"/>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t>12</a:t>
            </a:fld>
            <a:endParaRPr lang="pt-BR"/>
          </a:p>
        </p:txBody>
      </p:sp>
      <p:pic>
        <p:nvPicPr>
          <p:cNvPr id="9" name="Espaço Reservado para Conteúdo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4908" y="1124744"/>
            <a:ext cx="8887969" cy="4896544"/>
          </a:xfrm>
        </p:spPr>
      </p:pic>
      <p:sp>
        <p:nvSpPr>
          <p:cNvPr id="10" name="Retângulo 9"/>
          <p:cNvSpPr/>
          <p:nvPr/>
        </p:nvSpPr>
        <p:spPr>
          <a:xfrm>
            <a:off x="6804248" y="6246267"/>
            <a:ext cx="2500300" cy="276999"/>
          </a:xfrm>
          <a:prstGeom prst="rect">
            <a:avLst/>
          </a:prstGeom>
        </p:spPr>
        <p:txBody>
          <a:bodyPr wrap="none">
            <a:spAutoFit/>
          </a:bodyPr>
          <a:lstStyle/>
          <a:p>
            <a:r>
              <a:rPr lang="en-US" sz="1200" dirty="0">
                <a:solidFill>
                  <a:schemeClr val="bg1">
                    <a:lumMod val="75000"/>
                  </a:schemeClr>
                </a:solidFill>
              </a:rPr>
              <a:t>http://chrislindholm.wordpress.com/</a:t>
            </a:r>
          </a:p>
        </p:txBody>
      </p:sp>
    </p:spTree>
    <p:extLst>
      <p:ext uri="{BB962C8B-B14F-4D97-AF65-F5344CB8AC3E}">
        <p14:creationId xmlns:p14="http://schemas.microsoft.com/office/powerpoint/2010/main" val="19599272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Back to the course</a:t>
            </a:r>
            <a:endParaRPr lang="en-US" dirty="0"/>
          </a:p>
        </p:txBody>
      </p:sp>
      <p:sp>
        <p:nvSpPr>
          <p:cNvPr id="3" name="Espaço Reservado para Conteúdo 2"/>
          <p:cNvSpPr>
            <a:spLocks noGrp="1"/>
          </p:cNvSpPr>
          <p:nvPr>
            <p:ph idx="1"/>
          </p:nvPr>
        </p:nvSpPr>
        <p:spPr>
          <a:xfrm>
            <a:off x="179513" y="1124743"/>
            <a:ext cx="8280920" cy="5248130"/>
          </a:xfrm>
        </p:spPr>
        <p:txBody>
          <a:bodyPr>
            <a:normAutofit/>
          </a:bodyPr>
          <a:lstStyle/>
          <a:p>
            <a:r>
              <a:rPr lang="en-US" dirty="0"/>
              <a:t>- </a:t>
            </a:r>
            <a:r>
              <a:rPr lang="en-US" dirty="0">
                <a:solidFill>
                  <a:schemeClr val="accent1">
                    <a:lumMod val="75000"/>
                  </a:schemeClr>
                </a:solidFill>
              </a:rPr>
              <a:t>Lectures:</a:t>
            </a:r>
            <a:r>
              <a:rPr lang="en-US" dirty="0"/>
              <a:t> </a:t>
            </a:r>
            <a:r>
              <a:rPr lang="en-US" dirty="0">
                <a:solidFill>
                  <a:schemeClr val="tx1"/>
                </a:solidFill>
              </a:rPr>
              <a:t>their content is doomed to be forgotten, but hopefully it will stay in short memory enough time to support and guide the subsequent discussion </a:t>
            </a:r>
            <a:br>
              <a:rPr lang="en-US" dirty="0">
                <a:solidFill>
                  <a:schemeClr val="tx1"/>
                </a:solidFill>
              </a:rPr>
            </a:br>
            <a:r>
              <a:rPr lang="en-US" b="1" dirty="0">
                <a:solidFill>
                  <a:schemeClr val="tx1"/>
                </a:solidFill>
              </a:rPr>
              <a:t>=&gt; Be attentive</a:t>
            </a:r>
            <a:endParaRPr lang="en-US" b="1" dirty="0"/>
          </a:p>
          <a:p>
            <a:r>
              <a:rPr lang="en-US" dirty="0"/>
              <a:t>- </a:t>
            </a:r>
            <a:r>
              <a:rPr lang="en-US" dirty="0">
                <a:solidFill>
                  <a:schemeClr val="accent1">
                    <a:lumMod val="75000"/>
                  </a:schemeClr>
                </a:solidFill>
              </a:rPr>
              <a:t>Readings:</a:t>
            </a:r>
            <a:r>
              <a:rPr lang="en-US" dirty="0"/>
              <a:t> </a:t>
            </a:r>
            <a:r>
              <a:rPr lang="en-US" dirty="0">
                <a:solidFill>
                  <a:schemeClr val="tx1"/>
                </a:solidFill>
              </a:rPr>
              <a:t>prepare yourself to the class to come </a:t>
            </a:r>
            <a:br>
              <a:rPr lang="en-US" dirty="0">
                <a:solidFill>
                  <a:schemeClr val="tx1"/>
                </a:solidFill>
              </a:rPr>
            </a:br>
            <a:r>
              <a:rPr lang="en-US" dirty="0">
                <a:solidFill>
                  <a:schemeClr val="tx1"/>
                </a:solidFill>
              </a:rPr>
              <a:t>=&gt; </a:t>
            </a:r>
            <a:r>
              <a:rPr lang="en-US" b="1" dirty="0">
                <a:solidFill>
                  <a:schemeClr val="tx1"/>
                </a:solidFill>
              </a:rPr>
              <a:t>study and synthetize knowledge</a:t>
            </a:r>
            <a:endParaRPr lang="en-US" b="1" dirty="0"/>
          </a:p>
          <a:p>
            <a:r>
              <a:rPr lang="en-US" dirty="0"/>
              <a:t>- </a:t>
            </a:r>
            <a:r>
              <a:rPr lang="en-US" dirty="0">
                <a:solidFill>
                  <a:schemeClr val="accent1">
                    <a:lumMod val="75000"/>
                  </a:schemeClr>
                </a:solidFill>
              </a:rPr>
              <a:t>Discussions:</a:t>
            </a:r>
            <a:r>
              <a:rPr lang="en-US" dirty="0"/>
              <a:t> </a:t>
            </a:r>
            <a:r>
              <a:rPr lang="en-US" dirty="0">
                <a:solidFill>
                  <a:schemeClr val="tx1"/>
                </a:solidFill>
              </a:rPr>
              <a:t>formalize your thoughts </a:t>
            </a:r>
            <a:r>
              <a:rPr lang="en-US">
                <a:solidFill>
                  <a:schemeClr val="tx1"/>
                </a:solidFill>
              </a:rPr>
              <a:t>and share </a:t>
            </a:r>
            <a:r>
              <a:rPr lang="en-US" smtClean="0">
                <a:solidFill>
                  <a:schemeClr val="tx1"/>
                </a:solidFill>
              </a:rPr>
              <a:t>your </a:t>
            </a:r>
            <a:r>
              <a:rPr lang="en-US" dirty="0">
                <a:solidFill>
                  <a:schemeClr val="tx1"/>
                </a:solidFill>
              </a:rPr>
              <a:t>ideas with us </a:t>
            </a:r>
            <a:br>
              <a:rPr lang="en-US" dirty="0">
                <a:solidFill>
                  <a:schemeClr val="tx1"/>
                </a:solidFill>
              </a:rPr>
            </a:br>
            <a:r>
              <a:rPr lang="en-US" dirty="0">
                <a:solidFill>
                  <a:schemeClr val="tx1"/>
                </a:solidFill>
              </a:rPr>
              <a:t>=&gt; </a:t>
            </a:r>
            <a:r>
              <a:rPr lang="en-US" b="1" dirty="0">
                <a:solidFill>
                  <a:schemeClr val="tx1"/>
                </a:solidFill>
              </a:rPr>
              <a:t>participate</a:t>
            </a:r>
            <a:endParaRPr lang="en-US" b="1" dirty="0"/>
          </a:p>
          <a:p>
            <a:r>
              <a:rPr lang="en-US" dirty="0"/>
              <a:t>- </a:t>
            </a:r>
            <a:r>
              <a:rPr lang="en-US" dirty="0">
                <a:solidFill>
                  <a:schemeClr val="accent1">
                    <a:lumMod val="75000"/>
                  </a:schemeClr>
                </a:solidFill>
              </a:rPr>
              <a:t>Seminar: </a:t>
            </a:r>
            <a:r>
              <a:rPr lang="en-US" dirty="0">
                <a:solidFill>
                  <a:schemeClr val="tx1"/>
                </a:solidFill>
              </a:rPr>
              <a:t>understand at least one of the course’s topics in depth </a:t>
            </a:r>
            <a:br>
              <a:rPr lang="en-US" dirty="0">
                <a:solidFill>
                  <a:schemeClr val="tx1"/>
                </a:solidFill>
              </a:rPr>
            </a:br>
            <a:r>
              <a:rPr lang="en-US" dirty="0">
                <a:solidFill>
                  <a:schemeClr val="tx1"/>
                </a:solidFill>
              </a:rPr>
              <a:t>=&gt; </a:t>
            </a:r>
            <a:r>
              <a:rPr lang="en-US" b="1" dirty="0">
                <a:solidFill>
                  <a:schemeClr val="tx1"/>
                </a:solidFill>
              </a:rPr>
              <a:t>go in depth and show quality in what you do</a:t>
            </a:r>
            <a:endParaRPr lang="en-US" b="1" dirty="0"/>
          </a:p>
          <a:p>
            <a:r>
              <a:rPr lang="en-US" dirty="0"/>
              <a:t>- </a:t>
            </a:r>
            <a:r>
              <a:rPr lang="en-US" dirty="0">
                <a:solidFill>
                  <a:schemeClr val="accent1">
                    <a:lumMod val="75000"/>
                  </a:schemeClr>
                </a:solidFill>
              </a:rPr>
              <a:t>Term project: </a:t>
            </a:r>
            <a:r>
              <a:rPr lang="en-US" dirty="0">
                <a:solidFill>
                  <a:schemeClr val="tx1"/>
                </a:solidFill>
              </a:rPr>
              <a:t>apply the concepts in a piece of research </a:t>
            </a:r>
            <a:br>
              <a:rPr lang="en-US" dirty="0">
                <a:solidFill>
                  <a:schemeClr val="tx1"/>
                </a:solidFill>
              </a:rPr>
            </a:br>
            <a:r>
              <a:rPr lang="en-US" dirty="0">
                <a:solidFill>
                  <a:schemeClr val="tx1"/>
                </a:solidFill>
              </a:rPr>
              <a:t>=&gt; </a:t>
            </a:r>
            <a:r>
              <a:rPr lang="en-US" b="1" dirty="0">
                <a:solidFill>
                  <a:schemeClr val="tx1"/>
                </a:solidFill>
              </a:rPr>
              <a:t>practice and learn</a:t>
            </a:r>
            <a:endParaRPr lang="en-US" b="1" dirty="0"/>
          </a:p>
          <a:p>
            <a:endParaRPr lang="en-US" dirty="0"/>
          </a:p>
          <a:p>
            <a:r>
              <a:rPr lang="en-US" dirty="0">
                <a:solidFill>
                  <a:schemeClr val="tx1"/>
                </a:solidFill>
              </a:rPr>
              <a:t>Role of the instructor =&gt; Mediator of these processes</a:t>
            </a:r>
            <a:endParaRPr lang="en-US" dirty="0"/>
          </a:p>
          <a:p>
            <a:endParaRPr lang="en-US" dirty="0"/>
          </a:p>
        </p:txBody>
      </p:sp>
      <p:sp>
        <p:nvSpPr>
          <p:cNvPr id="4" name="Espaço Reservado para Data 3"/>
          <p:cNvSpPr>
            <a:spLocks noGrp="1"/>
          </p:cNvSpPr>
          <p:nvPr>
            <p:ph type="dt" sz="half" idx="10"/>
          </p:nvPr>
        </p:nvSpPr>
        <p:spPr/>
        <p:txBody>
          <a:bodyPr/>
          <a:lstStyle/>
          <a:p>
            <a:r>
              <a:rPr lang="pt-BR" dirty="0"/>
              <a:t>Software </a:t>
            </a:r>
            <a:r>
              <a:rPr lang="pt-BR" dirty="0" err="1"/>
              <a:t>Environments</a:t>
            </a:r>
            <a:endParaRPr lang="pt-BR" dirty="0"/>
          </a:p>
        </p:txBody>
      </p:sp>
      <p:sp>
        <p:nvSpPr>
          <p:cNvPr id="5" name="Espaço Reservado para Rodapé 4"/>
          <p:cNvSpPr>
            <a:spLocks noGrp="1"/>
          </p:cNvSpPr>
          <p:nvPr>
            <p:ph type="ftr" sz="quarter" idx="11"/>
          </p:nvPr>
        </p:nvSpPr>
        <p:spPr/>
        <p:txBody>
          <a:bodyPr/>
          <a:lstStyle/>
          <a:p>
            <a:r>
              <a:rPr lang="pt-BR" smtClean="0"/>
              <a:t>Marco Aurélio Gerosa (gerosa@ime.usp.br)</a:t>
            </a:r>
            <a:endParaRPr lang="pt-BR" dirty="0"/>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t>13</a:t>
            </a:fld>
            <a:endParaRPr lang="pt-BR"/>
          </a:p>
        </p:txBody>
      </p:sp>
      <p:pic>
        <p:nvPicPr>
          <p:cNvPr id="8" name="Image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50304" y="1196752"/>
            <a:ext cx="693696" cy="592334"/>
          </a:xfrm>
          <a:prstGeom prst="rect">
            <a:avLst/>
          </a:prstGeom>
        </p:spPr>
      </p:pic>
      <p:pic>
        <p:nvPicPr>
          <p:cNvPr id="9" name="Espaço Reservado para Conteúdo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80467" y="2819003"/>
            <a:ext cx="1089351" cy="600143"/>
          </a:xfrm>
          <a:prstGeom prst="rect">
            <a:avLst/>
          </a:prstGeom>
        </p:spPr>
      </p:pic>
      <p:sp>
        <p:nvSpPr>
          <p:cNvPr id="10" name="CaixaDeTexto 9"/>
          <p:cNvSpPr txBox="1"/>
          <p:nvPr/>
        </p:nvSpPr>
        <p:spPr>
          <a:xfrm>
            <a:off x="7004325" y="3964414"/>
            <a:ext cx="1285095" cy="369332"/>
          </a:xfrm>
          <a:prstGeom prst="rect">
            <a:avLst/>
          </a:prstGeom>
          <a:noFill/>
        </p:spPr>
        <p:txBody>
          <a:bodyPr wrap="none" rtlCol="0">
            <a:spAutoFit/>
          </a:bodyPr>
          <a:lstStyle/>
          <a:p>
            <a:r>
              <a:rPr lang="en-US" dirty="0" smtClean="0"/>
              <a:t>Remember:</a:t>
            </a:r>
            <a:endParaRPr lang="en-US" dirty="0"/>
          </a:p>
        </p:txBody>
      </p:sp>
      <p:pic>
        <p:nvPicPr>
          <p:cNvPr id="11" name="Picture 10"/>
          <p:cNvPicPr>
            <a:picLocks noChangeAspect="1"/>
          </p:cNvPicPr>
          <p:nvPr/>
        </p:nvPicPr>
        <p:blipFill>
          <a:blip r:embed="rId4"/>
          <a:stretch>
            <a:fillRect/>
          </a:stretch>
        </p:blipFill>
        <p:spPr>
          <a:xfrm>
            <a:off x="6364332" y="4328419"/>
            <a:ext cx="2725939" cy="2044454"/>
          </a:xfrm>
          <a:prstGeom prst="rect">
            <a:avLst/>
          </a:prstGeom>
        </p:spPr>
      </p:pic>
    </p:spTree>
    <p:extLst>
      <p:ext uri="{BB962C8B-B14F-4D97-AF65-F5344CB8AC3E}">
        <p14:creationId xmlns:p14="http://schemas.microsoft.com/office/powerpoint/2010/main" val="6306941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1. Reading </a:t>
            </a:r>
            <a:r>
              <a:rPr lang="en-US" dirty="0"/>
              <a:t>and reporting</a:t>
            </a:r>
          </a:p>
        </p:txBody>
      </p:sp>
      <p:sp>
        <p:nvSpPr>
          <p:cNvPr id="3" name="Espaço Reservado para Conteúdo 2"/>
          <p:cNvSpPr>
            <a:spLocks noGrp="1"/>
          </p:cNvSpPr>
          <p:nvPr>
            <p:ph idx="1"/>
          </p:nvPr>
        </p:nvSpPr>
        <p:spPr/>
        <p:txBody>
          <a:bodyPr/>
          <a:lstStyle/>
          <a:p>
            <a:pPr marL="344488" indent="-231775">
              <a:buFont typeface="Arial" panose="020B0604020202020204" pitchFamily="34" charset="0"/>
              <a:buChar char="•"/>
            </a:pPr>
            <a:r>
              <a:rPr lang="en-US" dirty="0">
                <a:solidFill>
                  <a:schemeClr val="tx1"/>
                </a:solidFill>
              </a:rPr>
              <a:t>Read 1 </a:t>
            </a:r>
            <a:r>
              <a:rPr lang="en-US" dirty="0" smtClean="0">
                <a:solidFill>
                  <a:schemeClr val="tx1"/>
                </a:solidFill>
              </a:rPr>
              <a:t>or 2 </a:t>
            </a:r>
            <a:r>
              <a:rPr lang="en-US" dirty="0">
                <a:solidFill>
                  <a:schemeClr val="tx1"/>
                </a:solidFill>
              </a:rPr>
              <a:t>papers before most of the </a:t>
            </a:r>
            <a:r>
              <a:rPr lang="en-US" dirty="0" smtClean="0">
                <a:solidFill>
                  <a:schemeClr val="tx1"/>
                </a:solidFill>
              </a:rPr>
              <a:t>classes</a:t>
            </a:r>
            <a:endParaRPr lang="en-US" dirty="0"/>
          </a:p>
          <a:p>
            <a:pPr marL="344488" indent="-231775">
              <a:buFont typeface="Arial" panose="020B0604020202020204" pitchFamily="34" charset="0"/>
              <a:buChar char="•"/>
            </a:pPr>
            <a:r>
              <a:rPr lang="en-US" dirty="0">
                <a:solidFill>
                  <a:schemeClr val="tx1"/>
                </a:solidFill>
              </a:rPr>
              <a:t>Read </a:t>
            </a:r>
            <a:r>
              <a:rPr lang="en-US" b="1" dirty="0">
                <a:solidFill>
                  <a:schemeClr val="tx1"/>
                </a:solidFill>
              </a:rPr>
              <a:t>critically</a:t>
            </a:r>
            <a:endParaRPr lang="en-US" b="1" dirty="0"/>
          </a:p>
          <a:p>
            <a:pPr marL="344488" indent="-231775">
              <a:buFont typeface="Arial" panose="020B0604020202020204" pitchFamily="34" charset="0"/>
              <a:buChar char="•"/>
            </a:pPr>
            <a:r>
              <a:rPr lang="en-US" dirty="0" smtClean="0">
                <a:solidFill>
                  <a:schemeClr val="tx1"/>
                </a:solidFill>
              </a:rPr>
              <a:t>Make notes</a:t>
            </a:r>
          </a:p>
          <a:p>
            <a:pPr marL="637096" lvl="1" indent="-231775">
              <a:buFont typeface="Arial" panose="020B0604020202020204" pitchFamily="34" charset="0"/>
              <a:buChar char="•"/>
            </a:pPr>
            <a:r>
              <a:rPr lang="en-US" dirty="0" smtClean="0">
                <a:solidFill>
                  <a:schemeClr val="tx1"/>
                </a:solidFill>
              </a:rPr>
              <a:t>focus </a:t>
            </a:r>
            <a:r>
              <a:rPr lang="en-US" dirty="0">
                <a:solidFill>
                  <a:schemeClr val="tx1"/>
                </a:solidFill>
              </a:rPr>
              <a:t>on the motivation, applicability, and results</a:t>
            </a:r>
            <a:endParaRPr lang="en-US" dirty="0"/>
          </a:p>
          <a:p>
            <a:pPr marL="637096" lvl="1" indent="-231775">
              <a:buFont typeface="Arial" panose="020B0604020202020204" pitchFamily="34" charset="0"/>
              <a:buChar char="•"/>
            </a:pPr>
            <a:r>
              <a:rPr lang="en-US" dirty="0" smtClean="0">
                <a:solidFill>
                  <a:schemeClr val="tx1"/>
                </a:solidFill>
              </a:rPr>
              <a:t>have </a:t>
            </a:r>
            <a:r>
              <a:rPr lang="en-US" dirty="0">
                <a:solidFill>
                  <a:schemeClr val="tx1"/>
                </a:solidFill>
              </a:rPr>
              <a:t>critical view on its positive and negative </a:t>
            </a:r>
            <a:r>
              <a:rPr lang="en-US" dirty="0" smtClean="0">
                <a:solidFill>
                  <a:schemeClr val="tx1"/>
                </a:solidFill>
              </a:rPr>
              <a:t>aspects</a:t>
            </a:r>
            <a:endParaRPr lang="en-US" dirty="0"/>
          </a:p>
          <a:p>
            <a:pPr marL="637096" lvl="1" indent="-231775">
              <a:buFont typeface="Arial" panose="020B0604020202020204" pitchFamily="34" charset="0"/>
              <a:buChar char="•"/>
            </a:pPr>
            <a:r>
              <a:rPr lang="en-US" dirty="0" smtClean="0">
                <a:solidFill>
                  <a:schemeClr val="tx1"/>
                </a:solidFill>
              </a:rPr>
              <a:t>state </a:t>
            </a:r>
            <a:r>
              <a:rPr lang="en-US" dirty="0">
                <a:solidFill>
                  <a:schemeClr val="tx1"/>
                </a:solidFill>
              </a:rPr>
              <a:t>questions and problems to be further discussed </a:t>
            </a:r>
            <a:r>
              <a:rPr lang="en-US" dirty="0" smtClean="0">
                <a:solidFill>
                  <a:schemeClr val="tx1"/>
                </a:solidFill>
              </a:rPr>
              <a:t>with the class</a:t>
            </a:r>
          </a:p>
          <a:p>
            <a:pPr marL="637096" lvl="1" indent="-231775">
              <a:buFont typeface="Arial" panose="020B0604020202020204" pitchFamily="34" charset="0"/>
              <a:buChar char="•"/>
            </a:pPr>
            <a:endParaRPr lang="en-US" dirty="0">
              <a:solidFill>
                <a:schemeClr val="tx1"/>
              </a:solidFill>
            </a:endParaRPr>
          </a:p>
          <a:p>
            <a:pPr marL="344488" indent="-231775">
              <a:buFont typeface="Arial" panose="020B0604020202020204" pitchFamily="34" charset="0"/>
              <a:buChar char="•"/>
            </a:pPr>
            <a:r>
              <a:rPr lang="en-US" dirty="0" smtClean="0">
                <a:solidFill>
                  <a:schemeClr val="tx1"/>
                </a:solidFill>
              </a:rPr>
              <a:t>To be decided: submit/share the notes or summary?</a:t>
            </a:r>
          </a:p>
        </p:txBody>
      </p:sp>
      <p:sp>
        <p:nvSpPr>
          <p:cNvPr id="4" name="Espaço Reservado para Data 3"/>
          <p:cNvSpPr>
            <a:spLocks noGrp="1"/>
          </p:cNvSpPr>
          <p:nvPr>
            <p:ph type="dt" sz="half" idx="10"/>
          </p:nvPr>
        </p:nvSpPr>
        <p:spPr/>
        <p:txBody>
          <a:bodyPr/>
          <a:lstStyle/>
          <a:p>
            <a:r>
              <a:rPr lang="pt-BR" dirty="0"/>
              <a:t>Software </a:t>
            </a:r>
            <a:r>
              <a:rPr lang="pt-BR" dirty="0" err="1"/>
              <a:t>Environments</a:t>
            </a:r>
            <a:endParaRPr lang="pt-BR" dirty="0"/>
          </a:p>
        </p:txBody>
      </p:sp>
      <p:sp>
        <p:nvSpPr>
          <p:cNvPr id="5" name="Espaço Reservado para Rodapé 4"/>
          <p:cNvSpPr>
            <a:spLocks noGrp="1"/>
          </p:cNvSpPr>
          <p:nvPr>
            <p:ph type="ftr" sz="quarter" idx="11"/>
          </p:nvPr>
        </p:nvSpPr>
        <p:spPr/>
        <p:txBody>
          <a:bodyPr/>
          <a:lstStyle/>
          <a:p>
            <a:r>
              <a:rPr lang="pt-BR" smtClean="0"/>
              <a:t>Marco Aurélio Gerosa (gerosa@ime.usp.br)</a:t>
            </a:r>
            <a:endParaRPr lang="pt-BR" dirty="0"/>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t>14</a:t>
            </a:fld>
            <a:endParaRPr lang="pt-BR"/>
          </a:p>
        </p:txBody>
      </p:sp>
    </p:spTree>
    <p:extLst>
      <p:ext uri="{BB962C8B-B14F-4D97-AF65-F5344CB8AC3E}">
        <p14:creationId xmlns:p14="http://schemas.microsoft.com/office/powerpoint/2010/main" val="22147480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2. Discussions</a:t>
            </a:r>
            <a:endParaRPr lang="en-US" dirty="0"/>
          </a:p>
        </p:txBody>
      </p:sp>
      <p:sp>
        <p:nvSpPr>
          <p:cNvPr id="3" name="Espaço Reservado para Conteúdo 2"/>
          <p:cNvSpPr>
            <a:spLocks noGrp="1"/>
          </p:cNvSpPr>
          <p:nvPr>
            <p:ph idx="1"/>
          </p:nvPr>
        </p:nvSpPr>
        <p:spPr/>
        <p:txBody>
          <a:bodyPr>
            <a:normAutofit/>
          </a:bodyPr>
          <a:lstStyle/>
          <a:p>
            <a:r>
              <a:rPr lang="en-US" sz="2400" dirty="0" smtClean="0"/>
              <a:t>Remember: </a:t>
            </a:r>
            <a:r>
              <a:rPr lang="en-US" sz="2400" b="1" dirty="0" smtClean="0"/>
              <a:t>I want to hear you!</a:t>
            </a:r>
            <a:endParaRPr lang="en-US" sz="2400" b="1" dirty="0"/>
          </a:p>
        </p:txBody>
      </p:sp>
      <p:sp>
        <p:nvSpPr>
          <p:cNvPr id="4" name="Espaço Reservado para Data 3"/>
          <p:cNvSpPr>
            <a:spLocks noGrp="1"/>
          </p:cNvSpPr>
          <p:nvPr>
            <p:ph type="dt" sz="half" idx="10"/>
          </p:nvPr>
        </p:nvSpPr>
        <p:spPr/>
        <p:txBody>
          <a:bodyPr/>
          <a:lstStyle/>
          <a:p>
            <a:r>
              <a:rPr lang="pt-BR" dirty="0"/>
              <a:t>Software </a:t>
            </a:r>
            <a:r>
              <a:rPr lang="pt-BR" dirty="0" err="1" smtClean="0"/>
              <a:t>Environments</a:t>
            </a:r>
            <a:endParaRPr lang="pt-BR" dirty="0"/>
          </a:p>
        </p:txBody>
      </p:sp>
      <p:sp>
        <p:nvSpPr>
          <p:cNvPr id="5" name="Espaço Reservado para Rodapé 4"/>
          <p:cNvSpPr>
            <a:spLocks noGrp="1"/>
          </p:cNvSpPr>
          <p:nvPr>
            <p:ph type="ftr" sz="quarter" idx="11"/>
          </p:nvPr>
        </p:nvSpPr>
        <p:spPr/>
        <p:txBody>
          <a:bodyPr/>
          <a:lstStyle/>
          <a:p>
            <a:r>
              <a:rPr lang="pt-BR" smtClean="0"/>
              <a:t>Marco Aurélio Gerosa (gerosa@ime.usp.br)</a:t>
            </a:r>
            <a:endParaRPr lang="pt-BR" dirty="0"/>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t>15</a:t>
            </a:fld>
            <a:endParaRPr lang="pt-BR"/>
          </a:p>
        </p:txBody>
      </p:sp>
      <p:pic>
        <p:nvPicPr>
          <p:cNvPr id="7" name="Imagem 6"/>
          <p:cNvPicPr>
            <a:picLocks noChangeAspect="1"/>
          </p:cNvPicPr>
          <p:nvPr/>
        </p:nvPicPr>
        <p:blipFill>
          <a:blip r:embed="rId2"/>
          <a:stretch>
            <a:fillRect/>
          </a:stretch>
        </p:blipFill>
        <p:spPr>
          <a:xfrm>
            <a:off x="455805" y="2000839"/>
            <a:ext cx="2277113" cy="1720440"/>
          </a:xfrm>
          <a:prstGeom prst="rect">
            <a:avLst/>
          </a:prstGeom>
        </p:spPr>
      </p:pic>
      <p:pic>
        <p:nvPicPr>
          <p:cNvPr id="8" name="Imagem 7"/>
          <p:cNvPicPr>
            <a:picLocks noChangeAspect="1"/>
          </p:cNvPicPr>
          <p:nvPr/>
        </p:nvPicPr>
        <p:blipFill>
          <a:blip r:embed="rId3"/>
          <a:stretch>
            <a:fillRect/>
          </a:stretch>
        </p:blipFill>
        <p:spPr>
          <a:xfrm>
            <a:off x="3275856" y="1970048"/>
            <a:ext cx="2345231" cy="1778760"/>
          </a:xfrm>
          <a:prstGeom prst="rect">
            <a:avLst/>
          </a:prstGeom>
        </p:spPr>
      </p:pic>
      <p:pic>
        <p:nvPicPr>
          <p:cNvPr id="9" name="Imagem 8"/>
          <p:cNvPicPr>
            <a:picLocks noChangeAspect="1"/>
          </p:cNvPicPr>
          <p:nvPr/>
        </p:nvPicPr>
        <p:blipFill>
          <a:blip r:embed="rId4"/>
          <a:stretch>
            <a:fillRect/>
          </a:stretch>
        </p:blipFill>
        <p:spPr>
          <a:xfrm>
            <a:off x="6175901" y="2000839"/>
            <a:ext cx="2296575" cy="1769040"/>
          </a:xfrm>
          <a:prstGeom prst="rect">
            <a:avLst/>
          </a:prstGeom>
        </p:spPr>
      </p:pic>
      <p:cxnSp>
        <p:nvCxnSpPr>
          <p:cNvPr id="11" name="Conector reto 10"/>
          <p:cNvCxnSpPr/>
          <p:nvPr/>
        </p:nvCxnSpPr>
        <p:spPr>
          <a:xfrm>
            <a:off x="251520" y="1844824"/>
            <a:ext cx="2664296" cy="197784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Conector reto 11"/>
          <p:cNvCxnSpPr/>
          <p:nvPr/>
        </p:nvCxnSpPr>
        <p:spPr>
          <a:xfrm>
            <a:off x="3203848" y="1844824"/>
            <a:ext cx="2536217" cy="20587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flipV="1">
            <a:off x="81408" y="1899451"/>
            <a:ext cx="2702437" cy="179841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Conector reto 19"/>
          <p:cNvCxnSpPr/>
          <p:nvPr/>
        </p:nvCxnSpPr>
        <p:spPr>
          <a:xfrm flipV="1">
            <a:off x="3120101" y="1986149"/>
            <a:ext cx="2702437" cy="179841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Elipse 20"/>
          <p:cNvSpPr/>
          <p:nvPr/>
        </p:nvSpPr>
        <p:spPr>
          <a:xfrm>
            <a:off x="5822255" y="1707300"/>
            <a:ext cx="3080958" cy="23042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16142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2. Discussions</a:t>
            </a:r>
            <a:endParaRPr lang="en-US" dirty="0"/>
          </a:p>
        </p:txBody>
      </p:sp>
      <p:sp>
        <p:nvSpPr>
          <p:cNvPr id="3" name="Espaço Reservado para Conteúdo 2"/>
          <p:cNvSpPr>
            <a:spLocks noGrp="1"/>
          </p:cNvSpPr>
          <p:nvPr>
            <p:ph idx="1"/>
          </p:nvPr>
        </p:nvSpPr>
        <p:spPr/>
        <p:txBody>
          <a:bodyPr>
            <a:normAutofit/>
          </a:bodyPr>
          <a:lstStyle/>
          <a:p>
            <a:r>
              <a:rPr lang="en-US" sz="2400" dirty="0"/>
              <a:t>Remember: </a:t>
            </a:r>
            <a:r>
              <a:rPr lang="en-US" sz="2400" b="1" dirty="0"/>
              <a:t>I want to hear you!</a:t>
            </a:r>
          </a:p>
        </p:txBody>
      </p:sp>
      <p:sp>
        <p:nvSpPr>
          <p:cNvPr id="4" name="Espaço Reservado para Data 3"/>
          <p:cNvSpPr>
            <a:spLocks noGrp="1"/>
          </p:cNvSpPr>
          <p:nvPr>
            <p:ph type="dt" sz="half" idx="10"/>
          </p:nvPr>
        </p:nvSpPr>
        <p:spPr/>
        <p:txBody>
          <a:bodyPr/>
          <a:lstStyle/>
          <a:p>
            <a:r>
              <a:rPr lang="pt-BR" dirty="0" smtClean="0"/>
              <a:t>Software </a:t>
            </a:r>
            <a:r>
              <a:rPr lang="pt-BR" dirty="0" err="1" smtClean="0"/>
              <a:t>Environments</a:t>
            </a:r>
            <a:endParaRPr lang="pt-BR" dirty="0"/>
          </a:p>
        </p:txBody>
      </p:sp>
      <p:sp>
        <p:nvSpPr>
          <p:cNvPr id="5" name="Espaço Reservado para Rodapé 4"/>
          <p:cNvSpPr>
            <a:spLocks noGrp="1"/>
          </p:cNvSpPr>
          <p:nvPr>
            <p:ph type="ftr" sz="quarter" idx="11"/>
          </p:nvPr>
        </p:nvSpPr>
        <p:spPr/>
        <p:txBody>
          <a:bodyPr/>
          <a:lstStyle/>
          <a:p>
            <a:r>
              <a:rPr lang="pt-BR" smtClean="0"/>
              <a:t>Marco Aurélio Gerosa (gerosa@ime.usp.br)</a:t>
            </a:r>
            <a:endParaRPr lang="pt-BR" dirty="0"/>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t>16</a:t>
            </a:fld>
            <a:endParaRPr lang="pt-BR"/>
          </a:p>
        </p:txBody>
      </p:sp>
      <p:pic>
        <p:nvPicPr>
          <p:cNvPr id="7" name="Imagem 6"/>
          <p:cNvPicPr>
            <a:picLocks noChangeAspect="1"/>
          </p:cNvPicPr>
          <p:nvPr/>
        </p:nvPicPr>
        <p:blipFill>
          <a:blip r:embed="rId2"/>
          <a:stretch>
            <a:fillRect/>
          </a:stretch>
        </p:blipFill>
        <p:spPr>
          <a:xfrm>
            <a:off x="455805" y="2000839"/>
            <a:ext cx="2277113" cy="1720440"/>
          </a:xfrm>
          <a:prstGeom prst="rect">
            <a:avLst/>
          </a:prstGeom>
        </p:spPr>
      </p:pic>
      <p:pic>
        <p:nvPicPr>
          <p:cNvPr id="8" name="Imagem 7"/>
          <p:cNvPicPr>
            <a:picLocks noChangeAspect="1"/>
          </p:cNvPicPr>
          <p:nvPr/>
        </p:nvPicPr>
        <p:blipFill>
          <a:blip r:embed="rId3"/>
          <a:stretch>
            <a:fillRect/>
          </a:stretch>
        </p:blipFill>
        <p:spPr>
          <a:xfrm>
            <a:off x="3275856" y="1970048"/>
            <a:ext cx="2345231" cy="1778760"/>
          </a:xfrm>
          <a:prstGeom prst="rect">
            <a:avLst/>
          </a:prstGeom>
        </p:spPr>
      </p:pic>
      <p:pic>
        <p:nvPicPr>
          <p:cNvPr id="9" name="Imagem 8"/>
          <p:cNvPicPr>
            <a:picLocks noChangeAspect="1"/>
          </p:cNvPicPr>
          <p:nvPr/>
        </p:nvPicPr>
        <p:blipFill>
          <a:blip r:embed="rId4"/>
          <a:stretch>
            <a:fillRect/>
          </a:stretch>
        </p:blipFill>
        <p:spPr>
          <a:xfrm>
            <a:off x="6175901" y="2000839"/>
            <a:ext cx="2296575" cy="1769040"/>
          </a:xfrm>
          <a:prstGeom prst="rect">
            <a:avLst/>
          </a:prstGeom>
        </p:spPr>
      </p:pic>
      <p:cxnSp>
        <p:nvCxnSpPr>
          <p:cNvPr id="11" name="Conector reto 10"/>
          <p:cNvCxnSpPr/>
          <p:nvPr/>
        </p:nvCxnSpPr>
        <p:spPr>
          <a:xfrm>
            <a:off x="251520" y="1844824"/>
            <a:ext cx="2664296" cy="197784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Conector reto 11"/>
          <p:cNvCxnSpPr/>
          <p:nvPr/>
        </p:nvCxnSpPr>
        <p:spPr>
          <a:xfrm>
            <a:off x="3203848" y="1844824"/>
            <a:ext cx="2536217" cy="20587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flipV="1">
            <a:off x="81408" y="1899451"/>
            <a:ext cx="2702437" cy="179841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Conector reto 19"/>
          <p:cNvCxnSpPr/>
          <p:nvPr/>
        </p:nvCxnSpPr>
        <p:spPr>
          <a:xfrm flipV="1">
            <a:off x="3120101" y="1986149"/>
            <a:ext cx="2702437" cy="179841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Elipse 20"/>
          <p:cNvSpPr/>
          <p:nvPr/>
        </p:nvSpPr>
        <p:spPr>
          <a:xfrm>
            <a:off x="5822255" y="1707300"/>
            <a:ext cx="3080958" cy="23042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aixaDeTexto 9"/>
          <p:cNvSpPr txBox="1"/>
          <p:nvPr/>
        </p:nvSpPr>
        <p:spPr>
          <a:xfrm>
            <a:off x="2801157" y="4920988"/>
            <a:ext cx="3947488" cy="769441"/>
          </a:xfrm>
          <a:prstGeom prst="rect">
            <a:avLst/>
          </a:prstGeom>
          <a:noFill/>
        </p:spPr>
        <p:txBody>
          <a:bodyPr wrap="square" rtlCol="0">
            <a:spAutoFit/>
          </a:bodyPr>
          <a:lstStyle/>
          <a:p>
            <a:r>
              <a:rPr lang="en-US" sz="4400" dirty="0" smtClean="0"/>
              <a:t>No exceptions!</a:t>
            </a:r>
            <a:endParaRPr lang="en-US" sz="4400" dirty="0"/>
          </a:p>
        </p:txBody>
      </p:sp>
      <p:sp>
        <p:nvSpPr>
          <p:cNvPr id="14" name="CaixaDeTexto 13"/>
          <p:cNvSpPr txBox="1"/>
          <p:nvPr/>
        </p:nvSpPr>
        <p:spPr>
          <a:xfrm>
            <a:off x="279861" y="5976631"/>
            <a:ext cx="8584273" cy="369332"/>
          </a:xfrm>
          <a:prstGeom prst="rect">
            <a:avLst/>
          </a:prstGeom>
          <a:noFill/>
        </p:spPr>
        <p:txBody>
          <a:bodyPr wrap="none" rtlCol="0">
            <a:spAutoFit/>
          </a:bodyPr>
          <a:lstStyle/>
          <a:p>
            <a:r>
              <a:rPr lang="en-US" dirty="0" smtClean="0"/>
              <a:t>Prepare yourself to the discussion as you would prepare yourself to a meeting at your job </a:t>
            </a:r>
            <a:endParaRPr lang="en-US" dirty="0"/>
          </a:p>
        </p:txBody>
      </p:sp>
    </p:spTree>
    <p:extLst>
      <p:ext uri="{BB962C8B-B14F-4D97-AF65-F5344CB8AC3E}">
        <p14:creationId xmlns:p14="http://schemas.microsoft.com/office/powerpoint/2010/main" val="18499566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2. </a:t>
            </a:r>
            <a:r>
              <a:rPr lang="pt-BR" dirty="0" err="1" smtClean="0"/>
              <a:t>Discussions</a:t>
            </a:r>
            <a:endParaRPr lang="pt-BR" dirty="0"/>
          </a:p>
        </p:txBody>
      </p:sp>
      <p:sp>
        <p:nvSpPr>
          <p:cNvPr id="3" name="Espaço Reservado para Conteúdo 2"/>
          <p:cNvSpPr>
            <a:spLocks noGrp="1"/>
          </p:cNvSpPr>
          <p:nvPr>
            <p:ph idx="1"/>
          </p:nvPr>
        </p:nvSpPr>
        <p:spPr/>
        <p:txBody>
          <a:bodyPr/>
          <a:lstStyle/>
          <a:p>
            <a:r>
              <a:rPr lang="pt-BR" dirty="0" smtClean="0"/>
              <a:t>Online </a:t>
            </a:r>
            <a:r>
              <a:rPr lang="pt-BR" dirty="0" err="1" smtClean="0"/>
              <a:t>discussions</a:t>
            </a:r>
            <a:endParaRPr lang="pt-BR" dirty="0" smtClean="0"/>
          </a:p>
          <a:p>
            <a:r>
              <a:rPr lang="pt-BR" dirty="0" smtClean="0"/>
              <a:t>Face-</a:t>
            </a:r>
            <a:r>
              <a:rPr lang="pt-BR" dirty="0" err="1" smtClean="0"/>
              <a:t>to</a:t>
            </a:r>
            <a:r>
              <a:rPr lang="pt-BR" dirty="0" smtClean="0"/>
              <a:t>-face </a:t>
            </a:r>
            <a:r>
              <a:rPr lang="pt-BR" dirty="0" err="1" smtClean="0"/>
              <a:t>discussions</a:t>
            </a:r>
            <a:endParaRPr lang="pt-BR" dirty="0"/>
          </a:p>
        </p:txBody>
      </p:sp>
      <p:sp>
        <p:nvSpPr>
          <p:cNvPr id="4" name="Espaço Reservado para Data 3"/>
          <p:cNvSpPr>
            <a:spLocks noGrp="1"/>
          </p:cNvSpPr>
          <p:nvPr>
            <p:ph type="dt" sz="half" idx="10"/>
          </p:nvPr>
        </p:nvSpPr>
        <p:spPr/>
        <p:txBody>
          <a:bodyPr/>
          <a:lstStyle/>
          <a:p>
            <a:r>
              <a:rPr lang="pt-BR" smtClean="0"/>
              <a:t>Software Environments</a:t>
            </a:r>
            <a:endParaRPr lang="pt-BR" dirty="0"/>
          </a:p>
        </p:txBody>
      </p:sp>
      <p:sp>
        <p:nvSpPr>
          <p:cNvPr id="5" name="Espaço Reservado para Rodapé 4"/>
          <p:cNvSpPr>
            <a:spLocks noGrp="1"/>
          </p:cNvSpPr>
          <p:nvPr>
            <p:ph type="ftr" sz="quarter" idx="11"/>
          </p:nvPr>
        </p:nvSpPr>
        <p:spPr/>
        <p:txBody>
          <a:bodyPr/>
          <a:lstStyle/>
          <a:p>
            <a:r>
              <a:rPr lang="pt-BR" smtClean="0"/>
              <a:t>Marco Aurélio Gerosa (gerosa@ime.usp.br)</a:t>
            </a:r>
            <a:endParaRPr lang="pt-BR" dirty="0"/>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t>17</a:t>
            </a:fld>
            <a:endParaRPr lang="pt-BR"/>
          </a:p>
        </p:txBody>
      </p:sp>
    </p:spTree>
    <p:extLst>
      <p:ext uri="{BB962C8B-B14F-4D97-AF65-F5344CB8AC3E}">
        <p14:creationId xmlns:p14="http://schemas.microsoft.com/office/powerpoint/2010/main" val="1591309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3. Student Seminars</a:t>
            </a:r>
            <a:endParaRPr lang="en-US" dirty="0"/>
          </a:p>
        </p:txBody>
      </p:sp>
      <p:sp>
        <p:nvSpPr>
          <p:cNvPr id="3" name="Espaço Reservado para Conteúdo 2"/>
          <p:cNvSpPr>
            <a:spLocks noGrp="1"/>
          </p:cNvSpPr>
          <p:nvPr>
            <p:ph idx="1"/>
          </p:nvPr>
        </p:nvSpPr>
        <p:spPr/>
        <p:txBody>
          <a:bodyPr>
            <a:normAutofit lnSpcReduction="10000"/>
          </a:bodyPr>
          <a:lstStyle/>
          <a:p>
            <a:r>
              <a:rPr lang="en-US" dirty="0">
                <a:solidFill>
                  <a:schemeClr val="tx1"/>
                </a:solidFill>
              </a:rPr>
              <a:t>In group, study and present one topic in depth</a:t>
            </a:r>
            <a:endParaRPr lang="en-US" dirty="0"/>
          </a:p>
          <a:p>
            <a:pPr lvl="1"/>
            <a:r>
              <a:rPr lang="en-US" sz="2000" b="1" dirty="0">
                <a:solidFill>
                  <a:schemeClr val="tx1"/>
                </a:solidFill>
              </a:rPr>
              <a:t>Read</a:t>
            </a:r>
            <a:r>
              <a:rPr lang="en-US" sz="2000" dirty="0">
                <a:solidFill>
                  <a:schemeClr val="tx1"/>
                </a:solidFill>
              </a:rPr>
              <a:t> the literature we selected</a:t>
            </a:r>
            <a:endParaRPr lang="en-US" sz="2000" dirty="0"/>
          </a:p>
          <a:p>
            <a:pPr lvl="1"/>
            <a:r>
              <a:rPr lang="en-US" sz="2000" b="1" dirty="0">
                <a:solidFill>
                  <a:schemeClr val="tx1"/>
                </a:solidFill>
              </a:rPr>
              <a:t>Search</a:t>
            </a:r>
            <a:r>
              <a:rPr lang="en-US" sz="2000" dirty="0">
                <a:solidFill>
                  <a:schemeClr val="tx1"/>
                </a:solidFill>
              </a:rPr>
              <a:t> the literature and find additional important studies </a:t>
            </a:r>
            <a:r>
              <a:rPr lang="en-US" sz="2000" dirty="0" smtClean="0">
                <a:solidFill>
                  <a:schemeClr val="tx1"/>
                </a:solidFill>
              </a:rPr>
              <a:t>we </a:t>
            </a:r>
            <a:r>
              <a:rPr lang="en-US" sz="2000" dirty="0">
                <a:solidFill>
                  <a:schemeClr val="tx1"/>
                </a:solidFill>
              </a:rPr>
              <a:t>missed</a:t>
            </a:r>
            <a:endParaRPr lang="en-US" sz="2000" dirty="0"/>
          </a:p>
          <a:p>
            <a:pPr lvl="1"/>
            <a:r>
              <a:rPr lang="en-US" sz="2000" dirty="0">
                <a:solidFill>
                  <a:schemeClr val="tx1"/>
                </a:solidFill>
              </a:rPr>
              <a:t>Map the </a:t>
            </a:r>
            <a:r>
              <a:rPr lang="en-US" sz="2000" b="1" dirty="0">
                <a:solidFill>
                  <a:schemeClr val="tx1"/>
                </a:solidFill>
              </a:rPr>
              <a:t>main concepts</a:t>
            </a:r>
            <a:r>
              <a:rPr lang="en-US" sz="2000" dirty="0">
                <a:solidFill>
                  <a:schemeClr val="tx1"/>
                </a:solidFill>
              </a:rPr>
              <a:t> about the </a:t>
            </a:r>
            <a:r>
              <a:rPr lang="en-US" sz="2000" dirty="0" smtClean="0">
                <a:solidFill>
                  <a:schemeClr val="tx1"/>
                </a:solidFill>
              </a:rPr>
              <a:t>topic</a:t>
            </a:r>
            <a:endParaRPr lang="en-US" sz="2000" dirty="0"/>
          </a:p>
          <a:p>
            <a:pPr lvl="1"/>
            <a:r>
              <a:rPr lang="en-US" sz="2000" dirty="0">
                <a:solidFill>
                  <a:schemeClr val="tx1"/>
                </a:solidFill>
              </a:rPr>
              <a:t>Identify </a:t>
            </a:r>
            <a:r>
              <a:rPr lang="en-US" sz="2000" b="1" dirty="0">
                <a:solidFill>
                  <a:schemeClr val="tx1"/>
                </a:solidFill>
              </a:rPr>
              <a:t>important and interesting works</a:t>
            </a:r>
            <a:r>
              <a:rPr lang="en-US" sz="2000" dirty="0">
                <a:solidFill>
                  <a:schemeClr val="tx1"/>
                </a:solidFill>
              </a:rPr>
              <a:t> published in the literature</a:t>
            </a:r>
            <a:endParaRPr lang="en-US" sz="2000" dirty="0"/>
          </a:p>
          <a:p>
            <a:pPr lvl="1"/>
            <a:r>
              <a:rPr lang="en-US" sz="2000" dirty="0">
                <a:solidFill>
                  <a:schemeClr val="tx1"/>
                </a:solidFill>
              </a:rPr>
              <a:t>Investigate the </a:t>
            </a:r>
            <a:r>
              <a:rPr lang="en-US" sz="2000" b="1" dirty="0">
                <a:solidFill>
                  <a:schemeClr val="tx1"/>
                </a:solidFill>
              </a:rPr>
              <a:t>state-of-the-practice</a:t>
            </a:r>
            <a:r>
              <a:rPr lang="en-US" sz="2000" dirty="0">
                <a:solidFill>
                  <a:schemeClr val="tx1"/>
                </a:solidFill>
              </a:rPr>
              <a:t>, actual examples, and tools used in </a:t>
            </a:r>
            <a:r>
              <a:rPr lang="en-US" sz="2000" b="1" dirty="0" smtClean="0">
                <a:solidFill>
                  <a:schemeClr val="tx1"/>
                </a:solidFill>
              </a:rPr>
              <a:t>software </a:t>
            </a:r>
            <a:r>
              <a:rPr lang="en-US" sz="2000" b="1" dirty="0">
                <a:solidFill>
                  <a:schemeClr val="tx1"/>
                </a:solidFill>
              </a:rPr>
              <a:t>industry</a:t>
            </a:r>
            <a:endParaRPr lang="en-US" sz="2000" b="1" dirty="0"/>
          </a:p>
          <a:p>
            <a:pPr lvl="1"/>
            <a:r>
              <a:rPr lang="en-US" sz="2000" dirty="0">
                <a:solidFill>
                  <a:schemeClr val="tx1"/>
                </a:solidFill>
              </a:rPr>
              <a:t>Identify </a:t>
            </a:r>
            <a:r>
              <a:rPr lang="en-US" sz="2000" b="1" dirty="0" smtClean="0">
                <a:solidFill>
                  <a:schemeClr val="tx1"/>
                </a:solidFill>
              </a:rPr>
              <a:t>one </a:t>
            </a:r>
            <a:r>
              <a:rPr lang="en-US" sz="2000" b="1" dirty="0">
                <a:solidFill>
                  <a:schemeClr val="tx1"/>
                </a:solidFill>
              </a:rPr>
              <a:t>or two key articles</a:t>
            </a:r>
            <a:r>
              <a:rPr lang="en-US" sz="2000" dirty="0">
                <a:solidFill>
                  <a:schemeClr val="tx1"/>
                </a:solidFill>
              </a:rPr>
              <a:t> for the class to read</a:t>
            </a:r>
            <a:endParaRPr lang="en-US" sz="2000" dirty="0"/>
          </a:p>
          <a:p>
            <a:pPr lvl="2"/>
            <a:r>
              <a:rPr lang="en-US" sz="1800" dirty="0">
                <a:solidFill>
                  <a:schemeClr val="tx1"/>
                </a:solidFill>
              </a:rPr>
              <a:t>Let us know at least 1 week before your scheduled presentation date</a:t>
            </a:r>
            <a:endParaRPr lang="en-US" sz="1800" dirty="0"/>
          </a:p>
          <a:p>
            <a:pPr lvl="2"/>
            <a:r>
              <a:rPr lang="en-US" sz="1800" dirty="0">
                <a:solidFill>
                  <a:schemeClr val="tx1"/>
                </a:solidFill>
              </a:rPr>
              <a:t>One random student will do the 10 min presentation about the paper</a:t>
            </a:r>
            <a:endParaRPr lang="en-US" sz="1800" dirty="0"/>
          </a:p>
          <a:p>
            <a:pPr lvl="1"/>
            <a:r>
              <a:rPr lang="en-US" sz="2000" dirty="0">
                <a:solidFill>
                  <a:schemeClr val="tx1"/>
                </a:solidFill>
              </a:rPr>
              <a:t>Compile a </a:t>
            </a:r>
            <a:r>
              <a:rPr lang="en-US" sz="2000" b="1" dirty="0">
                <a:solidFill>
                  <a:schemeClr val="tx1"/>
                </a:solidFill>
              </a:rPr>
              <a:t>categorized bibliography </a:t>
            </a:r>
            <a:r>
              <a:rPr lang="en-US" sz="2000" dirty="0">
                <a:solidFill>
                  <a:schemeClr val="tx1"/>
                </a:solidFill>
              </a:rPr>
              <a:t>about the topic</a:t>
            </a:r>
            <a:endParaRPr lang="en-US" sz="2000" dirty="0"/>
          </a:p>
          <a:p>
            <a:pPr lvl="1"/>
            <a:r>
              <a:rPr lang="en-US" sz="2000" dirty="0">
                <a:solidFill>
                  <a:schemeClr val="tx1"/>
                </a:solidFill>
              </a:rPr>
              <a:t>Prepare a </a:t>
            </a:r>
            <a:r>
              <a:rPr lang="en-US" sz="2000" b="1" dirty="0" smtClean="0">
                <a:solidFill>
                  <a:schemeClr val="tx1"/>
                </a:solidFill>
              </a:rPr>
              <a:t>30 </a:t>
            </a:r>
            <a:r>
              <a:rPr lang="en-US" sz="2000" b="1" dirty="0">
                <a:solidFill>
                  <a:schemeClr val="tx1"/>
                </a:solidFill>
              </a:rPr>
              <a:t>minute overview</a:t>
            </a:r>
            <a:r>
              <a:rPr lang="en-US" sz="2000" dirty="0">
                <a:solidFill>
                  <a:schemeClr val="tx1"/>
                </a:solidFill>
              </a:rPr>
              <a:t> of the area using </a:t>
            </a:r>
            <a:r>
              <a:rPr lang="en-US" sz="2000" dirty="0" smtClean="0">
                <a:solidFill>
                  <a:schemeClr val="tx1"/>
                </a:solidFill>
              </a:rPr>
              <a:t>slides</a:t>
            </a:r>
            <a:endParaRPr lang="en-US" sz="2000" dirty="0"/>
          </a:p>
          <a:p>
            <a:pPr lvl="1"/>
            <a:r>
              <a:rPr lang="en-US" sz="2000" dirty="0">
                <a:solidFill>
                  <a:schemeClr val="tx1"/>
                </a:solidFill>
              </a:rPr>
              <a:t>Prepare </a:t>
            </a:r>
            <a:r>
              <a:rPr lang="en-US" sz="2000" b="1" dirty="0">
                <a:solidFill>
                  <a:schemeClr val="tx1"/>
                </a:solidFill>
              </a:rPr>
              <a:t>questions and challenges</a:t>
            </a:r>
            <a:r>
              <a:rPr lang="en-US" sz="2000" dirty="0">
                <a:solidFill>
                  <a:schemeClr val="tx1"/>
                </a:solidFill>
              </a:rPr>
              <a:t> to motivate the discussion in class</a:t>
            </a:r>
            <a:endParaRPr lang="en-US" sz="2000" dirty="0"/>
          </a:p>
          <a:p>
            <a:pPr lvl="1"/>
            <a:endParaRPr lang="en-US" sz="2000" dirty="0"/>
          </a:p>
          <a:p>
            <a:r>
              <a:rPr lang="en-US" sz="2200" dirty="0">
                <a:solidFill>
                  <a:schemeClr val="tx1"/>
                </a:solidFill>
              </a:rPr>
              <a:t>We’re looking forward to learn about the area </a:t>
            </a:r>
            <a:r>
              <a:rPr lang="en-US" sz="2200" b="1" dirty="0">
                <a:solidFill>
                  <a:schemeClr val="tx1"/>
                </a:solidFill>
              </a:rPr>
              <a:t>from your perspective</a:t>
            </a:r>
            <a:r>
              <a:rPr lang="en-US" sz="2200" dirty="0">
                <a:solidFill>
                  <a:schemeClr val="tx1"/>
                </a:solidFill>
              </a:rPr>
              <a:t>! </a:t>
            </a:r>
            <a:endParaRPr lang="en-US" sz="2200" dirty="0"/>
          </a:p>
          <a:p>
            <a:pPr lvl="2"/>
            <a:endParaRPr lang="en-US" dirty="0"/>
          </a:p>
        </p:txBody>
      </p:sp>
      <p:sp>
        <p:nvSpPr>
          <p:cNvPr id="4" name="Espaço Reservado para Data 3"/>
          <p:cNvSpPr>
            <a:spLocks noGrp="1"/>
          </p:cNvSpPr>
          <p:nvPr>
            <p:ph type="dt" sz="half" idx="10"/>
          </p:nvPr>
        </p:nvSpPr>
        <p:spPr/>
        <p:txBody>
          <a:bodyPr/>
          <a:lstStyle/>
          <a:p>
            <a:r>
              <a:rPr lang="pt-BR" dirty="0" smtClean="0"/>
              <a:t>Software </a:t>
            </a:r>
            <a:r>
              <a:rPr lang="pt-BR" dirty="0" err="1" smtClean="0"/>
              <a:t>Environments</a:t>
            </a:r>
            <a:endParaRPr lang="pt-BR" dirty="0"/>
          </a:p>
        </p:txBody>
      </p:sp>
      <p:sp>
        <p:nvSpPr>
          <p:cNvPr id="5" name="Espaço Reservado para Rodapé 4"/>
          <p:cNvSpPr>
            <a:spLocks noGrp="1"/>
          </p:cNvSpPr>
          <p:nvPr>
            <p:ph type="ftr" sz="quarter" idx="11"/>
          </p:nvPr>
        </p:nvSpPr>
        <p:spPr/>
        <p:txBody>
          <a:bodyPr/>
          <a:lstStyle/>
          <a:p>
            <a:r>
              <a:rPr lang="pt-BR" smtClean="0"/>
              <a:t>Marco Aurélio Gerosa (gerosa@ime.usp.br)</a:t>
            </a:r>
            <a:endParaRPr lang="pt-BR" dirty="0"/>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t>18</a:t>
            </a:fld>
            <a:endParaRPr lang="pt-BR"/>
          </a:p>
        </p:txBody>
      </p:sp>
    </p:spTree>
    <p:extLst>
      <p:ext uri="{BB962C8B-B14F-4D97-AF65-F5344CB8AC3E}">
        <p14:creationId xmlns:p14="http://schemas.microsoft.com/office/powerpoint/2010/main" val="37526721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Groups</a:t>
            </a:r>
            <a:endParaRPr lang="en-US" dirty="0"/>
          </a:p>
        </p:txBody>
      </p:sp>
      <p:sp>
        <p:nvSpPr>
          <p:cNvPr id="3" name="Espaço Reservado para Conteúdo 2"/>
          <p:cNvSpPr>
            <a:spLocks noGrp="1"/>
          </p:cNvSpPr>
          <p:nvPr>
            <p:ph idx="1"/>
          </p:nvPr>
        </p:nvSpPr>
        <p:spPr/>
        <p:txBody>
          <a:bodyPr>
            <a:normAutofit/>
          </a:bodyPr>
          <a:lstStyle/>
          <a:p>
            <a:r>
              <a:rPr lang="en-US" dirty="0">
                <a:solidFill>
                  <a:schemeClr val="tx1"/>
                </a:solidFill>
              </a:rPr>
              <a:t>Groups of 2 </a:t>
            </a:r>
            <a:r>
              <a:rPr lang="en-US" dirty="0" smtClean="0"/>
              <a:t>– preferably mixing Ph.D. and MSc students</a:t>
            </a:r>
          </a:p>
          <a:p>
            <a:r>
              <a:rPr lang="en-US" dirty="0">
                <a:solidFill>
                  <a:schemeClr val="tx1"/>
                </a:solidFill>
              </a:rPr>
              <a:t>Define your group, post it in the shared </a:t>
            </a:r>
            <a:r>
              <a:rPr lang="en-US" dirty="0" smtClean="0">
                <a:solidFill>
                  <a:schemeClr val="tx1"/>
                </a:solidFill>
              </a:rPr>
              <a:t>document in the Moodle</a:t>
            </a:r>
            <a:endParaRPr lang="en-US" dirty="0" smtClean="0"/>
          </a:p>
          <a:p>
            <a:r>
              <a:rPr lang="en-US" dirty="0">
                <a:solidFill>
                  <a:schemeClr val="tx1"/>
                </a:solidFill>
              </a:rPr>
              <a:t>Topics are chosen in a first-to-come-first-to-serve basis =&gt; </a:t>
            </a:r>
            <a:r>
              <a:rPr lang="en-US" b="1" dirty="0">
                <a:solidFill>
                  <a:schemeClr val="tx1"/>
                </a:solidFill>
              </a:rPr>
              <a:t>act quickly!</a:t>
            </a:r>
            <a:endParaRPr lang="en-US" b="1" dirty="0" smtClean="0"/>
          </a:p>
          <a:p>
            <a:endParaRPr lang="en-US" dirty="0"/>
          </a:p>
          <a:p>
            <a:endParaRPr lang="en-US" dirty="0" smtClean="0"/>
          </a:p>
          <a:p>
            <a:endParaRPr lang="en-US" dirty="0" smtClean="0"/>
          </a:p>
          <a:p>
            <a:endParaRPr lang="en-US" dirty="0" smtClean="0"/>
          </a:p>
          <a:p>
            <a:endParaRPr lang="en-US" dirty="0" smtClean="0"/>
          </a:p>
          <a:p>
            <a:endParaRPr lang="en-US" dirty="0"/>
          </a:p>
        </p:txBody>
      </p:sp>
      <p:sp>
        <p:nvSpPr>
          <p:cNvPr id="4" name="Espaço Reservado para Data 3"/>
          <p:cNvSpPr>
            <a:spLocks noGrp="1"/>
          </p:cNvSpPr>
          <p:nvPr>
            <p:ph type="dt" sz="half" idx="10"/>
          </p:nvPr>
        </p:nvSpPr>
        <p:spPr/>
        <p:txBody>
          <a:bodyPr/>
          <a:lstStyle/>
          <a:p>
            <a:r>
              <a:rPr lang="pt-BR" dirty="0" smtClean="0"/>
              <a:t>Software </a:t>
            </a:r>
            <a:r>
              <a:rPr lang="pt-BR" dirty="0" err="1" smtClean="0"/>
              <a:t>Environments</a:t>
            </a:r>
            <a:endParaRPr lang="pt-BR" dirty="0"/>
          </a:p>
        </p:txBody>
      </p:sp>
      <p:sp>
        <p:nvSpPr>
          <p:cNvPr id="5" name="Espaço Reservado para Rodapé 4"/>
          <p:cNvSpPr>
            <a:spLocks noGrp="1"/>
          </p:cNvSpPr>
          <p:nvPr>
            <p:ph type="ftr" sz="quarter" idx="11"/>
          </p:nvPr>
        </p:nvSpPr>
        <p:spPr/>
        <p:txBody>
          <a:bodyPr/>
          <a:lstStyle/>
          <a:p>
            <a:r>
              <a:rPr lang="pt-BR" smtClean="0"/>
              <a:t>Marco Aurélio Gerosa (gerosa@ime.usp.br)</a:t>
            </a:r>
            <a:endParaRPr lang="pt-BR" dirty="0"/>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t>19</a:t>
            </a:fld>
            <a:endParaRPr lang="pt-BR"/>
          </a:p>
        </p:txBody>
      </p:sp>
      <p:pic>
        <p:nvPicPr>
          <p:cNvPr id="8" name="Imagem 7"/>
          <p:cNvPicPr>
            <a:picLocks noChangeAspect="1"/>
          </p:cNvPicPr>
          <p:nvPr/>
        </p:nvPicPr>
        <p:blipFill>
          <a:blip r:embed="rId2"/>
          <a:stretch>
            <a:fillRect/>
          </a:stretch>
        </p:blipFill>
        <p:spPr>
          <a:xfrm>
            <a:off x="455806" y="4313454"/>
            <a:ext cx="1565516" cy="1182803"/>
          </a:xfrm>
          <a:prstGeom prst="rect">
            <a:avLst/>
          </a:prstGeom>
        </p:spPr>
      </p:pic>
      <p:pic>
        <p:nvPicPr>
          <p:cNvPr id="10" name="Imagem 9"/>
          <p:cNvPicPr>
            <a:picLocks noChangeAspect="1"/>
          </p:cNvPicPr>
          <p:nvPr/>
        </p:nvPicPr>
        <p:blipFill>
          <a:blip r:embed="rId3"/>
          <a:stretch>
            <a:fillRect/>
          </a:stretch>
        </p:blipFill>
        <p:spPr>
          <a:xfrm>
            <a:off x="2368159" y="4261053"/>
            <a:ext cx="1578895" cy="1216215"/>
          </a:xfrm>
          <a:prstGeom prst="rect">
            <a:avLst/>
          </a:prstGeom>
        </p:spPr>
      </p:pic>
      <p:cxnSp>
        <p:nvCxnSpPr>
          <p:cNvPr id="11" name="Conector reto 10"/>
          <p:cNvCxnSpPr/>
          <p:nvPr/>
        </p:nvCxnSpPr>
        <p:spPr>
          <a:xfrm>
            <a:off x="370436" y="4271459"/>
            <a:ext cx="1757672" cy="119540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flipV="1">
            <a:off x="252972" y="4241331"/>
            <a:ext cx="1705353" cy="122553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Elipse 14"/>
          <p:cNvSpPr/>
          <p:nvPr/>
        </p:nvSpPr>
        <p:spPr>
          <a:xfrm>
            <a:off x="2185498" y="4077072"/>
            <a:ext cx="1944216" cy="158417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aixaDeTexto 15"/>
          <p:cNvSpPr txBox="1"/>
          <p:nvPr/>
        </p:nvSpPr>
        <p:spPr>
          <a:xfrm>
            <a:off x="4788024" y="3450000"/>
            <a:ext cx="4107326" cy="369332"/>
          </a:xfrm>
          <a:prstGeom prst="rect">
            <a:avLst/>
          </a:prstGeom>
          <a:noFill/>
        </p:spPr>
        <p:txBody>
          <a:bodyPr wrap="square" rtlCol="0">
            <a:spAutoFit/>
          </a:bodyPr>
          <a:lstStyle/>
          <a:p>
            <a:r>
              <a:rPr lang="en-US" b="1" dirty="0" smtClean="0"/>
              <a:t>Real collaboration is expected!</a:t>
            </a:r>
            <a:endParaRPr lang="en-US" b="1" dirty="0"/>
          </a:p>
        </p:txBody>
      </p:sp>
      <p:pic>
        <p:nvPicPr>
          <p:cNvPr id="17" name="Picture 4" descr="grosz_soma_trab_indivi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8080" y="3819331"/>
            <a:ext cx="2188176" cy="232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tângulo 17"/>
          <p:cNvSpPr/>
          <p:nvPr/>
        </p:nvSpPr>
        <p:spPr>
          <a:xfrm>
            <a:off x="4572000" y="6248345"/>
            <a:ext cx="5601496" cy="276999"/>
          </a:xfrm>
          <a:prstGeom prst="rect">
            <a:avLst/>
          </a:prstGeom>
        </p:spPr>
        <p:txBody>
          <a:bodyPr wrap="square">
            <a:spAutoFit/>
          </a:bodyPr>
          <a:lstStyle/>
          <a:p>
            <a:r>
              <a:rPr lang="pt-BR" altLang="en-US" sz="1200" dirty="0" err="1">
                <a:solidFill>
                  <a:schemeClr val="bg1">
                    <a:lumMod val="65000"/>
                  </a:schemeClr>
                </a:solidFill>
              </a:rPr>
              <a:t>Grosz</a:t>
            </a:r>
            <a:r>
              <a:rPr lang="pt-BR" altLang="en-US" sz="1200" dirty="0">
                <a:solidFill>
                  <a:schemeClr val="bg1">
                    <a:lumMod val="65000"/>
                  </a:schemeClr>
                </a:solidFill>
              </a:rPr>
              <a:t>. </a:t>
            </a:r>
            <a:r>
              <a:rPr lang="pt-BR" altLang="en-US" sz="1200" dirty="0" err="1">
                <a:solidFill>
                  <a:schemeClr val="bg1">
                    <a:lumMod val="65000"/>
                  </a:schemeClr>
                </a:solidFill>
              </a:rPr>
              <a:t>Collaborative</a:t>
            </a:r>
            <a:r>
              <a:rPr lang="pt-BR" altLang="en-US" sz="1200" dirty="0">
                <a:solidFill>
                  <a:schemeClr val="bg1">
                    <a:lumMod val="65000"/>
                  </a:schemeClr>
                </a:solidFill>
              </a:rPr>
              <a:t> Systems. </a:t>
            </a:r>
            <a:r>
              <a:rPr lang="pt-BR" altLang="en-US" sz="1200" i="1" dirty="0">
                <a:solidFill>
                  <a:schemeClr val="bg1">
                    <a:lumMod val="65000"/>
                  </a:schemeClr>
                </a:solidFill>
              </a:rPr>
              <a:t>AI Magazine</a:t>
            </a:r>
            <a:r>
              <a:rPr lang="pt-BR" altLang="en-US" sz="1200" dirty="0">
                <a:solidFill>
                  <a:schemeClr val="bg1">
                    <a:lumMod val="65000"/>
                  </a:schemeClr>
                </a:solidFill>
              </a:rPr>
              <a:t>, 17(2): 67-85. Summer 1996</a:t>
            </a:r>
            <a:endParaRPr lang="en-US" sz="1200" dirty="0">
              <a:solidFill>
                <a:schemeClr val="bg1">
                  <a:lumMod val="65000"/>
                </a:schemeClr>
              </a:solidFill>
            </a:endParaRPr>
          </a:p>
        </p:txBody>
      </p:sp>
      <p:pic>
        <p:nvPicPr>
          <p:cNvPr id="23" name="Picture 3" descr="grosz_rato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6916763" y="4079568"/>
            <a:ext cx="2047723" cy="1628726"/>
          </a:xfrm>
          <a:prstGeom prst="rect">
            <a:avLst/>
          </a:prstGeom>
          <a:noFill/>
        </p:spPr>
      </p:pic>
    </p:spTree>
    <p:extLst>
      <p:ext uri="{BB962C8B-B14F-4D97-AF65-F5344CB8AC3E}">
        <p14:creationId xmlns:p14="http://schemas.microsoft.com/office/powerpoint/2010/main" val="36039938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Data 1"/>
          <p:cNvSpPr>
            <a:spLocks noGrp="1"/>
          </p:cNvSpPr>
          <p:nvPr>
            <p:ph type="dt" sz="half" idx="2"/>
          </p:nvPr>
        </p:nvSpPr>
        <p:spPr/>
        <p:txBody>
          <a:bodyPr/>
          <a:lstStyle/>
          <a:p>
            <a:r>
              <a:rPr lang="pt-BR" dirty="0"/>
              <a:t>Software </a:t>
            </a:r>
            <a:r>
              <a:rPr lang="pt-BR" dirty="0" err="1"/>
              <a:t>Environments</a:t>
            </a:r>
            <a:endParaRPr lang="pt-BR" dirty="0"/>
          </a:p>
        </p:txBody>
      </p:sp>
      <p:sp>
        <p:nvSpPr>
          <p:cNvPr id="3" name="Espaço Reservado para Rodapé 2"/>
          <p:cNvSpPr>
            <a:spLocks noGrp="1"/>
          </p:cNvSpPr>
          <p:nvPr>
            <p:ph type="ftr" sz="quarter" idx="3"/>
          </p:nvPr>
        </p:nvSpPr>
        <p:spPr/>
        <p:txBody>
          <a:bodyPr/>
          <a:lstStyle/>
          <a:p>
            <a:r>
              <a:rPr lang="pt-BR" dirty="0" smtClean="0"/>
              <a:t>Marco Aurélio Gerosa (gerosa@ime.usp.br)</a:t>
            </a:r>
            <a:endParaRPr lang="pt-BR" dirty="0"/>
          </a:p>
        </p:txBody>
      </p:sp>
      <p:sp>
        <p:nvSpPr>
          <p:cNvPr id="4" name="Espaço Reservado para Número de Slide 3"/>
          <p:cNvSpPr>
            <a:spLocks noGrp="1"/>
          </p:cNvSpPr>
          <p:nvPr>
            <p:ph type="sldNum" sz="quarter" idx="4"/>
          </p:nvPr>
        </p:nvSpPr>
        <p:spPr/>
        <p:txBody>
          <a:bodyPr/>
          <a:lstStyle/>
          <a:p>
            <a:fld id="{2119D8CF-8DEC-4D9F-84EE-ADF04DFF3391}" type="slidenum">
              <a:rPr lang="pt-BR" smtClean="0"/>
              <a:t>2</a:t>
            </a:fld>
            <a:endParaRPr lang="pt-BR" dirty="0"/>
          </a:p>
        </p:txBody>
      </p:sp>
      <p:pic>
        <p:nvPicPr>
          <p:cNvPr id="6" name="Image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9584" y="332656"/>
            <a:ext cx="1874901" cy="1861036"/>
          </a:xfrm>
          <a:prstGeom prst="rect">
            <a:avLst/>
          </a:prstGeom>
        </p:spPr>
      </p:pic>
      <p:sp>
        <p:nvSpPr>
          <p:cNvPr id="7" name="Retângulo 6"/>
          <p:cNvSpPr/>
          <p:nvPr/>
        </p:nvSpPr>
        <p:spPr>
          <a:xfrm>
            <a:off x="255331" y="2420888"/>
            <a:ext cx="8712965" cy="3293209"/>
          </a:xfrm>
          <a:prstGeom prst="rect">
            <a:avLst/>
          </a:prstGeom>
        </p:spPr>
        <p:txBody>
          <a:bodyPr wrap="square">
            <a:spAutoFit/>
          </a:bodyPr>
          <a:lstStyle/>
          <a:p>
            <a:pPr algn="ctr"/>
            <a:r>
              <a:rPr lang="en-US" sz="4000" dirty="0"/>
              <a:t>Who are you?</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Your name</a:t>
            </a:r>
          </a:p>
          <a:p>
            <a:pPr marL="285750" indent="-285750">
              <a:buFont typeface="Arial" panose="020B0604020202020204" pitchFamily="34" charset="0"/>
              <a:buChar char="•"/>
            </a:pPr>
            <a:r>
              <a:rPr lang="en-US" sz="2800" dirty="0"/>
              <a:t>A little bit </a:t>
            </a:r>
            <a:r>
              <a:rPr lang="en-US" sz="2800"/>
              <a:t>about </a:t>
            </a:r>
            <a:r>
              <a:rPr lang="en-US" sz="2800" smtClean="0"/>
              <a:t>yourself</a:t>
            </a:r>
            <a:endParaRPr lang="en-US" sz="2800" dirty="0"/>
          </a:p>
          <a:p>
            <a:pPr marL="285750" indent="-285750">
              <a:buFont typeface="Arial" panose="020B0604020202020204" pitchFamily="34" charset="0"/>
              <a:buChar char="•"/>
            </a:pPr>
            <a:r>
              <a:rPr lang="en-US" sz="2800" dirty="0"/>
              <a:t>Your advisor</a:t>
            </a:r>
          </a:p>
          <a:p>
            <a:pPr marL="285750" indent="-285750">
              <a:buFont typeface="Arial" panose="020B0604020202020204" pitchFamily="34" charset="0"/>
              <a:buChar char="•"/>
            </a:pPr>
            <a:r>
              <a:rPr lang="en-US" sz="2800" dirty="0"/>
              <a:t>Your research interests</a:t>
            </a:r>
          </a:p>
          <a:p>
            <a:pPr marL="285750" indent="-285750">
              <a:buFont typeface="Arial" panose="020B0604020202020204" pitchFamily="34" charset="0"/>
              <a:buChar char="•"/>
            </a:pPr>
            <a:r>
              <a:rPr lang="en-US" sz="2800" dirty="0"/>
              <a:t>Experience with software environments</a:t>
            </a:r>
            <a:endParaRPr lang="en-US" sz="3600" dirty="0"/>
          </a:p>
        </p:txBody>
      </p:sp>
    </p:spTree>
    <p:extLst>
      <p:ext uri="{BB962C8B-B14F-4D97-AF65-F5344CB8AC3E}">
        <p14:creationId xmlns:p14="http://schemas.microsoft.com/office/powerpoint/2010/main" val="14208068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4. Term project</a:t>
            </a:r>
            <a:endParaRPr lang="en-US" dirty="0"/>
          </a:p>
        </p:txBody>
      </p:sp>
      <p:sp>
        <p:nvSpPr>
          <p:cNvPr id="3" name="Espaço Reservado para Conteúdo 2"/>
          <p:cNvSpPr>
            <a:spLocks noGrp="1"/>
          </p:cNvSpPr>
          <p:nvPr>
            <p:ph idx="1"/>
          </p:nvPr>
        </p:nvSpPr>
        <p:spPr/>
        <p:txBody>
          <a:bodyPr>
            <a:normAutofit/>
          </a:bodyPr>
          <a:lstStyle/>
          <a:p>
            <a:r>
              <a:rPr lang="en-US" sz="3200" b="1" dirty="0">
                <a:solidFill>
                  <a:schemeClr val="tx1"/>
                </a:solidFill>
              </a:rPr>
              <a:t>Objective:</a:t>
            </a:r>
            <a:r>
              <a:rPr lang="en-US" sz="3200" dirty="0">
                <a:solidFill>
                  <a:schemeClr val="tx1"/>
                </a:solidFill>
              </a:rPr>
              <a:t> to conduct a small research project and write a paper about it</a:t>
            </a:r>
            <a:endParaRPr lang="en-US" sz="3200" dirty="0" smtClean="0"/>
          </a:p>
          <a:p>
            <a:r>
              <a:rPr lang="en-US" sz="3200" dirty="0">
                <a:solidFill>
                  <a:schemeClr val="tx1"/>
                </a:solidFill>
              </a:rPr>
              <a:t>What is a good research project involving software environments?</a:t>
            </a:r>
            <a:endParaRPr lang="en-US" sz="3200" dirty="0" smtClean="0"/>
          </a:p>
          <a:p>
            <a:r>
              <a:rPr lang="en-US" sz="3200" dirty="0">
                <a:solidFill>
                  <a:schemeClr val="tx1"/>
                </a:solidFill>
              </a:rPr>
              <a:t>Remember: We want to support software developers</a:t>
            </a:r>
            <a:endParaRPr lang="en-US" sz="3200" dirty="0" smtClean="0"/>
          </a:p>
          <a:p>
            <a:endParaRPr lang="en-US" sz="3200" dirty="0" smtClean="0"/>
          </a:p>
          <a:p>
            <a:endParaRPr lang="en-US" sz="3200" dirty="0" smtClean="0"/>
          </a:p>
          <a:p>
            <a:endParaRPr lang="en-US" sz="3200" dirty="0"/>
          </a:p>
        </p:txBody>
      </p:sp>
      <p:sp>
        <p:nvSpPr>
          <p:cNvPr id="4" name="Espaço Reservado para Data 3"/>
          <p:cNvSpPr>
            <a:spLocks noGrp="1"/>
          </p:cNvSpPr>
          <p:nvPr>
            <p:ph type="dt" sz="half" idx="10"/>
          </p:nvPr>
        </p:nvSpPr>
        <p:spPr/>
        <p:txBody>
          <a:bodyPr/>
          <a:lstStyle/>
          <a:p>
            <a:r>
              <a:rPr lang="pt-BR" dirty="0" smtClean="0"/>
              <a:t>Software </a:t>
            </a:r>
            <a:r>
              <a:rPr lang="pt-BR" dirty="0" err="1" smtClean="0"/>
              <a:t>Environments</a:t>
            </a:r>
            <a:endParaRPr lang="pt-BR" dirty="0"/>
          </a:p>
        </p:txBody>
      </p:sp>
      <p:sp>
        <p:nvSpPr>
          <p:cNvPr id="5" name="Espaço Reservado para Rodapé 4"/>
          <p:cNvSpPr>
            <a:spLocks noGrp="1"/>
          </p:cNvSpPr>
          <p:nvPr>
            <p:ph type="ftr" sz="quarter" idx="11"/>
          </p:nvPr>
        </p:nvSpPr>
        <p:spPr/>
        <p:txBody>
          <a:bodyPr/>
          <a:lstStyle/>
          <a:p>
            <a:r>
              <a:rPr lang="pt-BR" smtClean="0"/>
              <a:t>Marco Aurélio Gerosa (gerosa@ime.usp.br)</a:t>
            </a:r>
            <a:endParaRPr lang="pt-BR" dirty="0"/>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t>20</a:t>
            </a:fld>
            <a:endParaRPr lang="pt-BR"/>
          </a:p>
        </p:txBody>
      </p:sp>
    </p:spTree>
    <p:extLst>
      <p:ext uri="{BB962C8B-B14F-4D97-AF65-F5344CB8AC3E}">
        <p14:creationId xmlns:p14="http://schemas.microsoft.com/office/powerpoint/2010/main" val="32758888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Data 1"/>
          <p:cNvSpPr>
            <a:spLocks noGrp="1"/>
          </p:cNvSpPr>
          <p:nvPr>
            <p:ph type="dt" sz="half" idx="2"/>
          </p:nvPr>
        </p:nvSpPr>
        <p:spPr/>
        <p:txBody>
          <a:bodyPr/>
          <a:lstStyle/>
          <a:p>
            <a:r>
              <a:rPr lang="pt-BR" dirty="0" smtClean="0"/>
              <a:t>Software </a:t>
            </a:r>
            <a:r>
              <a:rPr lang="pt-BR" dirty="0" err="1" smtClean="0"/>
              <a:t>Environments</a:t>
            </a:r>
            <a:endParaRPr lang="pt-BR" dirty="0"/>
          </a:p>
        </p:txBody>
      </p:sp>
      <p:sp>
        <p:nvSpPr>
          <p:cNvPr id="3" name="Espaço Reservado para Rodapé 2"/>
          <p:cNvSpPr>
            <a:spLocks noGrp="1"/>
          </p:cNvSpPr>
          <p:nvPr>
            <p:ph type="ftr" sz="quarter" idx="3"/>
          </p:nvPr>
        </p:nvSpPr>
        <p:spPr/>
        <p:txBody>
          <a:bodyPr/>
          <a:lstStyle/>
          <a:p>
            <a:r>
              <a:rPr lang="pt-BR" dirty="0" smtClean="0"/>
              <a:t>Marco Aurélio Gerosa (gerosa@ime.usp.br)</a:t>
            </a:r>
            <a:endParaRPr lang="pt-BR" dirty="0"/>
          </a:p>
        </p:txBody>
      </p:sp>
      <p:sp>
        <p:nvSpPr>
          <p:cNvPr id="4" name="Espaço Reservado para Número de Slide 3"/>
          <p:cNvSpPr>
            <a:spLocks noGrp="1"/>
          </p:cNvSpPr>
          <p:nvPr>
            <p:ph type="sldNum" sz="quarter" idx="4"/>
          </p:nvPr>
        </p:nvSpPr>
        <p:spPr/>
        <p:txBody>
          <a:bodyPr/>
          <a:lstStyle/>
          <a:p>
            <a:fld id="{2119D8CF-8DEC-4D9F-84EE-ADF04DFF3391}" type="slidenum">
              <a:rPr lang="pt-BR" smtClean="0"/>
              <a:t>21</a:t>
            </a:fld>
            <a:endParaRPr lang="pt-BR" dirty="0"/>
          </a:p>
        </p:txBody>
      </p:sp>
      <p:sp>
        <p:nvSpPr>
          <p:cNvPr id="7" name="Retângulo 6"/>
          <p:cNvSpPr/>
          <p:nvPr/>
        </p:nvSpPr>
        <p:spPr>
          <a:xfrm>
            <a:off x="251521" y="1916832"/>
            <a:ext cx="8712965" cy="3539430"/>
          </a:xfrm>
          <a:prstGeom prst="rect">
            <a:avLst/>
          </a:prstGeom>
        </p:spPr>
        <p:txBody>
          <a:bodyPr wrap="square">
            <a:spAutoFit/>
          </a:bodyPr>
          <a:lstStyle/>
          <a:p>
            <a:pPr algn="ctr"/>
            <a:r>
              <a:rPr lang="en-US" sz="6000" dirty="0" smtClean="0"/>
              <a:t>Software developers</a:t>
            </a:r>
            <a:br>
              <a:rPr lang="en-US" sz="6000" dirty="0" smtClean="0"/>
            </a:br>
            <a:r>
              <a:rPr lang="en-US" sz="6000" dirty="0" smtClean="0"/>
              <a:t> are </a:t>
            </a:r>
            <a:r>
              <a:rPr lang="en-US" sz="6000" b="1" dirty="0" smtClean="0"/>
              <a:t>human beings</a:t>
            </a:r>
            <a:r>
              <a:rPr lang="en-US" sz="6000" dirty="0" smtClean="0"/>
              <a:t>,</a:t>
            </a:r>
          </a:p>
          <a:p>
            <a:pPr algn="ctr"/>
            <a:r>
              <a:rPr lang="en-US" sz="6000" dirty="0" smtClean="0"/>
              <a:t>not machines</a:t>
            </a:r>
          </a:p>
          <a:p>
            <a:pPr marL="285750" indent="-285750">
              <a:buFont typeface="Arial" panose="020B0604020202020204" pitchFamily="34" charset="0"/>
              <a:buChar char="•"/>
            </a:pPr>
            <a:endParaRPr lang="en-US" sz="4400" dirty="0" smtClean="0"/>
          </a:p>
        </p:txBody>
      </p:sp>
    </p:spTree>
    <p:extLst>
      <p:ext uri="{BB962C8B-B14F-4D97-AF65-F5344CB8AC3E}">
        <p14:creationId xmlns:p14="http://schemas.microsoft.com/office/powerpoint/2010/main" val="22232991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What is a good research in the area?</a:t>
            </a:r>
            <a:endParaRPr lang="en-US" dirty="0"/>
          </a:p>
        </p:txBody>
      </p:sp>
      <p:sp>
        <p:nvSpPr>
          <p:cNvPr id="3" name="Espaço Reservado para Conteúdo 2"/>
          <p:cNvSpPr>
            <a:spLocks noGrp="1"/>
          </p:cNvSpPr>
          <p:nvPr>
            <p:ph idx="1"/>
          </p:nvPr>
        </p:nvSpPr>
        <p:spPr/>
        <p:txBody>
          <a:bodyPr/>
          <a:lstStyle/>
          <a:p>
            <a:r>
              <a:rPr lang="en-US" dirty="0">
                <a:solidFill>
                  <a:schemeClr val="tx1"/>
                </a:solidFill>
              </a:rPr>
              <a:t>Technical aspects are not enough!</a:t>
            </a:r>
            <a:endParaRPr lang="en-US" dirty="0"/>
          </a:p>
          <a:p>
            <a:r>
              <a:rPr lang="en-US" dirty="0">
                <a:solidFill>
                  <a:schemeClr val="tx1"/>
                </a:solidFill>
              </a:rPr>
              <a:t>A good </a:t>
            </a:r>
            <a:r>
              <a:rPr lang="en-US">
                <a:solidFill>
                  <a:schemeClr val="tx1"/>
                </a:solidFill>
              </a:rPr>
              <a:t>research needs </a:t>
            </a:r>
            <a:r>
              <a:rPr lang="en-US" smtClean="0">
                <a:solidFill>
                  <a:schemeClr val="tx1"/>
                </a:solidFill>
              </a:rPr>
              <a:t>to </a:t>
            </a:r>
            <a:r>
              <a:rPr lang="en-US" dirty="0">
                <a:solidFill>
                  <a:schemeClr val="tx1"/>
                </a:solidFill>
              </a:rPr>
              <a:t>consider the </a:t>
            </a:r>
            <a:r>
              <a:rPr lang="en-US" b="1" dirty="0">
                <a:solidFill>
                  <a:schemeClr val="tx1"/>
                </a:solidFill>
              </a:rPr>
              <a:t>human and social aspects</a:t>
            </a:r>
            <a:r>
              <a:rPr lang="en-US" dirty="0">
                <a:solidFill>
                  <a:schemeClr val="tx1"/>
                </a:solidFill>
              </a:rPr>
              <a:t> of software development.</a:t>
            </a:r>
            <a:endParaRPr lang="en-US" dirty="0"/>
          </a:p>
          <a:p>
            <a:r>
              <a:rPr lang="en-US" dirty="0">
                <a:solidFill>
                  <a:schemeClr val="tx1"/>
                </a:solidFill>
              </a:rPr>
              <a:t>So, a </a:t>
            </a:r>
            <a:r>
              <a:rPr lang="en-US" b="1" dirty="0">
                <a:solidFill>
                  <a:schemeClr val="tx1"/>
                </a:solidFill>
              </a:rPr>
              <a:t>good research</a:t>
            </a:r>
            <a:r>
              <a:rPr lang="en-US" dirty="0">
                <a:solidFill>
                  <a:schemeClr val="tx1"/>
                </a:solidFill>
              </a:rPr>
              <a:t> comprises [Myers, 2011]:</a:t>
            </a:r>
            <a:endParaRPr lang="en-US" dirty="0"/>
          </a:p>
          <a:p>
            <a:pPr marL="344488" indent="-231775">
              <a:buFont typeface="Arial" panose="020B0604020202020204" pitchFamily="34" charset="0"/>
              <a:buChar char="•"/>
            </a:pPr>
            <a:r>
              <a:rPr lang="en-US" dirty="0">
                <a:solidFill>
                  <a:schemeClr val="tx1"/>
                </a:solidFill>
              </a:rPr>
              <a:t>Contextual inquiry or lab study to discover an interesting issue that has not previously been known</a:t>
            </a:r>
            <a:endParaRPr lang="en-US" dirty="0"/>
          </a:p>
          <a:p>
            <a:pPr marL="344488" indent="-231775">
              <a:buFont typeface="Arial" panose="020B0604020202020204" pitchFamily="34" charset="0"/>
              <a:buChar char="•"/>
            </a:pPr>
            <a:r>
              <a:rPr lang="en-US" dirty="0">
                <a:solidFill>
                  <a:schemeClr val="tx1"/>
                </a:solidFill>
              </a:rPr>
              <a:t>Survey to validate that is actually widespread</a:t>
            </a:r>
            <a:endParaRPr lang="en-US" dirty="0"/>
          </a:p>
          <a:p>
            <a:pPr marL="344488" indent="-231775">
              <a:buFont typeface="Arial" panose="020B0604020202020204" pitchFamily="34" charset="0"/>
              <a:buChar char="•"/>
            </a:pPr>
            <a:r>
              <a:rPr lang="en-US" dirty="0">
                <a:solidFill>
                  <a:schemeClr val="tx1"/>
                </a:solidFill>
              </a:rPr>
              <a:t>A model that represents and generalizes what is happening</a:t>
            </a:r>
            <a:endParaRPr lang="en-US" dirty="0"/>
          </a:p>
          <a:p>
            <a:pPr marL="344488" indent="-231775">
              <a:buFont typeface="Arial" panose="020B0604020202020204" pitchFamily="34" charset="0"/>
              <a:buChar char="•"/>
            </a:pPr>
            <a:r>
              <a:rPr lang="en-US" dirty="0">
                <a:solidFill>
                  <a:schemeClr val="tx1"/>
                </a:solidFill>
              </a:rPr>
              <a:t>Tool developed that embodies interesting technical contributions and addresses the problems</a:t>
            </a:r>
            <a:endParaRPr lang="en-US" dirty="0"/>
          </a:p>
          <a:p>
            <a:pPr marL="344488" indent="-231775">
              <a:buFont typeface="Arial" panose="020B0604020202020204" pitchFamily="34" charset="0"/>
              <a:buChar char="•"/>
            </a:pPr>
            <a:r>
              <a:rPr lang="en-US" dirty="0">
                <a:solidFill>
                  <a:schemeClr val="tx1"/>
                </a:solidFill>
              </a:rPr>
              <a:t>Lab study of the tool, compared to the way it is done now, that shows significant improvements</a:t>
            </a:r>
            <a:endParaRPr lang="en-US" dirty="0"/>
          </a:p>
          <a:p>
            <a:endParaRPr lang="en-US" dirty="0"/>
          </a:p>
        </p:txBody>
      </p:sp>
      <p:sp>
        <p:nvSpPr>
          <p:cNvPr id="4" name="Espaço Reservado para Data 3"/>
          <p:cNvSpPr>
            <a:spLocks noGrp="1"/>
          </p:cNvSpPr>
          <p:nvPr>
            <p:ph type="dt" sz="half" idx="10"/>
          </p:nvPr>
        </p:nvSpPr>
        <p:spPr/>
        <p:txBody>
          <a:bodyPr/>
          <a:lstStyle/>
          <a:p>
            <a:r>
              <a:rPr lang="pt-BR" dirty="0" smtClean="0"/>
              <a:t>Software </a:t>
            </a:r>
            <a:r>
              <a:rPr lang="pt-BR" dirty="0" err="1" smtClean="0"/>
              <a:t>Environments</a:t>
            </a:r>
            <a:endParaRPr lang="pt-BR" dirty="0"/>
          </a:p>
        </p:txBody>
      </p:sp>
      <p:sp>
        <p:nvSpPr>
          <p:cNvPr id="5" name="Espaço Reservado para Rodapé 4"/>
          <p:cNvSpPr>
            <a:spLocks noGrp="1"/>
          </p:cNvSpPr>
          <p:nvPr>
            <p:ph type="ftr" sz="quarter" idx="11"/>
          </p:nvPr>
        </p:nvSpPr>
        <p:spPr/>
        <p:txBody>
          <a:bodyPr/>
          <a:lstStyle/>
          <a:p>
            <a:r>
              <a:rPr lang="pt-BR" smtClean="0"/>
              <a:t>Marco Aurélio Gerosa (gerosa@ime.usp.br)</a:t>
            </a:r>
            <a:endParaRPr lang="pt-BR" dirty="0"/>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t>22</a:t>
            </a:fld>
            <a:endParaRPr lang="pt-BR"/>
          </a:p>
        </p:txBody>
      </p:sp>
      <p:sp>
        <p:nvSpPr>
          <p:cNvPr id="7" name="Retângulo 6"/>
          <p:cNvSpPr/>
          <p:nvPr/>
        </p:nvSpPr>
        <p:spPr>
          <a:xfrm>
            <a:off x="3347864" y="6179341"/>
            <a:ext cx="6390456" cy="276999"/>
          </a:xfrm>
          <a:prstGeom prst="rect">
            <a:avLst/>
          </a:prstGeom>
        </p:spPr>
        <p:txBody>
          <a:bodyPr wrap="square">
            <a:spAutoFit/>
          </a:bodyPr>
          <a:lstStyle/>
          <a:p>
            <a:r>
              <a:rPr lang="en-US" sz="1200" dirty="0" smtClean="0">
                <a:solidFill>
                  <a:schemeClr val="bg1">
                    <a:lumMod val="65000"/>
                  </a:schemeClr>
                </a:solidFill>
              </a:rPr>
              <a:t>Brad Myers (2011) http</a:t>
            </a:r>
            <a:r>
              <a:rPr lang="en-US" sz="1200" dirty="0">
                <a:solidFill>
                  <a:schemeClr val="bg1">
                    <a:lumMod val="65000"/>
                  </a:schemeClr>
                </a:solidFill>
              </a:rPr>
              <a:t>://www.cs.cmu.edu/~bam/uicourse/2011hasd/lecture01.intro.pptx</a:t>
            </a:r>
          </a:p>
        </p:txBody>
      </p:sp>
    </p:spTree>
    <p:extLst>
      <p:ext uri="{BB962C8B-B14F-4D97-AF65-F5344CB8AC3E}">
        <p14:creationId xmlns:p14="http://schemas.microsoft.com/office/powerpoint/2010/main" val="3337149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So, what do you need to do?</a:t>
            </a:r>
            <a:endParaRPr lang="en-US" dirty="0"/>
          </a:p>
        </p:txBody>
      </p:sp>
      <p:sp>
        <p:nvSpPr>
          <p:cNvPr id="3" name="Espaço Reservado para Conteúdo 2"/>
          <p:cNvSpPr>
            <a:spLocks noGrp="1"/>
          </p:cNvSpPr>
          <p:nvPr>
            <p:ph idx="1"/>
          </p:nvPr>
        </p:nvSpPr>
        <p:spPr/>
        <p:txBody>
          <a:bodyPr>
            <a:normAutofit lnSpcReduction="10000"/>
          </a:bodyPr>
          <a:lstStyle/>
          <a:p>
            <a:pPr marL="344488" indent="-231775">
              <a:buFont typeface="Arial" panose="020B0604020202020204" pitchFamily="34" charset="0"/>
              <a:buChar char="•"/>
            </a:pPr>
            <a:r>
              <a:rPr lang="en-US" sz="2800" b="1" dirty="0">
                <a:solidFill>
                  <a:schemeClr val="tx1"/>
                </a:solidFill>
              </a:rPr>
              <a:t>Choose a topic</a:t>
            </a:r>
            <a:endParaRPr lang="en-US" sz="2800" dirty="0"/>
          </a:p>
          <a:p>
            <a:pPr marL="344488" indent="-231775">
              <a:buFont typeface="Arial" panose="020B0604020202020204" pitchFamily="34" charset="0"/>
              <a:buChar char="•"/>
            </a:pPr>
            <a:r>
              <a:rPr lang="en-US" sz="2800" b="1" dirty="0">
                <a:solidFill>
                  <a:schemeClr val="tx1"/>
                </a:solidFill>
              </a:rPr>
              <a:t>Conduct an empirical evaluation</a:t>
            </a:r>
            <a:r>
              <a:rPr lang="en-US" sz="2800" dirty="0">
                <a:solidFill>
                  <a:schemeClr val="tx1"/>
                </a:solidFill>
              </a:rPr>
              <a:t> with humans to understand the problem to be </a:t>
            </a:r>
            <a:r>
              <a:rPr lang="en-US" sz="2800" dirty="0" smtClean="0">
                <a:solidFill>
                  <a:schemeClr val="tx1"/>
                </a:solidFill>
              </a:rPr>
              <a:t>solved (more details next class)</a:t>
            </a:r>
            <a:endParaRPr lang="en-US" sz="3000" dirty="0"/>
          </a:p>
          <a:p>
            <a:pPr marL="344488" indent="-231775">
              <a:buFont typeface="Arial" panose="020B0604020202020204" pitchFamily="34" charset="0"/>
              <a:buChar char="•"/>
            </a:pPr>
            <a:r>
              <a:rPr lang="en-US" sz="2800" b="1" dirty="0">
                <a:solidFill>
                  <a:schemeClr val="tx1"/>
                </a:solidFill>
              </a:rPr>
              <a:t>Survey the literature</a:t>
            </a:r>
            <a:r>
              <a:rPr lang="en-US" sz="2800" dirty="0">
                <a:solidFill>
                  <a:schemeClr val="tx1"/>
                </a:solidFill>
              </a:rPr>
              <a:t> (related </a:t>
            </a:r>
            <a:r>
              <a:rPr lang="en-US" sz="2800" dirty="0" smtClean="0">
                <a:solidFill>
                  <a:schemeClr val="tx1"/>
                </a:solidFill>
              </a:rPr>
              <a:t>work) </a:t>
            </a:r>
            <a:r>
              <a:rPr lang="en-US" sz="2800" b="1" dirty="0">
                <a:solidFill>
                  <a:schemeClr val="tx1"/>
                </a:solidFill>
              </a:rPr>
              <a:t>and software repositories</a:t>
            </a:r>
            <a:r>
              <a:rPr lang="en-US" sz="2800" dirty="0">
                <a:solidFill>
                  <a:schemeClr val="tx1"/>
                </a:solidFill>
              </a:rPr>
              <a:t> to find evidences of the relevance of the problem</a:t>
            </a:r>
            <a:endParaRPr lang="en-US" sz="2800" dirty="0"/>
          </a:p>
          <a:p>
            <a:pPr marL="344488" indent="-231775">
              <a:buFont typeface="Arial" panose="020B0604020202020204" pitchFamily="34" charset="0"/>
              <a:buChar char="•"/>
            </a:pPr>
            <a:r>
              <a:rPr lang="en-US" sz="2800" b="1" dirty="0">
                <a:solidFill>
                  <a:schemeClr val="tx1"/>
                </a:solidFill>
              </a:rPr>
              <a:t>Conceive a solution</a:t>
            </a:r>
            <a:endParaRPr lang="en-US" sz="2800" b="1" dirty="0"/>
          </a:p>
          <a:p>
            <a:pPr marL="344488" indent="-231775">
              <a:buFont typeface="Arial" panose="020B0604020202020204" pitchFamily="34" charset="0"/>
              <a:buChar char="•"/>
            </a:pPr>
            <a:r>
              <a:rPr lang="en-US" sz="2800" b="1" dirty="0">
                <a:solidFill>
                  <a:schemeClr val="tx1"/>
                </a:solidFill>
              </a:rPr>
              <a:t>Implement it</a:t>
            </a:r>
            <a:endParaRPr lang="en-US" sz="2800" b="1" dirty="0"/>
          </a:p>
          <a:p>
            <a:pPr marL="344488" indent="-231775">
              <a:buFont typeface="Arial" panose="020B0604020202020204" pitchFamily="34" charset="0"/>
              <a:buChar char="•"/>
            </a:pPr>
            <a:r>
              <a:rPr lang="en-US" sz="2800" b="1" dirty="0">
                <a:solidFill>
                  <a:schemeClr val="tx1"/>
                </a:solidFill>
              </a:rPr>
              <a:t>Evaluate it</a:t>
            </a:r>
            <a:endParaRPr lang="en-US" sz="2800" b="1" dirty="0"/>
          </a:p>
          <a:p>
            <a:pPr marL="344488" indent="-231775">
              <a:buFont typeface="Arial" panose="020B0604020202020204" pitchFamily="34" charset="0"/>
              <a:buChar char="•"/>
            </a:pPr>
            <a:r>
              <a:rPr lang="en-US" sz="2800" b="1" dirty="0">
                <a:solidFill>
                  <a:schemeClr val="tx1"/>
                </a:solidFill>
              </a:rPr>
              <a:t>Report</a:t>
            </a:r>
            <a:r>
              <a:rPr lang="en-US" sz="2800" dirty="0">
                <a:solidFill>
                  <a:schemeClr val="tx1"/>
                </a:solidFill>
              </a:rPr>
              <a:t> (write an academic paper)</a:t>
            </a:r>
            <a:endParaRPr lang="en-US" sz="2800" dirty="0"/>
          </a:p>
        </p:txBody>
      </p:sp>
      <p:sp>
        <p:nvSpPr>
          <p:cNvPr id="4" name="Espaço Reservado para Data 3"/>
          <p:cNvSpPr>
            <a:spLocks noGrp="1"/>
          </p:cNvSpPr>
          <p:nvPr>
            <p:ph type="dt" sz="half" idx="10"/>
          </p:nvPr>
        </p:nvSpPr>
        <p:spPr/>
        <p:txBody>
          <a:bodyPr/>
          <a:lstStyle/>
          <a:p>
            <a:r>
              <a:rPr lang="pt-BR" dirty="0" smtClean="0"/>
              <a:t>Software </a:t>
            </a:r>
            <a:r>
              <a:rPr lang="pt-BR" dirty="0" err="1" smtClean="0"/>
              <a:t>Environments</a:t>
            </a:r>
            <a:endParaRPr lang="pt-BR" dirty="0"/>
          </a:p>
        </p:txBody>
      </p:sp>
      <p:sp>
        <p:nvSpPr>
          <p:cNvPr id="5" name="Espaço Reservado para Rodapé 4"/>
          <p:cNvSpPr>
            <a:spLocks noGrp="1"/>
          </p:cNvSpPr>
          <p:nvPr>
            <p:ph type="ftr" sz="quarter" idx="11"/>
          </p:nvPr>
        </p:nvSpPr>
        <p:spPr/>
        <p:txBody>
          <a:bodyPr/>
          <a:lstStyle/>
          <a:p>
            <a:r>
              <a:rPr lang="pt-BR" smtClean="0"/>
              <a:t>Marco Aurélio Gerosa (gerosa@ime.usp.br)</a:t>
            </a:r>
            <a:endParaRPr lang="pt-BR" dirty="0"/>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t>23</a:t>
            </a:fld>
            <a:endParaRPr lang="pt-BR"/>
          </a:p>
        </p:txBody>
      </p:sp>
    </p:spTree>
    <p:extLst>
      <p:ext uri="{BB962C8B-B14F-4D97-AF65-F5344CB8AC3E}">
        <p14:creationId xmlns:p14="http://schemas.microsoft.com/office/powerpoint/2010/main" val="1143750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The topic</a:t>
            </a:r>
            <a:endParaRPr lang="en-US" dirty="0"/>
          </a:p>
        </p:txBody>
      </p:sp>
      <p:sp>
        <p:nvSpPr>
          <p:cNvPr id="3" name="Espaço Reservado para Conteúdo 2"/>
          <p:cNvSpPr>
            <a:spLocks noGrp="1"/>
          </p:cNvSpPr>
          <p:nvPr>
            <p:ph idx="1"/>
          </p:nvPr>
        </p:nvSpPr>
        <p:spPr/>
        <p:txBody>
          <a:bodyPr>
            <a:normAutofit/>
          </a:bodyPr>
          <a:lstStyle/>
          <a:p>
            <a:r>
              <a:rPr lang="en-US" sz="2400" dirty="0">
                <a:solidFill>
                  <a:schemeClr val="tx1"/>
                </a:solidFill>
              </a:rPr>
              <a:t>Substantial latitude is allowed, but it has to be related to software environments and must consider human/social aspects of software </a:t>
            </a:r>
            <a:r>
              <a:rPr lang="en-US" sz="2400" dirty="0" smtClean="0">
                <a:solidFill>
                  <a:schemeClr val="tx1"/>
                </a:solidFill>
              </a:rPr>
              <a:t>development</a:t>
            </a:r>
          </a:p>
          <a:p>
            <a:r>
              <a:rPr lang="en-US" sz="2400" dirty="0" smtClean="0">
                <a:solidFill>
                  <a:schemeClr val="tx1"/>
                </a:solidFill>
              </a:rPr>
              <a:t>Preferably, should involve building a IDE plugin </a:t>
            </a:r>
            <a:endParaRPr lang="en-US" sz="2400" dirty="0" smtClean="0"/>
          </a:p>
          <a:p>
            <a:pPr marL="91440" lvl="1" indent="-91440">
              <a:spcBef>
                <a:spcPts val="1200"/>
              </a:spcBef>
              <a:spcAft>
                <a:spcPts val="200"/>
              </a:spcAft>
              <a:buSzPct val="100000"/>
              <a:buFont typeface="Calibri" panose="020F0502020204030204" pitchFamily="34" charset="0"/>
              <a:buChar char=" "/>
            </a:pPr>
            <a:r>
              <a:rPr lang="en-US" sz="2400" dirty="0">
                <a:solidFill>
                  <a:schemeClr val="tx1"/>
                </a:solidFill>
              </a:rPr>
              <a:t>Tip: consider something related to your seminar or to your graduation theme</a:t>
            </a:r>
            <a:endParaRPr lang="en-US" sz="2400" dirty="0"/>
          </a:p>
          <a:p>
            <a:r>
              <a:rPr lang="en-US" sz="2400" dirty="0">
                <a:solidFill>
                  <a:schemeClr val="tx1"/>
                </a:solidFill>
              </a:rPr>
              <a:t>Small changes are allowed along the quarter (the project is iterative and incremental)</a:t>
            </a:r>
            <a:endParaRPr lang="en-US" sz="2400" dirty="0" smtClean="0"/>
          </a:p>
          <a:p>
            <a:r>
              <a:rPr lang="en-US" sz="2400" dirty="0">
                <a:solidFill>
                  <a:schemeClr val="tx1"/>
                </a:solidFill>
              </a:rPr>
              <a:t>The research proposal must be approved by the instructor</a:t>
            </a:r>
            <a:endParaRPr lang="en-US" sz="2400" dirty="0" smtClean="0"/>
          </a:p>
          <a:p>
            <a:r>
              <a:rPr lang="en-US" sz="2400" dirty="0">
                <a:solidFill>
                  <a:schemeClr val="tx1"/>
                </a:solidFill>
              </a:rPr>
              <a:t>Proposal: motivation, research question, objective, method (more details about it on the second class</a:t>
            </a:r>
            <a:r>
              <a:rPr lang="en-US" sz="2400" dirty="0" smtClean="0">
                <a:solidFill>
                  <a:schemeClr val="tx1"/>
                </a:solidFill>
              </a:rPr>
              <a:t>) – 1 or 2 pages</a:t>
            </a:r>
            <a:endParaRPr lang="en-US" sz="2400" dirty="0" smtClean="0"/>
          </a:p>
          <a:p>
            <a:r>
              <a:rPr lang="en-US" sz="2400" b="1" dirty="0">
                <a:solidFill>
                  <a:schemeClr val="tx1"/>
                </a:solidFill>
              </a:rPr>
              <a:t>Due date:</a:t>
            </a:r>
            <a:r>
              <a:rPr lang="en-US" sz="2400" dirty="0">
                <a:solidFill>
                  <a:schemeClr val="tx1"/>
                </a:solidFill>
              </a:rPr>
              <a:t> </a:t>
            </a:r>
            <a:r>
              <a:rPr lang="en-US" sz="2400" dirty="0" err="1" smtClean="0">
                <a:solidFill>
                  <a:schemeClr val="tx1"/>
                </a:solidFill>
              </a:rPr>
              <a:t>T.b.d</a:t>
            </a:r>
            <a:r>
              <a:rPr lang="en-US" sz="2400" dirty="0" smtClean="0">
                <a:solidFill>
                  <a:schemeClr val="tx1"/>
                </a:solidFill>
              </a:rPr>
              <a:t>.</a:t>
            </a:r>
            <a:endParaRPr lang="en-US" sz="2400" dirty="0" smtClean="0"/>
          </a:p>
          <a:p>
            <a:endParaRPr lang="en-US" sz="2400" dirty="0"/>
          </a:p>
        </p:txBody>
      </p:sp>
      <p:sp>
        <p:nvSpPr>
          <p:cNvPr id="4" name="Espaço Reservado para Data 3"/>
          <p:cNvSpPr>
            <a:spLocks noGrp="1"/>
          </p:cNvSpPr>
          <p:nvPr>
            <p:ph type="dt" sz="half" idx="10"/>
          </p:nvPr>
        </p:nvSpPr>
        <p:spPr/>
        <p:txBody>
          <a:bodyPr/>
          <a:lstStyle/>
          <a:p>
            <a:r>
              <a:rPr lang="pt-BR" dirty="0" smtClean="0"/>
              <a:t>Software </a:t>
            </a:r>
            <a:r>
              <a:rPr lang="pt-BR" dirty="0" err="1" smtClean="0"/>
              <a:t>Environments</a:t>
            </a:r>
            <a:endParaRPr lang="pt-BR" dirty="0"/>
          </a:p>
        </p:txBody>
      </p:sp>
      <p:sp>
        <p:nvSpPr>
          <p:cNvPr id="5" name="Espaço Reservado para Rodapé 4"/>
          <p:cNvSpPr>
            <a:spLocks noGrp="1"/>
          </p:cNvSpPr>
          <p:nvPr>
            <p:ph type="ftr" sz="quarter" idx="11"/>
          </p:nvPr>
        </p:nvSpPr>
        <p:spPr/>
        <p:txBody>
          <a:bodyPr/>
          <a:lstStyle/>
          <a:p>
            <a:r>
              <a:rPr lang="pt-BR" smtClean="0"/>
              <a:t>Marco Aurélio Gerosa (gerosa@ime.usp.br)</a:t>
            </a:r>
            <a:endParaRPr lang="pt-BR" dirty="0"/>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t>24</a:t>
            </a:fld>
            <a:endParaRPr lang="pt-BR"/>
          </a:p>
        </p:txBody>
      </p:sp>
    </p:spTree>
    <p:extLst>
      <p:ext uri="{BB962C8B-B14F-4D97-AF65-F5344CB8AC3E}">
        <p14:creationId xmlns:p14="http://schemas.microsoft.com/office/powerpoint/2010/main" val="36067168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Feedback on the project (I)</a:t>
            </a:r>
            <a:endParaRPr lang="en-US" dirty="0"/>
          </a:p>
        </p:txBody>
      </p:sp>
      <p:sp>
        <p:nvSpPr>
          <p:cNvPr id="3" name="Espaço Reservado para Conteúdo 2"/>
          <p:cNvSpPr>
            <a:spLocks noGrp="1"/>
          </p:cNvSpPr>
          <p:nvPr>
            <p:ph idx="1"/>
          </p:nvPr>
        </p:nvSpPr>
        <p:spPr/>
        <p:txBody>
          <a:bodyPr>
            <a:normAutofit/>
          </a:bodyPr>
          <a:lstStyle/>
          <a:p>
            <a:r>
              <a:rPr lang="en-US" sz="2800" dirty="0">
                <a:solidFill>
                  <a:schemeClr val="tx1"/>
                </a:solidFill>
              </a:rPr>
              <a:t>Some classes will be used for the projects follow up</a:t>
            </a:r>
            <a:endParaRPr lang="en-US" sz="2800" dirty="0" smtClean="0"/>
          </a:p>
          <a:p>
            <a:r>
              <a:rPr lang="en-US" sz="2800" dirty="0">
                <a:solidFill>
                  <a:schemeClr val="tx1"/>
                </a:solidFill>
              </a:rPr>
              <a:t>All the students are expected to give constructive feedback during classes and/or in the online </a:t>
            </a:r>
            <a:r>
              <a:rPr lang="en-US" sz="2800" dirty="0" smtClean="0">
                <a:solidFill>
                  <a:schemeClr val="tx1"/>
                </a:solidFill>
              </a:rPr>
              <a:t>discussion</a:t>
            </a:r>
            <a:endParaRPr lang="en-US" sz="2800" dirty="0" smtClean="0"/>
          </a:p>
        </p:txBody>
      </p:sp>
      <p:sp>
        <p:nvSpPr>
          <p:cNvPr id="4" name="Espaço Reservado para Data 3"/>
          <p:cNvSpPr>
            <a:spLocks noGrp="1"/>
          </p:cNvSpPr>
          <p:nvPr>
            <p:ph type="dt" sz="half" idx="10"/>
          </p:nvPr>
        </p:nvSpPr>
        <p:spPr/>
        <p:txBody>
          <a:bodyPr/>
          <a:lstStyle/>
          <a:p>
            <a:r>
              <a:rPr lang="pt-BR" dirty="0" smtClean="0"/>
              <a:t>Software </a:t>
            </a:r>
            <a:r>
              <a:rPr lang="pt-BR" dirty="0" err="1" smtClean="0"/>
              <a:t>Environments</a:t>
            </a:r>
            <a:endParaRPr lang="pt-BR" dirty="0"/>
          </a:p>
        </p:txBody>
      </p:sp>
      <p:sp>
        <p:nvSpPr>
          <p:cNvPr id="5" name="Espaço Reservado para Rodapé 4"/>
          <p:cNvSpPr>
            <a:spLocks noGrp="1"/>
          </p:cNvSpPr>
          <p:nvPr>
            <p:ph type="ftr" sz="quarter" idx="11"/>
          </p:nvPr>
        </p:nvSpPr>
        <p:spPr/>
        <p:txBody>
          <a:bodyPr/>
          <a:lstStyle/>
          <a:p>
            <a:r>
              <a:rPr lang="pt-BR" smtClean="0"/>
              <a:t>Marco Aurélio Gerosa (gerosa@ime.usp.br)</a:t>
            </a:r>
            <a:endParaRPr lang="pt-BR" dirty="0"/>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t>25</a:t>
            </a:fld>
            <a:endParaRPr lang="pt-BR"/>
          </a:p>
        </p:txBody>
      </p:sp>
    </p:spTree>
    <p:extLst>
      <p:ext uri="{BB962C8B-B14F-4D97-AF65-F5344CB8AC3E}">
        <p14:creationId xmlns:p14="http://schemas.microsoft.com/office/powerpoint/2010/main" val="38887927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Feedback on the project (II)</a:t>
            </a:r>
            <a:endParaRPr lang="en-US" dirty="0"/>
          </a:p>
        </p:txBody>
      </p:sp>
      <p:sp>
        <p:nvSpPr>
          <p:cNvPr id="3" name="Espaço Reservado para Conteúdo 2"/>
          <p:cNvSpPr>
            <a:spLocks noGrp="1"/>
          </p:cNvSpPr>
          <p:nvPr>
            <p:ph idx="1"/>
          </p:nvPr>
        </p:nvSpPr>
        <p:spPr/>
        <p:txBody>
          <a:bodyPr>
            <a:noAutofit/>
          </a:bodyPr>
          <a:lstStyle/>
          <a:p>
            <a:r>
              <a:rPr lang="en-US" sz="2400" dirty="0">
                <a:solidFill>
                  <a:schemeClr val="tx1"/>
                </a:solidFill>
              </a:rPr>
              <a:t>The academic paper will be submitted </a:t>
            </a:r>
            <a:r>
              <a:rPr lang="en-US" sz="2400" dirty="0" smtClean="0">
                <a:solidFill>
                  <a:schemeClr val="tx1"/>
                </a:solidFill>
              </a:rPr>
              <a:t>simulating </a:t>
            </a:r>
            <a:r>
              <a:rPr lang="en-US" sz="2400" dirty="0">
                <a:solidFill>
                  <a:schemeClr val="tx1"/>
                </a:solidFill>
              </a:rPr>
              <a:t>a </a:t>
            </a:r>
            <a:r>
              <a:rPr lang="en-US" sz="2400" b="1" dirty="0">
                <a:solidFill>
                  <a:schemeClr val="tx1"/>
                </a:solidFill>
              </a:rPr>
              <a:t>scientific conference</a:t>
            </a:r>
            <a:endParaRPr lang="en-US" sz="2400" b="1" dirty="0" smtClean="0"/>
          </a:p>
          <a:p>
            <a:r>
              <a:rPr lang="en-US" sz="2400" dirty="0">
                <a:solidFill>
                  <a:schemeClr val="tx1"/>
                </a:solidFill>
              </a:rPr>
              <a:t>You will be part of the </a:t>
            </a:r>
            <a:r>
              <a:rPr lang="en-US" sz="2400" b="1" dirty="0">
                <a:solidFill>
                  <a:schemeClr val="tx1"/>
                </a:solidFill>
              </a:rPr>
              <a:t>program committee</a:t>
            </a:r>
            <a:r>
              <a:rPr lang="en-US" sz="2400" dirty="0">
                <a:solidFill>
                  <a:schemeClr val="tx1"/>
                </a:solidFill>
              </a:rPr>
              <a:t> of the conference </a:t>
            </a:r>
            <a:endParaRPr lang="en-US" sz="2400" dirty="0" smtClean="0"/>
          </a:p>
          <a:p>
            <a:r>
              <a:rPr lang="en-US" sz="2400" dirty="0">
                <a:solidFill>
                  <a:schemeClr val="tx1"/>
                </a:solidFill>
              </a:rPr>
              <a:t>You are going to receive papers from the other groups </a:t>
            </a:r>
            <a:r>
              <a:rPr lang="en-US" sz="2400" b="1" dirty="0">
                <a:solidFill>
                  <a:schemeClr val="tx1"/>
                </a:solidFill>
              </a:rPr>
              <a:t>to review</a:t>
            </a:r>
            <a:endParaRPr lang="en-US" sz="2400" b="1" dirty="0" smtClean="0"/>
          </a:p>
          <a:p>
            <a:r>
              <a:rPr lang="en-US" sz="2400" dirty="0">
                <a:solidFill>
                  <a:schemeClr val="tx1"/>
                </a:solidFill>
              </a:rPr>
              <a:t>The reviews will be considered as part of the reviewer’s grade, but </a:t>
            </a:r>
            <a:r>
              <a:rPr lang="en-US" sz="2400" b="1" dirty="0">
                <a:solidFill>
                  <a:schemeClr val="tx1"/>
                </a:solidFill>
              </a:rPr>
              <a:t>will not affect negatively the grade of the authors</a:t>
            </a:r>
            <a:r>
              <a:rPr lang="en-US" sz="2400" dirty="0">
                <a:solidFill>
                  <a:schemeClr val="tx1"/>
                </a:solidFill>
              </a:rPr>
              <a:t> of the papers. </a:t>
            </a:r>
            <a:endParaRPr lang="en-US" sz="2400" dirty="0" smtClean="0"/>
          </a:p>
          <a:p>
            <a:pPr lvl="1"/>
            <a:r>
              <a:rPr lang="en-US" sz="2400" dirty="0">
                <a:solidFill>
                  <a:schemeClr val="tx1"/>
                </a:solidFill>
              </a:rPr>
              <a:t>Therefore, you can be critical (but always in a constructive way) without prejudicing the colleagues</a:t>
            </a:r>
            <a:endParaRPr lang="en-US" sz="2400" dirty="0" smtClean="0"/>
          </a:p>
          <a:p>
            <a:r>
              <a:rPr lang="en-US" sz="2400" dirty="0">
                <a:solidFill>
                  <a:schemeClr val="tx1"/>
                </a:solidFill>
              </a:rPr>
              <a:t>The reviews will be anonymous </a:t>
            </a:r>
            <a:endParaRPr lang="en-US" sz="2400" dirty="0" smtClean="0"/>
          </a:p>
        </p:txBody>
      </p:sp>
      <p:sp>
        <p:nvSpPr>
          <p:cNvPr id="4" name="Espaço Reservado para Data 3"/>
          <p:cNvSpPr>
            <a:spLocks noGrp="1"/>
          </p:cNvSpPr>
          <p:nvPr>
            <p:ph type="dt" sz="half" idx="10"/>
          </p:nvPr>
        </p:nvSpPr>
        <p:spPr/>
        <p:txBody>
          <a:bodyPr/>
          <a:lstStyle/>
          <a:p>
            <a:r>
              <a:rPr lang="pt-BR" dirty="0" smtClean="0"/>
              <a:t>Software </a:t>
            </a:r>
            <a:r>
              <a:rPr lang="pt-BR" dirty="0" err="1" smtClean="0"/>
              <a:t>Environments</a:t>
            </a:r>
            <a:endParaRPr lang="pt-BR" dirty="0"/>
          </a:p>
        </p:txBody>
      </p:sp>
      <p:sp>
        <p:nvSpPr>
          <p:cNvPr id="5" name="Espaço Reservado para Rodapé 4"/>
          <p:cNvSpPr>
            <a:spLocks noGrp="1"/>
          </p:cNvSpPr>
          <p:nvPr>
            <p:ph type="ftr" sz="quarter" idx="11"/>
          </p:nvPr>
        </p:nvSpPr>
        <p:spPr/>
        <p:txBody>
          <a:bodyPr/>
          <a:lstStyle/>
          <a:p>
            <a:r>
              <a:rPr lang="pt-BR" smtClean="0"/>
              <a:t>Marco Aurélio Gerosa (gerosa@ime.usp.br)</a:t>
            </a:r>
            <a:endParaRPr lang="pt-BR" dirty="0"/>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t>26</a:t>
            </a:fld>
            <a:endParaRPr lang="pt-BR"/>
          </a:p>
        </p:txBody>
      </p:sp>
    </p:spTree>
    <p:extLst>
      <p:ext uri="{BB962C8B-B14F-4D97-AF65-F5344CB8AC3E}">
        <p14:creationId xmlns:p14="http://schemas.microsoft.com/office/powerpoint/2010/main" val="418264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Grading</a:t>
            </a:r>
            <a:endParaRPr lang="en-US" dirty="0"/>
          </a:p>
        </p:txBody>
      </p:sp>
      <p:sp>
        <p:nvSpPr>
          <p:cNvPr id="3" name="Espaço Reservado para Conteúdo 2"/>
          <p:cNvSpPr>
            <a:spLocks noGrp="1"/>
          </p:cNvSpPr>
          <p:nvPr>
            <p:ph idx="1"/>
          </p:nvPr>
        </p:nvSpPr>
        <p:spPr/>
        <p:txBody>
          <a:bodyPr/>
          <a:lstStyle/>
          <a:p>
            <a:r>
              <a:rPr lang="en-US" dirty="0">
                <a:solidFill>
                  <a:schemeClr val="tx1"/>
                </a:solidFill>
              </a:rPr>
              <a:t>What will be considered:</a:t>
            </a:r>
            <a:endParaRPr lang="en-US" dirty="0" smtClean="0"/>
          </a:p>
          <a:p>
            <a:pPr marL="288925" indent="-176213">
              <a:buFont typeface="Arial" panose="020B0604020202020204" pitchFamily="34" charset="0"/>
              <a:buChar char="•"/>
            </a:pPr>
            <a:r>
              <a:rPr lang="en-US" dirty="0">
                <a:solidFill>
                  <a:schemeClr val="tx1"/>
                </a:solidFill>
              </a:rPr>
              <a:t>Presence and participation in the classes and in the online discussion </a:t>
            </a:r>
            <a:endParaRPr lang="en-US" dirty="0" smtClean="0"/>
          </a:p>
          <a:p>
            <a:pPr marL="288925" indent="-176213">
              <a:buFont typeface="Arial" panose="020B0604020202020204" pitchFamily="34" charset="0"/>
              <a:buChar char="•"/>
            </a:pPr>
            <a:r>
              <a:rPr lang="en-US" dirty="0">
                <a:solidFill>
                  <a:schemeClr val="tx1"/>
                </a:solidFill>
              </a:rPr>
              <a:t>Critical opinions, questions, and challenges shared with the class on the discussions</a:t>
            </a:r>
            <a:endParaRPr lang="en-US" dirty="0" smtClean="0"/>
          </a:p>
          <a:p>
            <a:pPr marL="288925" indent="-176213">
              <a:buFont typeface="Arial" panose="020B0604020202020204" pitchFamily="34" charset="0"/>
              <a:buChar char="•"/>
            </a:pPr>
            <a:r>
              <a:rPr lang="en-US" dirty="0">
                <a:solidFill>
                  <a:schemeClr val="tx1"/>
                </a:solidFill>
              </a:rPr>
              <a:t>Feedback provided to your peers</a:t>
            </a:r>
            <a:endParaRPr lang="en-US" dirty="0"/>
          </a:p>
          <a:p>
            <a:pPr marL="288925" indent="-176213">
              <a:buFont typeface="Arial" panose="020B0604020202020204" pitchFamily="34" charset="0"/>
              <a:buChar char="•"/>
            </a:pPr>
            <a:r>
              <a:rPr lang="en-US" dirty="0">
                <a:solidFill>
                  <a:schemeClr val="tx1"/>
                </a:solidFill>
              </a:rPr>
              <a:t>The demonstrated understanding of the class topics</a:t>
            </a:r>
            <a:endParaRPr lang="en-US" dirty="0" smtClean="0"/>
          </a:p>
          <a:p>
            <a:pPr marL="288925" indent="-176213">
              <a:buFont typeface="Arial" panose="020B0604020202020204" pitchFamily="34" charset="0"/>
              <a:buChar char="•"/>
            </a:pPr>
            <a:r>
              <a:rPr lang="en-US" dirty="0">
                <a:solidFill>
                  <a:schemeClr val="tx1"/>
                </a:solidFill>
              </a:rPr>
              <a:t>The quality of what you produce in the courses activities:</a:t>
            </a:r>
            <a:endParaRPr lang="en-US" dirty="0" smtClean="0"/>
          </a:p>
          <a:p>
            <a:pPr lvl="1"/>
            <a:r>
              <a:rPr lang="en-US" dirty="0">
                <a:solidFill>
                  <a:schemeClr val="tx1"/>
                </a:solidFill>
              </a:rPr>
              <a:t>Summary slides</a:t>
            </a:r>
            <a:endParaRPr lang="en-US" dirty="0" smtClean="0"/>
          </a:p>
          <a:p>
            <a:pPr lvl="1"/>
            <a:r>
              <a:rPr lang="en-US" dirty="0" smtClean="0">
                <a:solidFill>
                  <a:schemeClr val="tx1"/>
                </a:solidFill>
              </a:rPr>
              <a:t>Paper </a:t>
            </a:r>
            <a:r>
              <a:rPr lang="en-US" dirty="0">
                <a:solidFill>
                  <a:schemeClr val="tx1"/>
                </a:solidFill>
              </a:rPr>
              <a:t>presentations</a:t>
            </a:r>
            <a:endParaRPr lang="en-US" dirty="0" smtClean="0"/>
          </a:p>
          <a:p>
            <a:pPr lvl="1"/>
            <a:r>
              <a:rPr lang="en-US" dirty="0">
                <a:solidFill>
                  <a:schemeClr val="tx1"/>
                </a:solidFill>
              </a:rPr>
              <a:t>Seminar</a:t>
            </a:r>
            <a:endParaRPr lang="en-US" dirty="0" smtClean="0"/>
          </a:p>
          <a:p>
            <a:pPr lvl="1"/>
            <a:r>
              <a:rPr lang="en-US" dirty="0">
                <a:solidFill>
                  <a:schemeClr val="tx1"/>
                </a:solidFill>
              </a:rPr>
              <a:t>Term project </a:t>
            </a:r>
            <a:endParaRPr lang="en-US" dirty="0" smtClean="0"/>
          </a:p>
          <a:p>
            <a:r>
              <a:rPr lang="en-US" dirty="0">
                <a:solidFill>
                  <a:schemeClr val="tx1"/>
                </a:solidFill>
              </a:rPr>
              <a:t> </a:t>
            </a:r>
            <a:endParaRPr lang="en-US" dirty="0"/>
          </a:p>
        </p:txBody>
      </p:sp>
      <p:sp>
        <p:nvSpPr>
          <p:cNvPr id="4" name="Espaço Reservado para Data 3"/>
          <p:cNvSpPr>
            <a:spLocks noGrp="1"/>
          </p:cNvSpPr>
          <p:nvPr>
            <p:ph type="dt" sz="half" idx="10"/>
          </p:nvPr>
        </p:nvSpPr>
        <p:spPr/>
        <p:txBody>
          <a:bodyPr/>
          <a:lstStyle/>
          <a:p>
            <a:r>
              <a:rPr lang="pt-BR" dirty="0" smtClean="0"/>
              <a:t>Software </a:t>
            </a:r>
            <a:r>
              <a:rPr lang="pt-BR" dirty="0" err="1" smtClean="0"/>
              <a:t>Environments</a:t>
            </a:r>
            <a:endParaRPr lang="pt-BR" dirty="0"/>
          </a:p>
        </p:txBody>
      </p:sp>
      <p:sp>
        <p:nvSpPr>
          <p:cNvPr id="5" name="Espaço Reservado para Rodapé 4"/>
          <p:cNvSpPr>
            <a:spLocks noGrp="1"/>
          </p:cNvSpPr>
          <p:nvPr>
            <p:ph type="ftr" sz="quarter" idx="11"/>
          </p:nvPr>
        </p:nvSpPr>
        <p:spPr/>
        <p:txBody>
          <a:bodyPr/>
          <a:lstStyle/>
          <a:p>
            <a:r>
              <a:rPr lang="pt-BR" smtClean="0"/>
              <a:t>Marco Aurélio Gerosa (gerosa@ime.usp.br)</a:t>
            </a:r>
            <a:endParaRPr lang="pt-BR" dirty="0"/>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t>27</a:t>
            </a:fld>
            <a:endParaRPr lang="pt-BR"/>
          </a:p>
        </p:txBody>
      </p:sp>
    </p:spTree>
    <p:extLst>
      <p:ext uri="{BB962C8B-B14F-4D97-AF65-F5344CB8AC3E}">
        <p14:creationId xmlns:p14="http://schemas.microsoft.com/office/powerpoint/2010/main" val="7124613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Data 1"/>
          <p:cNvSpPr>
            <a:spLocks noGrp="1"/>
          </p:cNvSpPr>
          <p:nvPr>
            <p:ph type="dt" sz="half" idx="2"/>
          </p:nvPr>
        </p:nvSpPr>
        <p:spPr/>
        <p:txBody>
          <a:bodyPr/>
          <a:lstStyle/>
          <a:p>
            <a:r>
              <a:rPr lang="pt-BR" dirty="0" smtClean="0"/>
              <a:t>Software </a:t>
            </a:r>
            <a:r>
              <a:rPr lang="pt-BR" dirty="0" err="1" smtClean="0"/>
              <a:t>Environments</a:t>
            </a:r>
            <a:endParaRPr lang="pt-BR" dirty="0"/>
          </a:p>
        </p:txBody>
      </p:sp>
      <p:sp>
        <p:nvSpPr>
          <p:cNvPr id="3" name="Espaço Reservado para Rodapé 2"/>
          <p:cNvSpPr>
            <a:spLocks noGrp="1"/>
          </p:cNvSpPr>
          <p:nvPr>
            <p:ph type="ftr" sz="quarter" idx="3"/>
          </p:nvPr>
        </p:nvSpPr>
        <p:spPr/>
        <p:txBody>
          <a:bodyPr/>
          <a:lstStyle/>
          <a:p>
            <a:r>
              <a:rPr lang="pt-BR" dirty="0" smtClean="0"/>
              <a:t>Marco Aurélio Gerosa (gerosa@ime.usp.br)</a:t>
            </a:r>
            <a:endParaRPr lang="pt-BR" dirty="0"/>
          </a:p>
        </p:txBody>
      </p:sp>
      <p:sp>
        <p:nvSpPr>
          <p:cNvPr id="4" name="Espaço Reservado para Número de Slide 3"/>
          <p:cNvSpPr>
            <a:spLocks noGrp="1"/>
          </p:cNvSpPr>
          <p:nvPr>
            <p:ph type="sldNum" sz="quarter" idx="4"/>
          </p:nvPr>
        </p:nvSpPr>
        <p:spPr/>
        <p:txBody>
          <a:bodyPr/>
          <a:lstStyle/>
          <a:p>
            <a:fld id="{2119D8CF-8DEC-4D9F-84EE-ADF04DFF3391}" type="slidenum">
              <a:rPr lang="pt-BR" smtClean="0"/>
              <a:t>28</a:t>
            </a:fld>
            <a:endParaRPr lang="pt-BR" dirty="0"/>
          </a:p>
        </p:txBody>
      </p:sp>
      <p:sp>
        <p:nvSpPr>
          <p:cNvPr id="7" name="Retângulo 6"/>
          <p:cNvSpPr/>
          <p:nvPr/>
        </p:nvSpPr>
        <p:spPr>
          <a:xfrm>
            <a:off x="323528" y="3068960"/>
            <a:ext cx="8712965" cy="1138773"/>
          </a:xfrm>
          <a:prstGeom prst="rect">
            <a:avLst/>
          </a:prstGeom>
        </p:spPr>
        <p:txBody>
          <a:bodyPr wrap="square">
            <a:spAutoFit/>
          </a:bodyPr>
          <a:lstStyle/>
          <a:p>
            <a:pPr algn="ctr"/>
            <a:r>
              <a:rPr lang="en-US" sz="4000" dirty="0" smtClean="0"/>
              <a:t>Finally, the content</a:t>
            </a:r>
          </a:p>
          <a:p>
            <a:pPr marL="285750" indent="-285750">
              <a:buFont typeface="Arial" panose="020B0604020202020204" pitchFamily="34" charset="0"/>
              <a:buChar char="•"/>
            </a:pPr>
            <a:endParaRPr lang="en-US" sz="2800" dirty="0" smtClean="0"/>
          </a:p>
        </p:txBody>
      </p:sp>
    </p:spTree>
    <p:extLst>
      <p:ext uri="{BB962C8B-B14F-4D97-AF65-F5344CB8AC3E}">
        <p14:creationId xmlns:p14="http://schemas.microsoft.com/office/powerpoint/2010/main" val="4096958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Description</a:t>
            </a:r>
            <a:endParaRPr lang="en-US" dirty="0"/>
          </a:p>
        </p:txBody>
      </p:sp>
      <p:sp>
        <p:nvSpPr>
          <p:cNvPr id="3" name="Espaço Reservado para Conteúdo 2"/>
          <p:cNvSpPr>
            <a:spLocks noGrp="1"/>
          </p:cNvSpPr>
          <p:nvPr>
            <p:ph idx="1"/>
          </p:nvPr>
        </p:nvSpPr>
        <p:spPr/>
        <p:txBody>
          <a:bodyPr/>
          <a:lstStyle/>
          <a:p>
            <a:r>
              <a:rPr lang="en-US" b="1" dirty="0">
                <a:solidFill>
                  <a:schemeClr val="tx1"/>
                </a:solidFill>
              </a:rPr>
              <a:t>Catalogue description</a:t>
            </a:r>
            <a:r>
              <a:rPr lang="en-US" b="1" dirty="0" smtClean="0">
                <a:solidFill>
                  <a:schemeClr val="tx1"/>
                </a:solidFill>
              </a:rPr>
              <a:t>:</a:t>
            </a:r>
            <a:endParaRPr lang="pt-BR" dirty="0"/>
          </a:p>
          <a:p>
            <a:r>
              <a:rPr lang="pt-BR" dirty="0"/>
              <a:t>Objetivos: </a:t>
            </a:r>
            <a:r>
              <a:rPr lang="pt-BR" dirty="0" smtClean="0"/>
              <a:t>Ao </a:t>
            </a:r>
            <a:r>
              <a:rPr lang="pt-BR" dirty="0"/>
              <a:t>final da disciplina o aluno conhecerá os principais conceitos e terá uma visão do estado da arte e da prática do suporte computacional à Engenharia de Software.</a:t>
            </a:r>
          </a:p>
          <a:p>
            <a:r>
              <a:rPr lang="en-US" b="1" dirty="0" smtClean="0">
                <a:solidFill>
                  <a:schemeClr val="tx1"/>
                </a:solidFill>
              </a:rPr>
              <a:t>This </a:t>
            </a:r>
            <a:r>
              <a:rPr lang="en-US" b="1" dirty="0">
                <a:solidFill>
                  <a:schemeClr val="tx1"/>
                </a:solidFill>
              </a:rPr>
              <a:t>edition’s </a:t>
            </a:r>
            <a:r>
              <a:rPr lang="en-US" b="1" dirty="0" smtClean="0">
                <a:solidFill>
                  <a:schemeClr val="tx1"/>
                </a:solidFill>
              </a:rPr>
              <a:t>scope</a:t>
            </a:r>
            <a:r>
              <a:rPr lang="en-US" b="1" dirty="0">
                <a:solidFill>
                  <a:schemeClr val="tx1"/>
                </a:solidFill>
              </a:rPr>
              <a:t>: </a:t>
            </a:r>
            <a:r>
              <a:rPr lang="en-US" dirty="0">
                <a:solidFill>
                  <a:schemeClr val="tx1"/>
                </a:solidFill>
              </a:rPr>
              <a:t>This edition highlights </a:t>
            </a:r>
            <a:r>
              <a:rPr lang="en-US" b="1" dirty="0">
                <a:solidFill>
                  <a:schemeClr val="tx1"/>
                </a:solidFill>
              </a:rPr>
              <a:t>human and social aspects </a:t>
            </a:r>
            <a:r>
              <a:rPr lang="en-US" dirty="0">
                <a:solidFill>
                  <a:schemeClr val="tx1"/>
                </a:solidFill>
              </a:rPr>
              <a:t>of software engineering, as well as </a:t>
            </a:r>
            <a:r>
              <a:rPr lang="en-US" b="1" dirty="0">
                <a:solidFill>
                  <a:schemeClr val="tx1"/>
                </a:solidFill>
              </a:rPr>
              <a:t>information mining from software repositories</a:t>
            </a:r>
            <a:r>
              <a:rPr lang="en-US" dirty="0">
                <a:solidFill>
                  <a:schemeClr val="tx1"/>
                </a:solidFill>
              </a:rPr>
              <a:t>. We are going to discuss how software environments can be improved considering these elements. </a:t>
            </a:r>
            <a:endParaRPr lang="en-US" dirty="0"/>
          </a:p>
          <a:p>
            <a:r>
              <a:rPr lang="en-US" b="1" dirty="0">
                <a:solidFill>
                  <a:schemeClr val="tx1"/>
                </a:solidFill>
              </a:rPr>
              <a:t>Key aspects:</a:t>
            </a:r>
            <a:endParaRPr lang="en-US" b="1" dirty="0"/>
          </a:p>
          <a:p>
            <a:r>
              <a:rPr lang="en-US" dirty="0">
                <a:solidFill>
                  <a:schemeClr val="tx1"/>
                </a:solidFill>
              </a:rPr>
              <a:t>- Understanding software development problems</a:t>
            </a:r>
            <a:endParaRPr lang="en-US" dirty="0"/>
          </a:p>
          <a:p>
            <a:r>
              <a:rPr lang="en-US" dirty="0">
                <a:solidFill>
                  <a:schemeClr val="tx1"/>
                </a:solidFill>
              </a:rPr>
              <a:t>- Conceiving tools to help developers</a:t>
            </a:r>
            <a:endParaRPr lang="en-US" dirty="0"/>
          </a:p>
          <a:p>
            <a:r>
              <a:rPr lang="en-US" dirty="0">
                <a:solidFill>
                  <a:schemeClr val="tx1"/>
                </a:solidFill>
              </a:rPr>
              <a:t>- Evaluating these tools</a:t>
            </a:r>
            <a:endParaRPr lang="en-US" dirty="0"/>
          </a:p>
          <a:p>
            <a:endParaRPr lang="en-US" dirty="0"/>
          </a:p>
        </p:txBody>
      </p:sp>
      <p:sp>
        <p:nvSpPr>
          <p:cNvPr id="4" name="Espaço Reservado para Data 3"/>
          <p:cNvSpPr>
            <a:spLocks noGrp="1"/>
          </p:cNvSpPr>
          <p:nvPr>
            <p:ph type="dt" sz="half" idx="10"/>
          </p:nvPr>
        </p:nvSpPr>
        <p:spPr/>
        <p:txBody>
          <a:bodyPr/>
          <a:lstStyle/>
          <a:p>
            <a:r>
              <a:rPr lang="pt-BR" dirty="0" smtClean="0"/>
              <a:t>Software </a:t>
            </a:r>
            <a:r>
              <a:rPr lang="pt-BR" dirty="0" err="1" smtClean="0"/>
              <a:t>Environments</a:t>
            </a:r>
            <a:endParaRPr lang="pt-BR" dirty="0"/>
          </a:p>
        </p:txBody>
      </p:sp>
      <p:sp>
        <p:nvSpPr>
          <p:cNvPr id="5" name="Espaço Reservado para Rodapé 4"/>
          <p:cNvSpPr>
            <a:spLocks noGrp="1"/>
          </p:cNvSpPr>
          <p:nvPr>
            <p:ph type="ftr" sz="quarter" idx="11"/>
          </p:nvPr>
        </p:nvSpPr>
        <p:spPr/>
        <p:txBody>
          <a:bodyPr/>
          <a:lstStyle/>
          <a:p>
            <a:r>
              <a:rPr lang="pt-BR" smtClean="0"/>
              <a:t>Marco Aurélio Gerosa (gerosa@ime.usp.br)</a:t>
            </a:r>
            <a:endParaRPr lang="pt-BR" dirty="0"/>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t>29</a:t>
            </a:fld>
            <a:endParaRPr lang="pt-BR"/>
          </a:p>
        </p:txBody>
      </p:sp>
    </p:spTree>
    <p:extLst>
      <p:ext uri="{BB962C8B-B14F-4D97-AF65-F5344CB8AC3E}">
        <p14:creationId xmlns:p14="http://schemas.microsoft.com/office/powerpoint/2010/main" val="36243284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n-US" dirty="0" smtClean="0"/>
              <a:t>About the course</a:t>
            </a:r>
            <a:endParaRPr lang="en-US" dirty="0"/>
          </a:p>
        </p:txBody>
      </p:sp>
      <p:sp>
        <p:nvSpPr>
          <p:cNvPr id="3" name="Subtítulo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697142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What are we going to study?</a:t>
            </a:r>
            <a:endParaRPr lang="en-US" dirty="0"/>
          </a:p>
        </p:txBody>
      </p:sp>
      <p:sp>
        <p:nvSpPr>
          <p:cNvPr id="3" name="Espaço Reservado para Conteúdo 2"/>
          <p:cNvSpPr>
            <a:spLocks noGrp="1"/>
          </p:cNvSpPr>
          <p:nvPr>
            <p:ph idx="1"/>
          </p:nvPr>
        </p:nvSpPr>
        <p:spPr/>
        <p:txBody>
          <a:bodyPr>
            <a:normAutofit/>
          </a:bodyPr>
          <a:lstStyle/>
          <a:p>
            <a:pPr marL="112713" indent="0">
              <a:buNone/>
            </a:pPr>
            <a:r>
              <a:rPr lang="en-US" sz="3200" dirty="0">
                <a:solidFill>
                  <a:schemeClr val="tx1"/>
                </a:solidFill>
              </a:rPr>
              <a:t>A historical perspective</a:t>
            </a:r>
            <a:endParaRPr lang="en-US" sz="3200" dirty="0" smtClean="0"/>
          </a:p>
          <a:p>
            <a:pPr marL="112713" indent="0">
              <a:buNone/>
            </a:pPr>
            <a:r>
              <a:rPr lang="en-US" sz="3200" dirty="0">
                <a:solidFill>
                  <a:schemeClr val="tx1"/>
                </a:solidFill>
              </a:rPr>
              <a:t>How to improve software environments</a:t>
            </a:r>
            <a:endParaRPr lang="en-US" sz="3200" dirty="0" smtClean="0"/>
          </a:p>
          <a:p>
            <a:pPr marL="112713" indent="0">
              <a:buNone/>
            </a:pPr>
            <a:r>
              <a:rPr lang="en-US" sz="3200" dirty="0">
                <a:solidFill>
                  <a:schemeClr val="tx1"/>
                </a:solidFill>
              </a:rPr>
              <a:t>Next steps and future of the area  </a:t>
            </a:r>
            <a:endParaRPr lang="en-US" sz="3200" dirty="0" smtClean="0"/>
          </a:p>
          <a:p>
            <a:pPr marL="112713" indent="0">
              <a:buNone/>
            </a:pPr>
            <a:endParaRPr lang="en-US" sz="3200" dirty="0"/>
          </a:p>
          <a:p>
            <a:pPr marL="112713" indent="0">
              <a:buNone/>
            </a:pPr>
            <a:r>
              <a:rPr lang="en-US" sz="3200" b="1" dirty="0">
                <a:solidFill>
                  <a:schemeClr val="tx1"/>
                </a:solidFill>
              </a:rPr>
              <a:t>Focus on research</a:t>
            </a:r>
            <a:r>
              <a:rPr lang="en-US" sz="3200" dirty="0">
                <a:solidFill>
                  <a:schemeClr val="tx1"/>
                </a:solidFill>
              </a:rPr>
              <a:t>, but without forgetting the state-of-the-practice</a:t>
            </a:r>
            <a:endParaRPr lang="en-US" sz="3200" b="1" dirty="0" smtClean="0"/>
          </a:p>
          <a:p>
            <a:pPr marL="90488" indent="22225">
              <a:buFont typeface="Arial" panose="020B0604020202020204" pitchFamily="34" charset="0"/>
              <a:buChar char="•"/>
            </a:pPr>
            <a:endParaRPr lang="en-US" sz="3200" dirty="0" smtClean="0"/>
          </a:p>
          <a:p>
            <a:endParaRPr lang="en-US" sz="3200" dirty="0"/>
          </a:p>
        </p:txBody>
      </p:sp>
      <p:sp>
        <p:nvSpPr>
          <p:cNvPr id="4" name="Espaço Reservado para Data 3"/>
          <p:cNvSpPr>
            <a:spLocks noGrp="1"/>
          </p:cNvSpPr>
          <p:nvPr>
            <p:ph type="dt" sz="half" idx="10"/>
          </p:nvPr>
        </p:nvSpPr>
        <p:spPr/>
        <p:txBody>
          <a:bodyPr/>
          <a:lstStyle/>
          <a:p>
            <a:r>
              <a:rPr lang="pt-BR" dirty="0" smtClean="0"/>
              <a:t>Software </a:t>
            </a:r>
            <a:r>
              <a:rPr lang="pt-BR" dirty="0" err="1" smtClean="0"/>
              <a:t>Environments</a:t>
            </a:r>
            <a:endParaRPr lang="pt-BR" dirty="0"/>
          </a:p>
        </p:txBody>
      </p:sp>
      <p:sp>
        <p:nvSpPr>
          <p:cNvPr id="5" name="Espaço Reservado para Rodapé 4"/>
          <p:cNvSpPr>
            <a:spLocks noGrp="1"/>
          </p:cNvSpPr>
          <p:nvPr>
            <p:ph type="ftr" sz="quarter" idx="11"/>
          </p:nvPr>
        </p:nvSpPr>
        <p:spPr/>
        <p:txBody>
          <a:bodyPr/>
          <a:lstStyle/>
          <a:p>
            <a:r>
              <a:rPr lang="pt-BR" smtClean="0"/>
              <a:t>Marco Aurélio Gerosa (gerosa@ime.usp.br)</a:t>
            </a:r>
            <a:endParaRPr lang="pt-BR" dirty="0"/>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t>30</a:t>
            </a:fld>
            <a:endParaRPr lang="pt-BR"/>
          </a:p>
        </p:txBody>
      </p:sp>
    </p:spTree>
    <p:extLst>
      <p:ext uri="{BB962C8B-B14F-4D97-AF65-F5344CB8AC3E}">
        <p14:creationId xmlns:p14="http://schemas.microsoft.com/office/powerpoint/2010/main" val="20939075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Some topics</a:t>
            </a:r>
            <a:endParaRPr lang="en-US" dirty="0"/>
          </a:p>
        </p:txBody>
      </p:sp>
      <p:sp>
        <p:nvSpPr>
          <p:cNvPr id="3" name="Espaço Reservado para Conteúdo 2"/>
          <p:cNvSpPr>
            <a:spLocks noGrp="1"/>
          </p:cNvSpPr>
          <p:nvPr>
            <p:ph idx="1"/>
          </p:nvPr>
        </p:nvSpPr>
        <p:spPr/>
        <p:txBody>
          <a:bodyPr>
            <a:normAutofit fontScale="92500" lnSpcReduction="10000"/>
          </a:bodyPr>
          <a:lstStyle/>
          <a:p>
            <a:r>
              <a:rPr lang="en-US" dirty="0">
                <a:solidFill>
                  <a:schemeClr val="tx1"/>
                </a:solidFill>
              </a:rPr>
              <a:t>Understanding a problem</a:t>
            </a:r>
            <a:endParaRPr lang="en-US" dirty="0"/>
          </a:p>
          <a:p>
            <a:r>
              <a:rPr lang="en-US" dirty="0">
                <a:solidFill>
                  <a:schemeClr val="tx1"/>
                </a:solidFill>
              </a:rPr>
              <a:t>A historical perspective </a:t>
            </a:r>
            <a:endParaRPr lang="en-US" dirty="0"/>
          </a:p>
          <a:p>
            <a:r>
              <a:rPr lang="en-US" dirty="0">
                <a:solidFill>
                  <a:schemeClr val="tx1"/>
                </a:solidFill>
              </a:rPr>
              <a:t>Eclipse IDE &amp; Moderns IDEs</a:t>
            </a:r>
            <a:endParaRPr lang="en-US" dirty="0"/>
          </a:p>
          <a:p>
            <a:r>
              <a:rPr lang="en-US" dirty="0">
                <a:solidFill>
                  <a:schemeClr val="tx1"/>
                </a:solidFill>
              </a:rPr>
              <a:t>Supporting coding and testing</a:t>
            </a:r>
            <a:endParaRPr lang="en-US" dirty="0"/>
          </a:p>
          <a:p>
            <a:r>
              <a:rPr lang="en-US" dirty="0">
                <a:solidFill>
                  <a:schemeClr val="tx1"/>
                </a:solidFill>
              </a:rPr>
              <a:t>Under the hood: Building and extending IDEs</a:t>
            </a:r>
            <a:endParaRPr lang="en-US" dirty="0"/>
          </a:p>
          <a:p>
            <a:r>
              <a:rPr lang="en-US" dirty="0">
                <a:solidFill>
                  <a:schemeClr val="tx1"/>
                </a:solidFill>
              </a:rPr>
              <a:t>Supporting software analysis and design</a:t>
            </a:r>
            <a:endParaRPr lang="en-US" dirty="0"/>
          </a:p>
          <a:p>
            <a:r>
              <a:rPr lang="en-US" dirty="0">
                <a:solidFill>
                  <a:schemeClr val="tx1"/>
                </a:solidFill>
              </a:rPr>
              <a:t>Version Control Systems &amp; Configuration Management</a:t>
            </a:r>
            <a:endParaRPr lang="en-US" dirty="0"/>
          </a:p>
          <a:p>
            <a:r>
              <a:rPr lang="en-US" dirty="0">
                <a:solidFill>
                  <a:schemeClr val="tx1"/>
                </a:solidFill>
              </a:rPr>
              <a:t>Mining software repositories</a:t>
            </a:r>
            <a:endParaRPr lang="en-US" dirty="0"/>
          </a:p>
          <a:p>
            <a:r>
              <a:rPr lang="en-US" dirty="0">
                <a:solidFill>
                  <a:schemeClr val="tx1"/>
                </a:solidFill>
              </a:rPr>
              <a:t>Software analytics</a:t>
            </a:r>
            <a:endParaRPr lang="en-US" dirty="0"/>
          </a:p>
          <a:p>
            <a:r>
              <a:rPr lang="en-US" dirty="0">
                <a:solidFill>
                  <a:schemeClr val="tx1"/>
                </a:solidFill>
              </a:rPr>
              <a:t>Software visualization  </a:t>
            </a:r>
            <a:endParaRPr lang="en-US" dirty="0"/>
          </a:p>
          <a:p>
            <a:r>
              <a:rPr lang="en-US" dirty="0">
                <a:solidFill>
                  <a:schemeClr val="tx1"/>
                </a:solidFill>
              </a:rPr>
              <a:t>Integrating IDEs and Social Media</a:t>
            </a:r>
            <a:endParaRPr lang="en-US" dirty="0"/>
          </a:p>
          <a:p>
            <a:r>
              <a:rPr lang="en-US" dirty="0">
                <a:solidFill>
                  <a:schemeClr val="tx1"/>
                </a:solidFill>
              </a:rPr>
              <a:t>Distributed Software Environments</a:t>
            </a:r>
            <a:endParaRPr lang="en-US" dirty="0"/>
          </a:p>
          <a:p>
            <a:r>
              <a:rPr lang="en-US" dirty="0">
                <a:solidFill>
                  <a:schemeClr val="tx1"/>
                </a:solidFill>
              </a:rPr>
              <a:t>IDEs @ the Cloud</a:t>
            </a:r>
            <a:endParaRPr lang="en-US" dirty="0"/>
          </a:p>
        </p:txBody>
      </p:sp>
      <p:sp>
        <p:nvSpPr>
          <p:cNvPr id="4" name="Espaço Reservado para Data 3"/>
          <p:cNvSpPr>
            <a:spLocks noGrp="1"/>
          </p:cNvSpPr>
          <p:nvPr>
            <p:ph type="dt" sz="half" idx="10"/>
          </p:nvPr>
        </p:nvSpPr>
        <p:spPr/>
        <p:txBody>
          <a:bodyPr/>
          <a:lstStyle/>
          <a:p>
            <a:r>
              <a:rPr lang="pt-BR" dirty="0" smtClean="0"/>
              <a:t>Software </a:t>
            </a:r>
            <a:r>
              <a:rPr lang="pt-BR" dirty="0" err="1" smtClean="0"/>
              <a:t>Environments</a:t>
            </a:r>
            <a:endParaRPr lang="pt-BR" dirty="0"/>
          </a:p>
        </p:txBody>
      </p:sp>
      <p:sp>
        <p:nvSpPr>
          <p:cNvPr id="5" name="Espaço Reservado para Rodapé 4"/>
          <p:cNvSpPr>
            <a:spLocks noGrp="1"/>
          </p:cNvSpPr>
          <p:nvPr>
            <p:ph type="ftr" sz="quarter" idx="11"/>
          </p:nvPr>
        </p:nvSpPr>
        <p:spPr/>
        <p:txBody>
          <a:bodyPr/>
          <a:lstStyle/>
          <a:p>
            <a:r>
              <a:rPr lang="pt-BR" smtClean="0"/>
              <a:t>Marco Aurélio Gerosa (gerosa@ime.usp.br)</a:t>
            </a:r>
            <a:endParaRPr lang="pt-BR" dirty="0"/>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t>31</a:t>
            </a:fld>
            <a:endParaRPr lang="pt-BR"/>
          </a:p>
        </p:txBody>
      </p:sp>
    </p:spTree>
    <p:extLst>
      <p:ext uri="{BB962C8B-B14F-4D97-AF65-F5344CB8AC3E}">
        <p14:creationId xmlns:p14="http://schemas.microsoft.com/office/powerpoint/2010/main" val="12197938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n-US" dirty="0" smtClean="0"/>
              <a:t>Introduction to Software Environments</a:t>
            </a:r>
            <a:endParaRPr lang="en-US" dirty="0"/>
          </a:p>
        </p:txBody>
      </p:sp>
      <p:sp>
        <p:nvSpPr>
          <p:cNvPr id="3" name="Subtítulo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096778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Data 1"/>
          <p:cNvSpPr>
            <a:spLocks noGrp="1"/>
          </p:cNvSpPr>
          <p:nvPr>
            <p:ph type="dt" sz="half" idx="2"/>
          </p:nvPr>
        </p:nvSpPr>
        <p:spPr/>
        <p:txBody>
          <a:bodyPr/>
          <a:lstStyle/>
          <a:p>
            <a:r>
              <a:rPr lang="pt-BR" dirty="0" smtClean="0"/>
              <a:t>Software </a:t>
            </a:r>
            <a:r>
              <a:rPr lang="pt-BR" dirty="0" err="1" smtClean="0"/>
              <a:t>Environments</a:t>
            </a:r>
            <a:endParaRPr lang="pt-BR" dirty="0"/>
          </a:p>
        </p:txBody>
      </p:sp>
      <p:sp>
        <p:nvSpPr>
          <p:cNvPr id="3" name="Espaço Reservado para Rodapé 2"/>
          <p:cNvSpPr>
            <a:spLocks noGrp="1"/>
          </p:cNvSpPr>
          <p:nvPr>
            <p:ph type="ftr" sz="quarter" idx="3"/>
          </p:nvPr>
        </p:nvSpPr>
        <p:spPr/>
        <p:txBody>
          <a:bodyPr/>
          <a:lstStyle/>
          <a:p>
            <a:r>
              <a:rPr lang="pt-BR" dirty="0" smtClean="0"/>
              <a:t>Marco Aurélio Gerosa (gerosa@ime.usp.br)</a:t>
            </a:r>
            <a:endParaRPr lang="pt-BR" dirty="0"/>
          </a:p>
        </p:txBody>
      </p:sp>
      <p:sp>
        <p:nvSpPr>
          <p:cNvPr id="4" name="Espaço Reservado para Número de Slide 3"/>
          <p:cNvSpPr>
            <a:spLocks noGrp="1"/>
          </p:cNvSpPr>
          <p:nvPr>
            <p:ph type="sldNum" sz="quarter" idx="4"/>
          </p:nvPr>
        </p:nvSpPr>
        <p:spPr/>
        <p:txBody>
          <a:bodyPr/>
          <a:lstStyle/>
          <a:p>
            <a:fld id="{2119D8CF-8DEC-4D9F-84EE-ADF04DFF3391}" type="slidenum">
              <a:rPr lang="pt-BR" smtClean="0"/>
              <a:t>33</a:t>
            </a:fld>
            <a:endParaRPr lang="pt-BR" dirty="0"/>
          </a:p>
        </p:txBody>
      </p:sp>
      <p:sp>
        <p:nvSpPr>
          <p:cNvPr id="5" name="Retângulo 4"/>
          <p:cNvSpPr/>
          <p:nvPr/>
        </p:nvSpPr>
        <p:spPr>
          <a:xfrm>
            <a:off x="251520" y="2780928"/>
            <a:ext cx="8712965" cy="2185214"/>
          </a:xfrm>
          <a:prstGeom prst="rect">
            <a:avLst/>
          </a:prstGeom>
        </p:spPr>
        <p:txBody>
          <a:bodyPr wrap="square">
            <a:spAutoFit/>
          </a:bodyPr>
          <a:lstStyle/>
          <a:p>
            <a:pPr algn="ctr"/>
            <a:r>
              <a:rPr lang="en-US" sz="4000" dirty="0" smtClean="0"/>
              <a:t>What is a software environment?</a:t>
            </a:r>
          </a:p>
          <a:p>
            <a:pPr algn="ctr"/>
            <a:endParaRPr lang="en-US" sz="4000" dirty="0"/>
          </a:p>
          <a:p>
            <a:r>
              <a:rPr lang="en-US" sz="2800" dirty="0" smtClean="0"/>
              <a:t>Write down what you consider to be a software environment</a:t>
            </a:r>
          </a:p>
        </p:txBody>
      </p:sp>
      <p:pic>
        <p:nvPicPr>
          <p:cNvPr id="6" name="Image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9584" y="332656"/>
            <a:ext cx="1874901" cy="1861036"/>
          </a:xfrm>
          <a:prstGeom prst="rect">
            <a:avLst/>
          </a:prstGeom>
        </p:spPr>
      </p:pic>
    </p:spTree>
    <p:extLst>
      <p:ext uri="{BB962C8B-B14F-4D97-AF65-F5344CB8AC3E}">
        <p14:creationId xmlns:p14="http://schemas.microsoft.com/office/powerpoint/2010/main" val="17657927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What is a software environment? </a:t>
            </a:r>
            <a:endParaRPr lang="en-US" dirty="0"/>
          </a:p>
        </p:txBody>
      </p:sp>
      <p:sp>
        <p:nvSpPr>
          <p:cNvPr id="3" name="Espaço Reservado para Conteúdo 2"/>
          <p:cNvSpPr>
            <a:spLocks noGrp="1"/>
          </p:cNvSpPr>
          <p:nvPr>
            <p:ph idx="1"/>
          </p:nvPr>
        </p:nvSpPr>
        <p:spPr>
          <a:xfrm>
            <a:off x="179512" y="1124745"/>
            <a:ext cx="8784975" cy="5248128"/>
          </a:xfrm>
        </p:spPr>
        <p:txBody>
          <a:bodyPr>
            <a:normAutofit/>
          </a:bodyPr>
          <a:lstStyle/>
          <a:p>
            <a:r>
              <a:rPr lang="en-US" sz="2400" dirty="0">
                <a:solidFill>
                  <a:schemeClr val="tx1"/>
                </a:solidFill>
              </a:rPr>
              <a:t>Refers to the collection of hardware and software tools a system developer uses to build software systems.</a:t>
            </a:r>
          </a:p>
          <a:p>
            <a:pPr lvl="0"/>
            <a:endParaRPr lang="en-US" sz="1800" dirty="0"/>
          </a:p>
          <a:p>
            <a:r>
              <a:rPr lang="en-US" sz="2200" dirty="0" smtClean="0">
                <a:solidFill>
                  <a:schemeClr val="tx1"/>
                </a:solidFill>
              </a:rPr>
              <a:t>The </a:t>
            </a:r>
            <a:r>
              <a:rPr lang="en-US" sz="2200" dirty="0">
                <a:solidFill>
                  <a:schemeClr val="tx1"/>
                </a:solidFill>
              </a:rPr>
              <a:t>set of software tools collected together (sometimes using a common database or user interface) for use by a software developer, or team of developers, when developing software.</a:t>
            </a:r>
            <a:endParaRPr lang="en-US" dirty="0" smtClean="0"/>
          </a:p>
          <a:p>
            <a:pPr lvl="1"/>
            <a:endParaRPr lang="en-US" sz="1600" dirty="0" smtClean="0"/>
          </a:p>
          <a:p>
            <a:r>
              <a:rPr lang="en-US" sz="2400" dirty="0">
                <a:solidFill>
                  <a:schemeClr val="tx1"/>
                </a:solidFill>
              </a:rPr>
              <a:t>An environment is a collection of CASE tools and workbenches that supports the software process.</a:t>
            </a:r>
            <a:endParaRPr lang="en-US" sz="1800" dirty="0" smtClean="0"/>
          </a:p>
          <a:p>
            <a:endParaRPr lang="en-US" sz="1800" dirty="0"/>
          </a:p>
          <a:p>
            <a:endParaRPr lang="en-US" sz="1800" dirty="0" smtClean="0"/>
          </a:p>
          <a:p>
            <a:endParaRPr lang="en-US" sz="1800" dirty="0"/>
          </a:p>
          <a:p>
            <a:endParaRPr lang="en-US" sz="1800" dirty="0"/>
          </a:p>
        </p:txBody>
      </p:sp>
      <p:sp>
        <p:nvSpPr>
          <p:cNvPr id="4" name="Espaço Reservado para Data 3"/>
          <p:cNvSpPr>
            <a:spLocks noGrp="1"/>
          </p:cNvSpPr>
          <p:nvPr>
            <p:ph type="dt" sz="half" idx="10"/>
          </p:nvPr>
        </p:nvSpPr>
        <p:spPr/>
        <p:txBody>
          <a:bodyPr/>
          <a:lstStyle/>
          <a:p>
            <a:r>
              <a:rPr lang="pt-BR" dirty="0" smtClean="0"/>
              <a:t>Software </a:t>
            </a:r>
            <a:r>
              <a:rPr lang="pt-BR" dirty="0" err="1" smtClean="0"/>
              <a:t>Environments</a:t>
            </a:r>
            <a:endParaRPr lang="pt-BR" dirty="0"/>
          </a:p>
        </p:txBody>
      </p:sp>
      <p:sp>
        <p:nvSpPr>
          <p:cNvPr id="5" name="Espaço Reservado para Rodapé 4"/>
          <p:cNvSpPr>
            <a:spLocks noGrp="1"/>
          </p:cNvSpPr>
          <p:nvPr>
            <p:ph type="ftr" sz="quarter" idx="11"/>
          </p:nvPr>
        </p:nvSpPr>
        <p:spPr/>
        <p:txBody>
          <a:bodyPr/>
          <a:lstStyle/>
          <a:p>
            <a:r>
              <a:rPr lang="pt-BR" smtClean="0"/>
              <a:t>Marco Aurélio Gerosa (gerosa@ime.usp.br)</a:t>
            </a:r>
            <a:endParaRPr lang="pt-BR" dirty="0"/>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t>34</a:t>
            </a:fld>
            <a:endParaRPr lang="pt-BR"/>
          </a:p>
        </p:txBody>
      </p:sp>
      <p:sp>
        <p:nvSpPr>
          <p:cNvPr id="9" name="Retângulo 8"/>
          <p:cNvSpPr/>
          <p:nvPr/>
        </p:nvSpPr>
        <p:spPr>
          <a:xfrm>
            <a:off x="4636017" y="4425388"/>
            <a:ext cx="4464496" cy="276999"/>
          </a:xfrm>
          <a:prstGeom prst="rect">
            <a:avLst/>
          </a:prstGeom>
        </p:spPr>
        <p:txBody>
          <a:bodyPr wrap="square">
            <a:spAutoFit/>
          </a:bodyPr>
          <a:lstStyle/>
          <a:p>
            <a:r>
              <a:rPr lang="en-US" sz="1200" dirty="0">
                <a:solidFill>
                  <a:schemeClr val="bg1">
                    <a:lumMod val="65000"/>
                  </a:schemeClr>
                </a:solidFill>
                <a:hlinkClick r:id="rId2"/>
              </a:rPr>
              <a:t>http://</a:t>
            </a:r>
            <a:r>
              <a:rPr lang="en-US" sz="1200" dirty="0" smtClean="0">
                <a:solidFill>
                  <a:schemeClr val="bg1">
                    <a:lumMod val="65000"/>
                  </a:schemeClr>
                </a:solidFill>
                <a:hlinkClick r:id="rId2"/>
              </a:rPr>
              <a:t>en.wikipedia.org/wiki/Computer-aided_software_engineering</a:t>
            </a:r>
            <a:r>
              <a:rPr lang="en-US" sz="1200" dirty="0" smtClean="0">
                <a:solidFill>
                  <a:schemeClr val="bg1">
                    <a:lumMod val="65000"/>
                  </a:schemeClr>
                </a:solidFill>
              </a:rPr>
              <a:t> </a:t>
            </a:r>
            <a:endParaRPr lang="en-US" sz="1200" dirty="0">
              <a:solidFill>
                <a:schemeClr val="bg1">
                  <a:lumMod val="65000"/>
                </a:schemeClr>
              </a:solidFill>
            </a:endParaRPr>
          </a:p>
        </p:txBody>
      </p:sp>
      <p:sp>
        <p:nvSpPr>
          <p:cNvPr id="10" name="Retângulo 9"/>
          <p:cNvSpPr/>
          <p:nvPr/>
        </p:nvSpPr>
        <p:spPr>
          <a:xfrm>
            <a:off x="6989671" y="3152001"/>
            <a:ext cx="2264549" cy="276999"/>
          </a:xfrm>
          <a:prstGeom prst="rect">
            <a:avLst/>
          </a:prstGeom>
        </p:spPr>
        <p:txBody>
          <a:bodyPr wrap="square">
            <a:spAutoFit/>
          </a:bodyPr>
          <a:lstStyle/>
          <a:p>
            <a:r>
              <a:rPr lang="en-US" sz="1200" dirty="0" smtClean="0">
                <a:solidFill>
                  <a:schemeClr val="bg1">
                    <a:lumMod val="65000"/>
                  </a:schemeClr>
                </a:solidFill>
                <a:hlinkClick r:id="rId3"/>
              </a:rPr>
              <a:t>Oxford Dictionary of Computing</a:t>
            </a:r>
            <a:r>
              <a:rPr lang="en-US" sz="1200" dirty="0" smtClean="0">
                <a:solidFill>
                  <a:schemeClr val="bg1">
                    <a:lumMod val="65000"/>
                  </a:schemeClr>
                </a:solidFill>
              </a:rPr>
              <a:t> </a:t>
            </a:r>
            <a:endParaRPr lang="en-US" sz="1200" dirty="0">
              <a:solidFill>
                <a:schemeClr val="bg1">
                  <a:lumMod val="65000"/>
                </a:schemeClr>
              </a:solidFill>
            </a:endParaRPr>
          </a:p>
        </p:txBody>
      </p:sp>
      <p:sp>
        <p:nvSpPr>
          <p:cNvPr id="7" name="Retângulo 6"/>
          <p:cNvSpPr/>
          <p:nvPr/>
        </p:nvSpPr>
        <p:spPr>
          <a:xfrm>
            <a:off x="7189256" y="1647781"/>
            <a:ext cx="1775230" cy="369332"/>
          </a:xfrm>
          <a:prstGeom prst="rect">
            <a:avLst/>
          </a:prstGeom>
        </p:spPr>
        <p:txBody>
          <a:bodyPr wrap="none">
            <a:spAutoFit/>
          </a:bodyPr>
          <a:lstStyle/>
          <a:p>
            <a:r>
              <a:rPr lang="en-US" dirty="0"/>
              <a:t>Dart et al. (1992)</a:t>
            </a:r>
          </a:p>
        </p:txBody>
      </p:sp>
    </p:spTree>
    <p:extLst>
      <p:ext uri="{BB962C8B-B14F-4D97-AF65-F5344CB8AC3E}">
        <p14:creationId xmlns:p14="http://schemas.microsoft.com/office/powerpoint/2010/main" val="12608748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Many related terms</a:t>
            </a:r>
            <a:endParaRPr lang="en-US" dirty="0"/>
          </a:p>
        </p:txBody>
      </p:sp>
      <p:sp>
        <p:nvSpPr>
          <p:cNvPr id="3" name="Espaço Reservado para Conteúdo 2"/>
          <p:cNvSpPr>
            <a:spLocks noGrp="1"/>
          </p:cNvSpPr>
          <p:nvPr>
            <p:ph idx="1"/>
          </p:nvPr>
        </p:nvSpPr>
        <p:spPr>
          <a:xfrm>
            <a:off x="179512" y="1124743"/>
            <a:ext cx="8784975" cy="4968553"/>
          </a:xfrm>
        </p:spPr>
        <p:txBody>
          <a:bodyPr>
            <a:normAutofit fontScale="92500" lnSpcReduction="20000"/>
          </a:bodyPr>
          <a:lstStyle/>
          <a:p>
            <a:r>
              <a:rPr lang="en-US" sz="2300" dirty="0">
                <a:solidFill>
                  <a:srgbClr val="C00000"/>
                </a:solidFill>
              </a:rPr>
              <a:t>CASE tool (Computer-Assisted Software Engineering) and ICASE (Integrated CASE)</a:t>
            </a:r>
          </a:p>
          <a:p>
            <a:pPr lvl="1"/>
            <a:r>
              <a:rPr lang="en-US" dirty="0">
                <a:solidFill>
                  <a:schemeClr val="tx1"/>
                </a:solidFill>
              </a:rPr>
              <a:t>A marketing term, used to describe the use of software tools to support software engineering</a:t>
            </a:r>
            <a:endParaRPr lang="en-US" dirty="0"/>
          </a:p>
          <a:p>
            <a:r>
              <a:rPr lang="en-US" sz="2300" dirty="0">
                <a:solidFill>
                  <a:srgbClr val="C00000"/>
                </a:solidFill>
              </a:rPr>
              <a:t>IPSE (Integrated Project Support Environment)</a:t>
            </a:r>
          </a:p>
          <a:p>
            <a:pPr lvl="1"/>
            <a:r>
              <a:rPr lang="en-US" dirty="0">
                <a:solidFill>
                  <a:schemeClr val="tx1"/>
                </a:solidFill>
              </a:rPr>
              <a:t>A software system that provides support for the full life cycle of software development and also the project control and management aspects of a software-intensive project.</a:t>
            </a:r>
            <a:endParaRPr lang="en-US" dirty="0"/>
          </a:p>
          <a:p>
            <a:r>
              <a:rPr lang="en-US" sz="2300" dirty="0">
                <a:solidFill>
                  <a:srgbClr val="C00000"/>
                </a:solidFill>
              </a:rPr>
              <a:t>SEE (Software Engineering Environment)  and ISEE (Integrated Software-Engineering Environment)</a:t>
            </a:r>
          </a:p>
          <a:p>
            <a:pPr lvl="1"/>
            <a:r>
              <a:rPr lang="en-US">
                <a:solidFill>
                  <a:schemeClr val="tx1"/>
                </a:solidFill>
              </a:rPr>
              <a:t>Concern </a:t>
            </a:r>
            <a:r>
              <a:rPr lang="en-US" smtClean="0">
                <a:solidFill>
                  <a:schemeClr val="tx1"/>
                </a:solidFill>
              </a:rPr>
              <a:t>for </a:t>
            </a:r>
            <a:r>
              <a:rPr lang="en-US" dirty="0">
                <a:solidFill>
                  <a:schemeClr val="tx1"/>
                </a:solidFill>
              </a:rPr>
              <a:t>the entire software life cycle (rather than just program development) and offer support for project management (rather than just technical activities) </a:t>
            </a:r>
            <a:endParaRPr lang="en-US" dirty="0"/>
          </a:p>
          <a:p>
            <a:r>
              <a:rPr lang="en-US" sz="2300" dirty="0">
                <a:solidFill>
                  <a:srgbClr val="C00000"/>
                </a:solidFill>
              </a:rPr>
              <a:t>SDE (Software Development Environment)</a:t>
            </a:r>
          </a:p>
          <a:p>
            <a:pPr lvl="1"/>
            <a:r>
              <a:rPr lang="en-US" dirty="0">
                <a:solidFill>
                  <a:schemeClr val="tx1"/>
                </a:solidFill>
              </a:rPr>
              <a:t>The set of software tools collected together (sometimes using a common database or user interface) for use by a software developer, or team of developers, when developing software</a:t>
            </a:r>
            <a:endParaRPr lang="en-US" dirty="0"/>
          </a:p>
          <a:p>
            <a:r>
              <a:rPr lang="en-US" sz="2300" dirty="0">
                <a:solidFill>
                  <a:srgbClr val="C00000"/>
                </a:solidFill>
              </a:rPr>
              <a:t>PSE (Programming Support Environment)  or Programming Environment</a:t>
            </a:r>
          </a:p>
          <a:p>
            <a:pPr lvl="1"/>
            <a:r>
              <a:rPr lang="en-US" dirty="0">
                <a:solidFill>
                  <a:schemeClr val="tx1"/>
                </a:solidFill>
              </a:rPr>
              <a:t>A software system that provides support for the programming aspects of software development, repair, and enhancement. A typical system contains a central database and a set of software tools. A programming support environment might be considered as a more technologically advanced form of PDS.</a:t>
            </a:r>
            <a:endParaRPr lang="en-US" dirty="0"/>
          </a:p>
        </p:txBody>
      </p:sp>
      <p:sp>
        <p:nvSpPr>
          <p:cNvPr id="4" name="Espaço Reservado para Data 3"/>
          <p:cNvSpPr>
            <a:spLocks noGrp="1"/>
          </p:cNvSpPr>
          <p:nvPr>
            <p:ph type="dt" sz="half" idx="10"/>
          </p:nvPr>
        </p:nvSpPr>
        <p:spPr/>
        <p:txBody>
          <a:bodyPr/>
          <a:lstStyle/>
          <a:p>
            <a:r>
              <a:rPr lang="pt-BR" dirty="0" smtClean="0"/>
              <a:t>Software </a:t>
            </a:r>
            <a:r>
              <a:rPr lang="pt-BR" dirty="0" err="1" smtClean="0"/>
              <a:t>Environments</a:t>
            </a:r>
            <a:endParaRPr lang="pt-BR" dirty="0"/>
          </a:p>
        </p:txBody>
      </p:sp>
      <p:sp>
        <p:nvSpPr>
          <p:cNvPr id="5" name="Espaço Reservado para Rodapé 4"/>
          <p:cNvSpPr>
            <a:spLocks noGrp="1"/>
          </p:cNvSpPr>
          <p:nvPr>
            <p:ph type="ftr" sz="quarter" idx="11"/>
          </p:nvPr>
        </p:nvSpPr>
        <p:spPr/>
        <p:txBody>
          <a:bodyPr/>
          <a:lstStyle/>
          <a:p>
            <a:r>
              <a:rPr lang="pt-BR" smtClean="0"/>
              <a:t>Marco Aurélio Gerosa (gerosa@ime.usp.br)</a:t>
            </a:r>
            <a:endParaRPr lang="pt-BR" dirty="0"/>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t>35</a:t>
            </a:fld>
            <a:endParaRPr lang="pt-BR"/>
          </a:p>
        </p:txBody>
      </p:sp>
      <p:sp>
        <p:nvSpPr>
          <p:cNvPr id="8" name="CaixaDeTexto 7"/>
          <p:cNvSpPr txBox="1"/>
          <p:nvPr/>
        </p:nvSpPr>
        <p:spPr>
          <a:xfrm>
            <a:off x="3535450" y="6037255"/>
            <a:ext cx="5692584" cy="400110"/>
          </a:xfrm>
          <a:prstGeom prst="rect">
            <a:avLst/>
          </a:prstGeom>
          <a:noFill/>
        </p:spPr>
        <p:txBody>
          <a:bodyPr wrap="none" rtlCol="0">
            <a:spAutoFit/>
          </a:bodyPr>
          <a:lstStyle/>
          <a:p>
            <a:r>
              <a:rPr lang="en-US" sz="1000" dirty="0" smtClean="0">
                <a:solidFill>
                  <a:schemeClr val="bg1">
                    <a:lumMod val="65000"/>
                  </a:schemeClr>
                </a:solidFill>
              </a:rPr>
              <a:t>Oxford Dictionary of computing, 6</a:t>
            </a:r>
            <a:r>
              <a:rPr lang="en-US" sz="1000" baseline="30000" dirty="0" smtClean="0">
                <a:solidFill>
                  <a:schemeClr val="bg1">
                    <a:lumMod val="65000"/>
                  </a:schemeClr>
                </a:solidFill>
              </a:rPr>
              <a:t>th</a:t>
            </a:r>
            <a:r>
              <a:rPr lang="en-US" sz="1000" dirty="0" smtClean="0">
                <a:solidFill>
                  <a:schemeClr val="bg1">
                    <a:lumMod val="65000"/>
                  </a:schemeClr>
                </a:solidFill>
              </a:rPr>
              <a:t> ed.</a:t>
            </a:r>
          </a:p>
          <a:p>
            <a:r>
              <a:rPr lang="en-US" sz="1000" dirty="0">
                <a:solidFill>
                  <a:schemeClr val="bg1">
                    <a:lumMod val="65000"/>
                  </a:schemeClr>
                </a:solidFill>
                <a:hlinkClick r:id="rId2"/>
              </a:rPr>
              <a:t>http://</a:t>
            </a:r>
            <a:r>
              <a:rPr lang="en-US" sz="1000" dirty="0" smtClean="0">
                <a:solidFill>
                  <a:schemeClr val="bg1">
                    <a:lumMod val="65000"/>
                  </a:schemeClr>
                </a:solidFill>
                <a:hlinkClick r:id="rId2"/>
              </a:rPr>
              <a:t>www.oxfordreference.com/view/10.1093/acref/9780199234004.001.0001/acref-9780199234004</a:t>
            </a:r>
            <a:r>
              <a:rPr lang="en-US" sz="1000" dirty="0" smtClean="0">
                <a:solidFill>
                  <a:schemeClr val="bg1">
                    <a:lumMod val="65000"/>
                  </a:schemeClr>
                </a:solidFill>
              </a:rPr>
              <a:t> </a:t>
            </a:r>
            <a:endParaRPr lang="en-US" sz="1000" dirty="0">
              <a:solidFill>
                <a:schemeClr val="bg1">
                  <a:lumMod val="65000"/>
                </a:schemeClr>
              </a:solidFill>
            </a:endParaRPr>
          </a:p>
        </p:txBody>
      </p:sp>
    </p:spTree>
    <p:extLst>
      <p:ext uri="{BB962C8B-B14F-4D97-AF65-F5344CB8AC3E}">
        <p14:creationId xmlns:p14="http://schemas.microsoft.com/office/powerpoint/2010/main" val="38497048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Many related terms</a:t>
            </a:r>
            <a:endParaRPr lang="en-US" dirty="0"/>
          </a:p>
        </p:txBody>
      </p:sp>
      <p:sp>
        <p:nvSpPr>
          <p:cNvPr id="3" name="Content Placeholder 2"/>
          <p:cNvSpPr>
            <a:spLocks noGrp="1"/>
          </p:cNvSpPr>
          <p:nvPr>
            <p:ph idx="1"/>
          </p:nvPr>
        </p:nvSpPr>
        <p:spPr/>
        <p:txBody>
          <a:bodyPr>
            <a:normAutofit lnSpcReduction="10000"/>
          </a:bodyPr>
          <a:lstStyle/>
          <a:p>
            <a:r>
              <a:rPr lang="en-US" sz="2300" dirty="0" smtClean="0">
                <a:solidFill>
                  <a:srgbClr val="C00000"/>
                </a:solidFill>
              </a:rPr>
              <a:t>PDS </a:t>
            </a:r>
            <a:r>
              <a:rPr lang="en-US" sz="2300" dirty="0">
                <a:solidFill>
                  <a:srgbClr val="C00000"/>
                </a:solidFill>
              </a:rPr>
              <a:t>(Program Development System)</a:t>
            </a:r>
          </a:p>
          <a:p>
            <a:pPr lvl="1"/>
            <a:r>
              <a:rPr lang="en-US" dirty="0">
                <a:solidFill>
                  <a:schemeClr val="tx1"/>
                </a:solidFill>
              </a:rPr>
              <a:t>A software system that provides support to the program development phase of a software project.</a:t>
            </a:r>
            <a:endParaRPr lang="en-US" dirty="0"/>
          </a:p>
          <a:p>
            <a:r>
              <a:rPr lang="en-US" sz="2400" dirty="0">
                <a:solidFill>
                  <a:srgbClr val="C00000"/>
                </a:solidFill>
              </a:rPr>
              <a:t>Workbench</a:t>
            </a:r>
          </a:p>
          <a:p>
            <a:pPr lvl="1"/>
            <a:r>
              <a:rPr lang="en-US" dirty="0">
                <a:solidFill>
                  <a:schemeClr val="tx1"/>
                </a:solidFill>
              </a:rPr>
              <a:t>Another name for software development environment</a:t>
            </a:r>
            <a:endParaRPr lang="en-US" dirty="0"/>
          </a:p>
          <a:p>
            <a:r>
              <a:rPr lang="en-US" sz="2400" dirty="0">
                <a:solidFill>
                  <a:srgbClr val="C00000"/>
                </a:solidFill>
              </a:rPr>
              <a:t>Toolbox and Toolkits</a:t>
            </a:r>
          </a:p>
          <a:p>
            <a:pPr lvl="1"/>
            <a:r>
              <a:rPr lang="en-US" dirty="0">
                <a:solidFill>
                  <a:schemeClr val="tx1"/>
                </a:solidFill>
              </a:rPr>
              <a:t>A set of software tools, probably from several vendors, not necessarily as closely related or providing as full coverage of the software life cycle as a toolkit. The set of tools in a toolkit is usually from a single vendor. </a:t>
            </a:r>
            <a:endParaRPr lang="en-US" dirty="0"/>
          </a:p>
          <a:p>
            <a:r>
              <a:rPr lang="en-US" sz="2400" dirty="0">
                <a:solidFill>
                  <a:srgbClr val="C00000"/>
                </a:solidFill>
              </a:rPr>
              <a:t>SDK (Software Development Kit) </a:t>
            </a:r>
          </a:p>
          <a:p>
            <a:pPr lvl="1"/>
            <a:r>
              <a:rPr lang="en-US" dirty="0">
                <a:solidFill>
                  <a:schemeClr val="tx1"/>
                </a:solidFill>
              </a:rPr>
              <a:t>A collection of the software tools, code libraries, documentation, etc., necessary to develop a specific type of software, commonly provided as a single installable package.</a:t>
            </a:r>
            <a:endParaRPr lang="en-US" dirty="0"/>
          </a:p>
          <a:p>
            <a:r>
              <a:rPr lang="en-US" sz="2300" dirty="0">
                <a:solidFill>
                  <a:srgbClr val="C00000"/>
                </a:solidFill>
              </a:rPr>
              <a:t>Software tool</a:t>
            </a:r>
          </a:p>
          <a:p>
            <a:pPr lvl="1"/>
            <a:r>
              <a:rPr lang="en-US" dirty="0">
                <a:solidFill>
                  <a:schemeClr val="tx1"/>
                </a:solidFill>
              </a:rPr>
              <a:t>A program that is employed in the development, repair, or enhancement of other programs </a:t>
            </a:r>
            <a:endParaRPr lang="en-US" dirty="0"/>
          </a:p>
          <a:p>
            <a:endParaRPr lang="en-US" dirty="0"/>
          </a:p>
        </p:txBody>
      </p:sp>
      <p:sp>
        <p:nvSpPr>
          <p:cNvPr id="4" name="Date Placeholder 3"/>
          <p:cNvSpPr>
            <a:spLocks noGrp="1"/>
          </p:cNvSpPr>
          <p:nvPr>
            <p:ph type="dt" sz="half" idx="10"/>
          </p:nvPr>
        </p:nvSpPr>
        <p:spPr/>
        <p:txBody>
          <a:bodyPr/>
          <a:lstStyle/>
          <a:p>
            <a:r>
              <a:rPr lang="pt-BR" dirty="0" smtClean="0"/>
              <a:t>Software </a:t>
            </a:r>
            <a:r>
              <a:rPr lang="pt-BR" dirty="0" err="1" smtClean="0"/>
              <a:t>Environments</a:t>
            </a:r>
            <a:endParaRPr lang="pt-BR" dirty="0"/>
          </a:p>
        </p:txBody>
      </p:sp>
      <p:sp>
        <p:nvSpPr>
          <p:cNvPr id="5" name="Footer Placeholder 4"/>
          <p:cNvSpPr>
            <a:spLocks noGrp="1"/>
          </p:cNvSpPr>
          <p:nvPr>
            <p:ph type="ftr" sz="quarter" idx="11"/>
          </p:nvPr>
        </p:nvSpPr>
        <p:spPr/>
        <p:txBody>
          <a:bodyPr/>
          <a:lstStyle/>
          <a:p>
            <a:r>
              <a:rPr lang="pt-BR" smtClean="0"/>
              <a:t>Marco Aurélio Gerosa (gerosa@ime.usp.br)</a:t>
            </a:r>
            <a:endParaRPr lang="pt-BR" dirty="0"/>
          </a:p>
        </p:txBody>
      </p:sp>
      <p:sp>
        <p:nvSpPr>
          <p:cNvPr id="6" name="Slide Number Placeholder 5"/>
          <p:cNvSpPr>
            <a:spLocks noGrp="1"/>
          </p:cNvSpPr>
          <p:nvPr>
            <p:ph type="sldNum" sz="quarter" idx="12"/>
          </p:nvPr>
        </p:nvSpPr>
        <p:spPr/>
        <p:txBody>
          <a:bodyPr/>
          <a:lstStyle/>
          <a:p>
            <a:fld id="{2119D8CF-8DEC-4D9F-84EE-ADF04DFF3391}" type="slidenum">
              <a:rPr lang="pt-BR" smtClean="0"/>
              <a:t>36</a:t>
            </a:fld>
            <a:endParaRPr lang="pt-BR"/>
          </a:p>
        </p:txBody>
      </p:sp>
      <p:sp>
        <p:nvSpPr>
          <p:cNvPr id="7" name="CaixaDeTexto 7"/>
          <p:cNvSpPr txBox="1"/>
          <p:nvPr/>
        </p:nvSpPr>
        <p:spPr>
          <a:xfrm>
            <a:off x="3535450" y="6037255"/>
            <a:ext cx="5692584" cy="400110"/>
          </a:xfrm>
          <a:prstGeom prst="rect">
            <a:avLst/>
          </a:prstGeom>
          <a:noFill/>
        </p:spPr>
        <p:txBody>
          <a:bodyPr wrap="none" rtlCol="0">
            <a:spAutoFit/>
          </a:bodyPr>
          <a:lstStyle/>
          <a:p>
            <a:r>
              <a:rPr lang="en-US" sz="1000" dirty="0" smtClean="0">
                <a:solidFill>
                  <a:schemeClr val="bg1">
                    <a:lumMod val="65000"/>
                  </a:schemeClr>
                </a:solidFill>
              </a:rPr>
              <a:t>Oxford Dictionary of computing, 6</a:t>
            </a:r>
            <a:r>
              <a:rPr lang="en-US" sz="1000" baseline="30000" dirty="0" smtClean="0">
                <a:solidFill>
                  <a:schemeClr val="bg1">
                    <a:lumMod val="65000"/>
                  </a:schemeClr>
                </a:solidFill>
              </a:rPr>
              <a:t>th</a:t>
            </a:r>
            <a:r>
              <a:rPr lang="en-US" sz="1000" dirty="0" smtClean="0">
                <a:solidFill>
                  <a:schemeClr val="bg1">
                    <a:lumMod val="65000"/>
                  </a:schemeClr>
                </a:solidFill>
              </a:rPr>
              <a:t> ed.</a:t>
            </a:r>
          </a:p>
          <a:p>
            <a:r>
              <a:rPr lang="en-US" sz="1000" dirty="0">
                <a:solidFill>
                  <a:schemeClr val="bg1">
                    <a:lumMod val="65000"/>
                  </a:schemeClr>
                </a:solidFill>
                <a:hlinkClick r:id="rId2"/>
              </a:rPr>
              <a:t>http://</a:t>
            </a:r>
            <a:r>
              <a:rPr lang="en-US" sz="1000" dirty="0" smtClean="0">
                <a:solidFill>
                  <a:schemeClr val="bg1">
                    <a:lumMod val="65000"/>
                  </a:schemeClr>
                </a:solidFill>
                <a:hlinkClick r:id="rId2"/>
              </a:rPr>
              <a:t>www.oxfordreference.com/view/10.1093/acref/9780199234004.001.0001/acref-9780199234004</a:t>
            </a:r>
            <a:r>
              <a:rPr lang="en-US" sz="1000" dirty="0" smtClean="0">
                <a:solidFill>
                  <a:schemeClr val="bg1">
                    <a:lumMod val="65000"/>
                  </a:schemeClr>
                </a:solidFill>
              </a:rPr>
              <a:t> </a:t>
            </a:r>
            <a:endParaRPr lang="en-US" sz="1000" dirty="0">
              <a:solidFill>
                <a:schemeClr val="bg1">
                  <a:lumMod val="65000"/>
                </a:schemeClr>
              </a:solidFill>
            </a:endParaRPr>
          </a:p>
        </p:txBody>
      </p:sp>
    </p:spTree>
    <p:extLst>
      <p:ext uri="{BB962C8B-B14F-4D97-AF65-F5344CB8AC3E}">
        <p14:creationId xmlns:p14="http://schemas.microsoft.com/office/powerpoint/2010/main" val="17972443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Data 1"/>
          <p:cNvSpPr>
            <a:spLocks noGrp="1"/>
          </p:cNvSpPr>
          <p:nvPr>
            <p:ph type="dt" sz="half" idx="2"/>
          </p:nvPr>
        </p:nvSpPr>
        <p:spPr/>
        <p:txBody>
          <a:bodyPr/>
          <a:lstStyle/>
          <a:p>
            <a:r>
              <a:rPr lang="pt-BR" dirty="0" smtClean="0"/>
              <a:t>Software </a:t>
            </a:r>
            <a:r>
              <a:rPr lang="pt-BR" dirty="0" err="1" smtClean="0"/>
              <a:t>Environments</a:t>
            </a:r>
            <a:endParaRPr lang="pt-BR" dirty="0"/>
          </a:p>
        </p:txBody>
      </p:sp>
      <p:sp>
        <p:nvSpPr>
          <p:cNvPr id="3" name="Espaço Reservado para Rodapé 2"/>
          <p:cNvSpPr>
            <a:spLocks noGrp="1"/>
          </p:cNvSpPr>
          <p:nvPr>
            <p:ph type="ftr" sz="quarter" idx="3"/>
          </p:nvPr>
        </p:nvSpPr>
        <p:spPr/>
        <p:txBody>
          <a:bodyPr/>
          <a:lstStyle/>
          <a:p>
            <a:r>
              <a:rPr lang="pt-BR" dirty="0" smtClean="0"/>
              <a:t>Marco Aurélio Gerosa (gerosa@ime.usp.br)</a:t>
            </a:r>
            <a:endParaRPr lang="pt-BR" dirty="0"/>
          </a:p>
        </p:txBody>
      </p:sp>
      <p:sp>
        <p:nvSpPr>
          <p:cNvPr id="4" name="Espaço Reservado para Número de Slide 3"/>
          <p:cNvSpPr>
            <a:spLocks noGrp="1"/>
          </p:cNvSpPr>
          <p:nvPr>
            <p:ph type="sldNum" sz="quarter" idx="4"/>
          </p:nvPr>
        </p:nvSpPr>
        <p:spPr/>
        <p:txBody>
          <a:bodyPr/>
          <a:lstStyle/>
          <a:p>
            <a:fld id="{2119D8CF-8DEC-4D9F-84EE-ADF04DFF3391}" type="slidenum">
              <a:rPr lang="pt-BR" smtClean="0"/>
              <a:t>37</a:t>
            </a:fld>
            <a:endParaRPr lang="pt-BR" dirty="0"/>
          </a:p>
        </p:txBody>
      </p:sp>
      <p:sp>
        <p:nvSpPr>
          <p:cNvPr id="5" name="Retângulo 4"/>
          <p:cNvSpPr/>
          <p:nvPr/>
        </p:nvSpPr>
        <p:spPr>
          <a:xfrm>
            <a:off x="251520" y="2780928"/>
            <a:ext cx="8712965" cy="2677656"/>
          </a:xfrm>
          <a:prstGeom prst="rect">
            <a:avLst/>
          </a:prstGeom>
        </p:spPr>
        <p:txBody>
          <a:bodyPr wrap="square">
            <a:spAutoFit/>
          </a:bodyPr>
          <a:lstStyle/>
          <a:p>
            <a:pPr algn="ctr"/>
            <a:r>
              <a:rPr lang="en-US" sz="4000" dirty="0"/>
              <a:t>Why automated tools </a:t>
            </a:r>
            <a:r>
              <a:rPr lang="en-US" sz="4000"/>
              <a:t>in </a:t>
            </a:r>
            <a:r>
              <a:rPr lang="en-US" sz="4000" dirty="0"/>
              <a:t/>
            </a:r>
            <a:br>
              <a:rPr lang="en-US" sz="4000" dirty="0"/>
            </a:br>
            <a:r>
              <a:rPr lang="en-US" sz="4000"/>
              <a:t>software </a:t>
            </a:r>
            <a:r>
              <a:rPr lang="en-US" sz="4000" dirty="0"/>
              <a:t>environments? </a:t>
            </a:r>
          </a:p>
          <a:p>
            <a:endParaRPr lang="en-US" sz="2400" dirty="0"/>
          </a:p>
          <a:p>
            <a:pPr algn="ctr"/>
            <a:r>
              <a:rPr lang="en-US" sz="2400" dirty="0"/>
              <a:t>CASE tools vs. notepad, vi, etc.</a:t>
            </a:r>
            <a:endParaRPr lang="en-US" sz="2000" dirty="0"/>
          </a:p>
          <a:p>
            <a:pPr algn="ctr"/>
            <a:endParaRPr lang="en-US" sz="4000" dirty="0"/>
          </a:p>
        </p:txBody>
      </p:sp>
      <p:pic>
        <p:nvPicPr>
          <p:cNvPr id="6" name="Image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9584" y="332656"/>
            <a:ext cx="1874901" cy="1861036"/>
          </a:xfrm>
          <a:prstGeom prst="rect">
            <a:avLst/>
          </a:prstGeom>
        </p:spPr>
      </p:pic>
    </p:spTree>
    <p:extLst>
      <p:ext uri="{BB962C8B-B14F-4D97-AF65-F5344CB8AC3E}">
        <p14:creationId xmlns:p14="http://schemas.microsoft.com/office/powerpoint/2010/main" val="30637920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Some benefits</a:t>
            </a:r>
            <a:endParaRPr lang="en-US" dirty="0"/>
          </a:p>
        </p:txBody>
      </p:sp>
      <p:sp>
        <p:nvSpPr>
          <p:cNvPr id="3" name="Espaço Reservado para Conteúdo 2"/>
          <p:cNvSpPr>
            <a:spLocks noGrp="1"/>
          </p:cNvSpPr>
          <p:nvPr>
            <p:ph idx="1"/>
          </p:nvPr>
        </p:nvSpPr>
        <p:spPr/>
        <p:txBody>
          <a:bodyPr/>
          <a:lstStyle/>
          <a:p>
            <a:r>
              <a:rPr lang="en-US" dirty="0">
                <a:solidFill>
                  <a:schemeClr val="tx1"/>
                </a:solidFill>
              </a:rPr>
              <a:t>Increase productivity </a:t>
            </a:r>
            <a:endParaRPr lang="en-US" dirty="0" smtClean="0"/>
          </a:p>
          <a:p>
            <a:r>
              <a:rPr lang="en-US" dirty="0">
                <a:solidFill>
                  <a:schemeClr val="tx1"/>
                </a:solidFill>
              </a:rPr>
              <a:t>Increase quality</a:t>
            </a:r>
            <a:endParaRPr lang="en-US" dirty="0" smtClean="0"/>
          </a:p>
          <a:p>
            <a:r>
              <a:rPr lang="en-US" dirty="0">
                <a:solidFill>
                  <a:schemeClr val="tx1"/>
                </a:solidFill>
              </a:rPr>
              <a:t>Automate software processes </a:t>
            </a:r>
            <a:endParaRPr lang="en-US" dirty="0" smtClean="0"/>
          </a:p>
          <a:p>
            <a:r>
              <a:rPr lang="en-US" dirty="0">
                <a:solidFill>
                  <a:schemeClr val="tx1"/>
                </a:solidFill>
              </a:rPr>
              <a:t>Reduce costs</a:t>
            </a:r>
            <a:endParaRPr lang="en-US" dirty="0" smtClean="0"/>
          </a:p>
          <a:p>
            <a:r>
              <a:rPr lang="en-US" dirty="0">
                <a:solidFill>
                  <a:schemeClr val="tx1"/>
                </a:solidFill>
              </a:rPr>
              <a:t>Foster collaboration</a:t>
            </a:r>
            <a:endParaRPr lang="en-US" dirty="0" smtClean="0"/>
          </a:p>
          <a:p>
            <a:r>
              <a:rPr lang="en-US" dirty="0">
                <a:solidFill>
                  <a:schemeClr val="tx1"/>
                </a:solidFill>
              </a:rPr>
              <a:t>Support management </a:t>
            </a:r>
            <a:endParaRPr lang="en-US" dirty="0" smtClean="0"/>
          </a:p>
          <a:p>
            <a:r>
              <a:rPr lang="en-US" dirty="0" smtClean="0"/>
              <a:t> </a:t>
            </a:r>
          </a:p>
          <a:p>
            <a:endParaRPr lang="en-US" dirty="0"/>
          </a:p>
        </p:txBody>
      </p:sp>
      <p:sp>
        <p:nvSpPr>
          <p:cNvPr id="4" name="Espaço Reservado para Data 3"/>
          <p:cNvSpPr>
            <a:spLocks noGrp="1"/>
          </p:cNvSpPr>
          <p:nvPr>
            <p:ph type="dt" sz="half" idx="10"/>
          </p:nvPr>
        </p:nvSpPr>
        <p:spPr/>
        <p:txBody>
          <a:bodyPr/>
          <a:lstStyle/>
          <a:p>
            <a:r>
              <a:rPr lang="pt-BR" dirty="0" smtClean="0"/>
              <a:t>Software </a:t>
            </a:r>
            <a:r>
              <a:rPr lang="pt-BR" dirty="0" err="1" smtClean="0"/>
              <a:t>Environments</a:t>
            </a:r>
            <a:endParaRPr lang="pt-BR" dirty="0"/>
          </a:p>
        </p:txBody>
      </p:sp>
      <p:sp>
        <p:nvSpPr>
          <p:cNvPr id="5" name="Espaço Reservado para Rodapé 4"/>
          <p:cNvSpPr>
            <a:spLocks noGrp="1"/>
          </p:cNvSpPr>
          <p:nvPr>
            <p:ph type="ftr" sz="quarter" idx="11"/>
          </p:nvPr>
        </p:nvSpPr>
        <p:spPr/>
        <p:txBody>
          <a:bodyPr/>
          <a:lstStyle/>
          <a:p>
            <a:r>
              <a:rPr lang="pt-BR" smtClean="0"/>
              <a:t>Marco Aurélio Gerosa (gerosa@ime.usp.br)</a:t>
            </a:r>
            <a:endParaRPr lang="pt-BR" dirty="0"/>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t>38</a:t>
            </a:fld>
            <a:endParaRPr lang="pt-BR"/>
          </a:p>
        </p:txBody>
      </p:sp>
      <p:sp>
        <p:nvSpPr>
          <p:cNvPr id="7" name="CaixaDeTexto 6"/>
          <p:cNvSpPr txBox="1"/>
          <p:nvPr/>
        </p:nvSpPr>
        <p:spPr>
          <a:xfrm>
            <a:off x="4591708" y="1005318"/>
            <a:ext cx="4211960" cy="646331"/>
          </a:xfrm>
          <a:prstGeom prst="rect">
            <a:avLst/>
          </a:prstGeom>
          <a:noFill/>
        </p:spPr>
        <p:txBody>
          <a:bodyPr wrap="square" rtlCol="0">
            <a:spAutoFit/>
          </a:bodyPr>
          <a:lstStyle/>
          <a:p>
            <a:r>
              <a:rPr lang="en-US" dirty="0" smtClean="0"/>
              <a:t>Yes, we </a:t>
            </a:r>
            <a:r>
              <a:rPr lang="en-US" dirty="0"/>
              <a:t>know that software engineering is difficult</a:t>
            </a:r>
          </a:p>
        </p:txBody>
      </p:sp>
      <p:pic>
        <p:nvPicPr>
          <p:cNvPr id="8" name="Picture 15" descr="file:///C:/Documents%20and%20Settings/Steve/Desktop/sch91264_01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0428" y="1441467"/>
            <a:ext cx="1565045" cy="1280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aixaDeTexto 10"/>
          <p:cNvSpPr txBox="1">
            <a:spLocks noChangeArrowheads="1"/>
          </p:cNvSpPr>
          <p:nvPr/>
        </p:nvSpPr>
        <p:spPr bwMode="auto">
          <a:xfrm>
            <a:off x="7971395" y="3210536"/>
            <a:ext cx="126354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sz="1100" dirty="0">
                <a:solidFill>
                  <a:schemeClr val="bg1">
                    <a:lumMod val="65000"/>
                  </a:schemeClr>
                </a:solidFill>
              </a:rPr>
              <a:t>[</a:t>
            </a:r>
            <a:r>
              <a:rPr lang="pt-BR" sz="1100" dirty="0" err="1">
                <a:solidFill>
                  <a:schemeClr val="bg1">
                    <a:lumMod val="65000"/>
                  </a:schemeClr>
                </a:solidFill>
              </a:rPr>
              <a:t>Schach</a:t>
            </a:r>
            <a:r>
              <a:rPr lang="pt-BR" sz="1100" dirty="0">
                <a:solidFill>
                  <a:schemeClr val="bg1">
                    <a:lumMod val="65000"/>
                  </a:schemeClr>
                </a:solidFill>
              </a:rPr>
              <a:t>, 2009]</a:t>
            </a:r>
          </a:p>
        </p:txBody>
      </p:sp>
      <p:pic>
        <p:nvPicPr>
          <p:cNvPr id="11" name="Picture 9" descr="file:///C:/Documents%20and%20Settings/Steve/My%20Documents/=se7%20PowerPoints=/=jpegs=/sch91264_010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5580112" y="2894308"/>
            <a:ext cx="1926558" cy="1431308"/>
          </a:xfrm>
          <a:prstGeom prst="rect">
            <a:avLst/>
          </a:prstGeom>
          <a:noFill/>
        </p:spPr>
      </p:pic>
      <p:pic>
        <p:nvPicPr>
          <p:cNvPr id="12" name="Picture 23" descr="file:///C:/Documents%20and%20Settings/Steve/My%20Documents/=se7%20PowerPoints=/=jpegs=/sch91264_010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4766275" y="1650905"/>
            <a:ext cx="2136483" cy="1123978"/>
          </a:xfrm>
          <a:prstGeom prst="rect">
            <a:avLst/>
          </a:prstGeom>
          <a:noFill/>
        </p:spPr>
      </p:pic>
      <p:sp>
        <p:nvSpPr>
          <p:cNvPr id="13" name="Retângulo 12"/>
          <p:cNvSpPr/>
          <p:nvPr/>
        </p:nvSpPr>
        <p:spPr>
          <a:xfrm>
            <a:off x="4789205" y="4458381"/>
            <a:ext cx="3319178" cy="369332"/>
          </a:xfrm>
          <a:prstGeom prst="rect">
            <a:avLst/>
          </a:prstGeom>
        </p:spPr>
        <p:txBody>
          <a:bodyPr wrap="none">
            <a:spAutoFit/>
          </a:bodyPr>
          <a:lstStyle/>
          <a:p>
            <a:r>
              <a:rPr lang="en-US" dirty="0"/>
              <a:t>And involves a lot of stakeholders</a:t>
            </a:r>
          </a:p>
        </p:txBody>
      </p:sp>
      <p:pic>
        <p:nvPicPr>
          <p:cNvPr id="14" name="Imagem 13"/>
          <p:cNvPicPr>
            <a:picLocks noChangeAspect="1"/>
          </p:cNvPicPr>
          <p:nvPr/>
        </p:nvPicPr>
        <p:blipFill>
          <a:blip r:embed="rId5"/>
          <a:stretch>
            <a:fillRect/>
          </a:stretch>
        </p:blipFill>
        <p:spPr>
          <a:xfrm>
            <a:off x="4742030" y="4814659"/>
            <a:ext cx="3631299" cy="1533911"/>
          </a:xfrm>
          <a:prstGeom prst="rect">
            <a:avLst/>
          </a:prstGeom>
        </p:spPr>
      </p:pic>
    </p:spTree>
    <p:extLst>
      <p:ext uri="{BB962C8B-B14F-4D97-AF65-F5344CB8AC3E}">
        <p14:creationId xmlns:p14="http://schemas.microsoft.com/office/powerpoint/2010/main" val="5497117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Data 1"/>
          <p:cNvSpPr>
            <a:spLocks noGrp="1"/>
          </p:cNvSpPr>
          <p:nvPr>
            <p:ph type="dt" sz="half" idx="2"/>
          </p:nvPr>
        </p:nvSpPr>
        <p:spPr/>
        <p:txBody>
          <a:bodyPr/>
          <a:lstStyle/>
          <a:p>
            <a:r>
              <a:rPr lang="pt-BR" dirty="0" smtClean="0"/>
              <a:t>Software </a:t>
            </a:r>
            <a:r>
              <a:rPr lang="pt-BR" dirty="0" err="1" smtClean="0"/>
              <a:t>Environments</a:t>
            </a:r>
            <a:endParaRPr lang="pt-BR" dirty="0"/>
          </a:p>
        </p:txBody>
      </p:sp>
      <p:sp>
        <p:nvSpPr>
          <p:cNvPr id="3" name="Espaço Reservado para Rodapé 2"/>
          <p:cNvSpPr>
            <a:spLocks noGrp="1"/>
          </p:cNvSpPr>
          <p:nvPr>
            <p:ph type="ftr" sz="quarter" idx="3"/>
          </p:nvPr>
        </p:nvSpPr>
        <p:spPr/>
        <p:txBody>
          <a:bodyPr/>
          <a:lstStyle/>
          <a:p>
            <a:r>
              <a:rPr lang="pt-BR" dirty="0" smtClean="0"/>
              <a:t>Marco Aurélio Gerosa (gerosa@ime.usp.br)</a:t>
            </a:r>
            <a:endParaRPr lang="pt-BR" dirty="0"/>
          </a:p>
        </p:txBody>
      </p:sp>
      <p:sp>
        <p:nvSpPr>
          <p:cNvPr id="4" name="Espaço Reservado para Número de Slide 3"/>
          <p:cNvSpPr>
            <a:spLocks noGrp="1"/>
          </p:cNvSpPr>
          <p:nvPr>
            <p:ph type="sldNum" sz="quarter" idx="4"/>
          </p:nvPr>
        </p:nvSpPr>
        <p:spPr/>
        <p:txBody>
          <a:bodyPr/>
          <a:lstStyle/>
          <a:p>
            <a:fld id="{2119D8CF-8DEC-4D9F-84EE-ADF04DFF3391}" type="slidenum">
              <a:rPr lang="pt-BR" smtClean="0"/>
              <a:t>39</a:t>
            </a:fld>
            <a:endParaRPr lang="pt-BR" dirty="0"/>
          </a:p>
        </p:txBody>
      </p:sp>
      <p:sp>
        <p:nvSpPr>
          <p:cNvPr id="5" name="Retângulo 4"/>
          <p:cNvSpPr/>
          <p:nvPr/>
        </p:nvSpPr>
        <p:spPr>
          <a:xfrm>
            <a:off x="251520" y="2780928"/>
            <a:ext cx="8712965" cy="1938992"/>
          </a:xfrm>
          <a:prstGeom prst="rect">
            <a:avLst/>
          </a:prstGeom>
        </p:spPr>
        <p:txBody>
          <a:bodyPr wrap="square">
            <a:spAutoFit/>
          </a:bodyPr>
          <a:lstStyle/>
          <a:p>
            <a:pPr algn="ctr"/>
            <a:r>
              <a:rPr lang="en-US" sz="4000" dirty="0" smtClean="0"/>
              <a:t>If we have benefits, we have disadvantages too. What are they?  </a:t>
            </a:r>
          </a:p>
          <a:p>
            <a:pPr algn="ctr"/>
            <a:endParaRPr lang="en-US" sz="4000" dirty="0"/>
          </a:p>
        </p:txBody>
      </p:sp>
      <p:pic>
        <p:nvPicPr>
          <p:cNvPr id="6" name="Image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9584" y="332656"/>
            <a:ext cx="1874901" cy="1861036"/>
          </a:xfrm>
          <a:prstGeom prst="rect">
            <a:avLst/>
          </a:prstGeom>
        </p:spPr>
      </p:pic>
    </p:spTree>
    <p:extLst>
      <p:ext uri="{BB962C8B-B14F-4D97-AF65-F5344CB8AC3E}">
        <p14:creationId xmlns:p14="http://schemas.microsoft.com/office/powerpoint/2010/main" val="24330810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Logistics</a:t>
            </a:r>
            <a:endParaRPr lang="en-US" dirty="0"/>
          </a:p>
        </p:txBody>
      </p:sp>
      <p:sp>
        <p:nvSpPr>
          <p:cNvPr id="3" name="Espaço Reservado para Conteúdo 2"/>
          <p:cNvSpPr>
            <a:spLocks noGrp="1"/>
          </p:cNvSpPr>
          <p:nvPr>
            <p:ph idx="1"/>
          </p:nvPr>
        </p:nvSpPr>
        <p:spPr/>
        <p:txBody>
          <a:bodyPr/>
          <a:lstStyle/>
          <a:p>
            <a:r>
              <a:rPr lang="en-US" b="1" dirty="0">
                <a:solidFill>
                  <a:schemeClr val="tx1"/>
                </a:solidFill>
              </a:rPr>
              <a:t>Room:</a:t>
            </a:r>
            <a:r>
              <a:rPr lang="en-US" dirty="0">
                <a:solidFill>
                  <a:schemeClr val="tx1"/>
                </a:solidFill>
              </a:rPr>
              <a:t> </a:t>
            </a:r>
            <a:r>
              <a:rPr lang="en-US" dirty="0" smtClean="0">
                <a:solidFill>
                  <a:schemeClr val="tx1"/>
                </a:solidFill>
              </a:rPr>
              <a:t>252A</a:t>
            </a:r>
            <a:endParaRPr lang="en-US" dirty="0"/>
          </a:p>
          <a:p>
            <a:r>
              <a:rPr lang="en-US" b="1" dirty="0">
                <a:solidFill>
                  <a:schemeClr val="tx1"/>
                </a:solidFill>
              </a:rPr>
              <a:t>Lectures:</a:t>
            </a:r>
            <a:r>
              <a:rPr lang="en-US" dirty="0">
                <a:solidFill>
                  <a:schemeClr val="tx1"/>
                </a:solidFill>
              </a:rPr>
              <a:t> </a:t>
            </a:r>
            <a:r>
              <a:rPr lang="en-US" dirty="0" smtClean="0">
                <a:solidFill>
                  <a:schemeClr val="tx1"/>
                </a:solidFill>
              </a:rPr>
              <a:t>Wednesdays, 10am &amp; Friday, 8am</a:t>
            </a:r>
            <a:endParaRPr lang="en-US" dirty="0" smtClean="0"/>
          </a:p>
          <a:p>
            <a:r>
              <a:rPr lang="en-US" b="1" dirty="0" smtClean="0">
                <a:solidFill>
                  <a:schemeClr val="tx1"/>
                </a:solidFill>
              </a:rPr>
              <a:t>Number of students: </a:t>
            </a:r>
            <a:r>
              <a:rPr lang="en-US" dirty="0" smtClean="0">
                <a:solidFill>
                  <a:schemeClr val="tx1"/>
                </a:solidFill>
              </a:rPr>
              <a:t>8 (so far…)</a:t>
            </a:r>
            <a:endParaRPr lang="en-US" dirty="0" smtClean="0"/>
          </a:p>
          <a:p>
            <a:r>
              <a:rPr lang="en-US" b="1" dirty="0" smtClean="0">
                <a:solidFill>
                  <a:schemeClr val="tx1"/>
                </a:solidFill>
              </a:rPr>
              <a:t>Website</a:t>
            </a:r>
            <a:r>
              <a:rPr lang="en-US" b="1" dirty="0">
                <a:solidFill>
                  <a:schemeClr val="tx1"/>
                </a:solidFill>
              </a:rPr>
              <a:t>:</a:t>
            </a:r>
            <a:r>
              <a:rPr lang="en-US" dirty="0">
                <a:solidFill>
                  <a:schemeClr val="tx1"/>
                </a:solidFill>
              </a:rPr>
              <a:t> </a:t>
            </a:r>
            <a:r>
              <a:rPr lang="en-US" u="sng" dirty="0" smtClean="0">
                <a:solidFill>
                  <a:schemeClr val="tx1"/>
                </a:solidFill>
                <a:hlinkClick r:id="rId2"/>
              </a:rPr>
              <a:t>http://paca.ime.usp.br</a:t>
            </a:r>
            <a:endParaRPr lang="en-US" b="1" u="sng" dirty="0" smtClean="0"/>
          </a:p>
          <a:p>
            <a:endParaRPr lang="en-US" dirty="0" smtClean="0"/>
          </a:p>
        </p:txBody>
      </p:sp>
      <p:sp>
        <p:nvSpPr>
          <p:cNvPr id="4" name="Espaço Reservado para Data 3"/>
          <p:cNvSpPr>
            <a:spLocks noGrp="1"/>
          </p:cNvSpPr>
          <p:nvPr>
            <p:ph type="dt" sz="half" idx="10"/>
          </p:nvPr>
        </p:nvSpPr>
        <p:spPr/>
        <p:txBody>
          <a:bodyPr/>
          <a:lstStyle/>
          <a:p>
            <a:r>
              <a:rPr lang="pt-BR" dirty="0"/>
              <a:t>Software </a:t>
            </a:r>
            <a:r>
              <a:rPr lang="pt-BR" dirty="0" err="1"/>
              <a:t>Environments</a:t>
            </a:r>
            <a:endParaRPr lang="pt-BR" dirty="0"/>
          </a:p>
        </p:txBody>
      </p:sp>
      <p:sp>
        <p:nvSpPr>
          <p:cNvPr id="5" name="Espaço Reservado para Rodapé 4"/>
          <p:cNvSpPr>
            <a:spLocks noGrp="1"/>
          </p:cNvSpPr>
          <p:nvPr>
            <p:ph type="ftr" sz="quarter" idx="11"/>
          </p:nvPr>
        </p:nvSpPr>
        <p:spPr/>
        <p:txBody>
          <a:bodyPr/>
          <a:lstStyle/>
          <a:p>
            <a:r>
              <a:rPr lang="pt-BR" smtClean="0"/>
              <a:t>Marco Aurélio Gerosa (gerosa@ime.usp.br)</a:t>
            </a:r>
            <a:endParaRPr lang="pt-BR" dirty="0"/>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t>4</a:t>
            </a:fld>
            <a:endParaRPr lang="pt-BR"/>
          </a:p>
        </p:txBody>
      </p:sp>
    </p:spTree>
    <p:extLst>
      <p:ext uri="{BB962C8B-B14F-4D97-AF65-F5344CB8AC3E}">
        <p14:creationId xmlns:p14="http://schemas.microsoft.com/office/powerpoint/2010/main" val="27248741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Possible problems</a:t>
            </a:r>
            <a:endParaRPr lang="en-US" dirty="0"/>
          </a:p>
        </p:txBody>
      </p:sp>
      <p:sp>
        <p:nvSpPr>
          <p:cNvPr id="3" name="Espaço Reservado para Conteúdo 2"/>
          <p:cNvSpPr>
            <a:spLocks noGrp="1"/>
          </p:cNvSpPr>
          <p:nvPr>
            <p:ph idx="1"/>
          </p:nvPr>
        </p:nvSpPr>
        <p:spPr/>
        <p:txBody>
          <a:bodyPr/>
          <a:lstStyle/>
          <a:p>
            <a:r>
              <a:rPr lang="en-US" dirty="0">
                <a:solidFill>
                  <a:schemeClr val="tx1"/>
                </a:solidFill>
              </a:rPr>
              <a:t>Learning curve </a:t>
            </a:r>
            <a:endParaRPr lang="en-US" dirty="0" smtClean="0"/>
          </a:p>
          <a:p>
            <a:r>
              <a:rPr lang="en-US" dirty="0">
                <a:solidFill>
                  <a:schemeClr val="tx1"/>
                </a:solidFill>
              </a:rPr>
              <a:t>Dependency on third parties vendors </a:t>
            </a:r>
            <a:endParaRPr lang="en-US" dirty="0" smtClean="0"/>
          </a:p>
          <a:p>
            <a:r>
              <a:rPr lang="en-US" dirty="0">
                <a:solidFill>
                  <a:schemeClr val="tx1"/>
                </a:solidFill>
              </a:rPr>
              <a:t>Cost of the solution (Total Cost of Ownership) </a:t>
            </a:r>
            <a:endParaRPr lang="en-US" dirty="0" smtClean="0"/>
          </a:p>
          <a:p>
            <a:endParaRPr lang="en-US" dirty="0"/>
          </a:p>
        </p:txBody>
      </p:sp>
      <p:sp>
        <p:nvSpPr>
          <p:cNvPr id="4" name="Espaço Reservado para Data 3"/>
          <p:cNvSpPr>
            <a:spLocks noGrp="1"/>
          </p:cNvSpPr>
          <p:nvPr>
            <p:ph type="dt" sz="half" idx="10"/>
          </p:nvPr>
        </p:nvSpPr>
        <p:spPr/>
        <p:txBody>
          <a:bodyPr/>
          <a:lstStyle/>
          <a:p>
            <a:r>
              <a:rPr lang="pt-BR" dirty="0" smtClean="0"/>
              <a:t>Software </a:t>
            </a:r>
            <a:r>
              <a:rPr lang="pt-BR" dirty="0" err="1" smtClean="0"/>
              <a:t>Environments</a:t>
            </a:r>
            <a:endParaRPr lang="pt-BR" dirty="0"/>
          </a:p>
        </p:txBody>
      </p:sp>
      <p:sp>
        <p:nvSpPr>
          <p:cNvPr id="5" name="Espaço Reservado para Rodapé 4"/>
          <p:cNvSpPr>
            <a:spLocks noGrp="1"/>
          </p:cNvSpPr>
          <p:nvPr>
            <p:ph type="ftr" sz="quarter" idx="11"/>
          </p:nvPr>
        </p:nvSpPr>
        <p:spPr/>
        <p:txBody>
          <a:bodyPr/>
          <a:lstStyle/>
          <a:p>
            <a:r>
              <a:rPr lang="pt-BR" smtClean="0"/>
              <a:t>Marco Aurélio Gerosa (gerosa@ime.usp.br)</a:t>
            </a:r>
            <a:endParaRPr lang="pt-BR" dirty="0"/>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t>40</a:t>
            </a:fld>
            <a:endParaRPr lang="pt-BR"/>
          </a:p>
        </p:txBody>
      </p:sp>
    </p:spTree>
    <p:extLst>
      <p:ext uri="{BB962C8B-B14F-4D97-AF65-F5344CB8AC3E}">
        <p14:creationId xmlns:p14="http://schemas.microsoft.com/office/powerpoint/2010/main" val="6838126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Data 1"/>
          <p:cNvSpPr>
            <a:spLocks noGrp="1"/>
          </p:cNvSpPr>
          <p:nvPr>
            <p:ph type="dt" sz="half" idx="2"/>
          </p:nvPr>
        </p:nvSpPr>
        <p:spPr/>
        <p:txBody>
          <a:bodyPr/>
          <a:lstStyle/>
          <a:p>
            <a:r>
              <a:rPr lang="pt-BR" dirty="0" smtClean="0"/>
              <a:t>Software </a:t>
            </a:r>
            <a:r>
              <a:rPr lang="pt-BR" dirty="0" err="1" smtClean="0"/>
              <a:t>Environments</a:t>
            </a:r>
            <a:endParaRPr lang="pt-BR" dirty="0"/>
          </a:p>
        </p:txBody>
      </p:sp>
      <p:sp>
        <p:nvSpPr>
          <p:cNvPr id="3" name="Espaço Reservado para Rodapé 2"/>
          <p:cNvSpPr>
            <a:spLocks noGrp="1"/>
          </p:cNvSpPr>
          <p:nvPr>
            <p:ph type="ftr" sz="quarter" idx="3"/>
          </p:nvPr>
        </p:nvSpPr>
        <p:spPr/>
        <p:txBody>
          <a:bodyPr/>
          <a:lstStyle/>
          <a:p>
            <a:r>
              <a:rPr lang="pt-BR" dirty="0" smtClean="0"/>
              <a:t>Marco Aurélio Gerosa (gerosa@ime.usp.br)</a:t>
            </a:r>
            <a:endParaRPr lang="pt-BR" dirty="0"/>
          </a:p>
        </p:txBody>
      </p:sp>
      <p:sp>
        <p:nvSpPr>
          <p:cNvPr id="4" name="Espaço Reservado para Número de Slide 3"/>
          <p:cNvSpPr>
            <a:spLocks noGrp="1"/>
          </p:cNvSpPr>
          <p:nvPr>
            <p:ph type="sldNum" sz="quarter" idx="4"/>
          </p:nvPr>
        </p:nvSpPr>
        <p:spPr/>
        <p:txBody>
          <a:bodyPr/>
          <a:lstStyle/>
          <a:p>
            <a:fld id="{2119D8CF-8DEC-4D9F-84EE-ADF04DFF3391}" type="slidenum">
              <a:rPr lang="pt-BR" smtClean="0"/>
              <a:t>41</a:t>
            </a:fld>
            <a:endParaRPr lang="pt-BR" dirty="0"/>
          </a:p>
        </p:txBody>
      </p:sp>
      <p:sp>
        <p:nvSpPr>
          <p:cNvPr id="5" name="Retângulo 4"/>
          <p:cNvSpPr/>
          <p:nvPr/>
        </p:nvSpPr>
        <p:spPr>
          <a:xfrm>
            <a:off x="251520" y="2780928"/>
            <a:ext cx="8712965" cy="1323439"/>
          </a:xfrm>
          <a:prstGeom prst="rect">
            <a:avLst/>
          </a:prstGeom>
        </p:spPr>
        <p:txBody>
          <a:bodyPr wrap="square">
            <a:spAutoFit/>
          </a:bodyPr>
          <a:lstStyle/>
          <a:p>
            <a:pPr algn="ctr"/>
            <a:r>
              <a:rPr lang="en-US" sz="4000" dirty="0"/>
              <a:t>What is an </a:t>
            </a:r>
            <a:r>
              <a:rPr lang="en-US" sz="4000"/>
              <a:t>Integrated Development </a:t>
            </a:r>
            <a:r>
              <a:rPr lang="en-US" sz="4000" smtClean="0"/>
              <a:t>Environment </a:t>
            </a:r>
            <a:r>
              <a:rPr lang="en-US" sz="4000" dirty="0"/>
              <a:t>(IDE)?</a:t>
            </a:r>
          </a:p>
        </p:txBody>
      </p:sp>
      <p:pic>
        <p:nvPicPr>
          <p:cNvPr id="6" name="Image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9584" y="332656"/>
            <a:ext cx="1874901" cy="1861036"/>
          </a:xfrm>
          <a:prstGeom prst="rect">
            <a:avLst/>
          </a:prstGeom>
        </p:spPr>
      </p:pic>
    </p:spTree>
    <p:extLst>
      <p:ext uri="{BB962C8B-B14F-4D97-AF65-F5344CB8AC3E}">
        <p14:creationId xmlns:p14="http://schemas.microsoft.com/office/powerpoint/2010/main" val="55308920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A definition</a:t>
            </a:r>
            <a:endParaRPr lang="en-US" dirty="0"/>
          </a:p>
        </p:txBody>
      </p:sp>
      <p:sp>
        <p:nvSpPr>
          <p:cNvPr id="3" name="Espaço Reservado para Conteúdo 2"/>
          <p:cNvSpPr>
            <a:spLocks noGrp="1"/>
          </p:cNvSpPr>
          <p:nvPr>
            <p:ph idx="1"/>
          </p:nvPr>
        </p:nvSpPr>
        <p:spPr/>
        <p:txBody>
          <a:bodyPr>
            <a:normAutofit lnSpcReduction="10000"/>
          </a:bodyPr>
          <a:lstStyle/>
          <a:p>
            <a:r>
              <a:rPr lang="en-US" dirty="0">
                <a:solidFill>
                  <a:schemeClr val="tx1"/>
                </a:solidFill>
              </a:rPr>
              <a:t>Tool integration is about the extent to which tools agree. The subject of these agreements may include data format, user-interface conventions, use of common functions, or other aspects of tool construction. </a:t>
            </a:r>
            <a:endParaRPr lang="en-US" dirty="0"/>
          </a:p>
          <a:p>
            <a:endParaRPr lang="en-US" dirty="0"/>
          </a:p>
          <a:p>
            <a:r>
              <a:rPr lang="en-US" dirty="0">
                <a:solidFill>
                  <a:schemeClr val="tx1"/>
                </a:solidFill>
              </a:rPr>
              <a:t>An IDE normally consists of a source code editor, build automation tools, and a debugger.</a:t>
            </a:r>
            <a:endParaRPr lang="en-US" dirty="0"/>
          </a:p>
          <a:p>
            <a:endParaRPr lang="en-US" dirty="0"/>
          </a:p>
          <a:p>
            <a:r>
              <a:rPr lang="en-US" dirty="0">
                <a:solidFill>
                  <a:schemeClr val="tx1"/>
                </a:solidFill>
              </a:rPr>
              <a:t>The boundary between an integrated development environment and other parts of the broader software development </a:t>
            </a:r>
            <a:r>
              <a:rPr lang="en-US">
                <a:solidFill>
                  <a:schemeClr val="tx1"/>
                </a:solidFill>
              </a:rPr>
              <a:t>environment is sometimes blur</a:t>
            </a:r>
            <a:r>
              <a:rPr lang="en-US" dirty="0">
                <a:solidFill>
                  <a:schemeClr val="tx1"/>
                </a:solidFill>
              </a:rPr>
              <a:t>.</a:t>
            </a:r>
            <a:endParaRPr lang="en-US" dirty="0"/>
          </a:p>
          <a:p>
            <a:endParaRPr lang="en-US" dirty="0"/>
          </a:p>
          <a:p>
            <a:r>
              <a:rPr lang="en-US" dirty="0">
                <a:solidFill>
                  <a:schemeClr val="tx1"/>
                </a:solidFill>
              </a:rPr>
              <a:t>Integrated development environments are designed to maximize programmer productivity by providing tight-knit components with similar user interfaces. </a:t>
            </a:r>
            <a:endParaRPr lang="en-US" dirty="0"/>
          </a:p>
          <a:p>
            <a:endParaRPr lang="en-US" dirty="0"/>
          </a:p>
          <a:p>
            <a:r>
              <a:rPr lang="en-US" dirty="0">
                <a:solidFill>
                  <a:schemeClr val="tx1"/>
                </a:solidFill>
              </a:rPr>
              <a:t>One aim of the IDE is to reduce the configuration necessary </a:t>
            </a:r>
            <a:r>
              <a:rPr lang="en-US">
                <a:solidFill>
                  <a:schemeClr val="tx1"/>
                </a:solidFill>
              </a:rPr>
              <a:t>to put </a:t>
            </a:r>
            <a:r>
              <a:rPr lang="en-US" smtClean="0">
                <a:solidFill>
                  <a:schemeClr val="tx1"/>
                </a:solidFill>
              </a:rPr>
              <a:t>together </a:t>
            </a:r>
            <a:r>
              <a:rPr lang="en-US" dirty="0">
                <a:solidFill>
                  <a:schemeClr val="tx1"/>
                </a:solidFill>
              </a:rPr>
              <a:t>multiple development utilities</a:t>
            </a:r>
            <a:endParaRPr lang="en-US" dirty="0"/>
          </a:p>
          <a:p>
            <a:endParaRPr lang="en-US" dirty="0"/>
          </a:p>
        </p:txBody>
      </p:sp>
      <p:sp>
        <p:nvSpPr>
          <p:cNvPr id="4" name="Espaço Reservado para Data 3"/>
          <p:cNvSpPr>
            <a:spLocks noGrp="1"/>
          </p:cNvSpPr>
          <p:nvPr>
            <p:ph type="dt" sz="half" idx="10"/>
          </p:nvPr>
        </p:nvSpPr>
        <p:spPr/>
        <p:txBody>
          <a:bodyPr/>
          <a:lstStyle/>
          <a:p>
            <a:r>
              <a:rPr lang="pt-BR" dirty="0" smtClean="0"/>
              <a:t>Software </a:t>
            </a:r>
            <a:r>
              <a:rPr lang="pt-BR" dirty="0" err="1" smtClean="0"/>
              <a:t>Environments</a:t>
            </a:r>
            <a:endParaRPr lang="pt-BR" dirty="0"/>
          </a:p>
        </p:txBody>
      </p:sp>
      <p:sp>
        <p:nvSpPr>
          <p:cNvPr id="5" name="Espaço Reservado para Rodapé 4"/>
          <p:cNvSpPr>
            <a:spLocks noGrp="1"/>
          </p:cNvSpPr>
          <p:nvPr>
            <p:ph type="ftr" sz="quarter" idx="11"/>
          </p:nvPr>
        </p:nvSpPr>
        <p:spPr/>
        <p:txBody>
          <a:bodyPr/>
          <a:lstStyle/>
          <a:p>
            <a:r>
              <a:rPr lang="pt-BR" smtClean="0"/>
              <a:t>Marco Aurélio Gerosa (gerosa@ime.usp.br)</a:t>
            </a:r>
            <a:endParaRPr lang="pt-BR" dirty="0"/>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t>42</a:t>
            </a:fld>
            <a:endParaRPr lang="pt-BR"/>
          </a:p>
        </p:txBody>
      </p:sp>
      <p:sp>
        <p:nvSpPr>
          <p:cNvPr id="7" name="Retângulo 6"/>
          <p:cNvSpPr/>
          <p:nvPr/>
        </p:nvSpPr>
        <p:spPr>
          <a:xfrm>
            <a:off x="4139952" y="1988840"/>
            <a:ext cx="5112568" cy="253916"/>
          </a:xfrm>
          <a:prstGeom prst="rect">
            <a:avLst/>
          </a:prstGeom>
        </p:spPr>
        <p:txBody>
          <a:bodyPr wrap="square">
            <a:spAutoFit/>
          </a:bodyPr>
          <a:lstStyle/>
          <a:p>
            <a:pPr marR="0" lvl="0">
              <a:lnSpc>
                <a:spcPct val="105000"/>
              </a:lnSpc>
              <a:spcBef>
                <a:spcPts val="0"/>
              </a:spcBef>
              <a:spcAft>
                <a:spcPts val="0"/>
              </a:spcAft>
            </a:pPr>
            <a:r>
              <a:rPr lang="en-US" sz="1000" dirty="0">
                <a:solidFill>
                  <a:schemeClr val="bg1">
                    <a:lumMod val="65000"/>
                  </a:schemeClr>
                </a:solidFill>
              </a:rPr>
              <a:t>Thomas &amp; </a:t>
            </a:r>
            <a:r>
              <a:rPr lang="en-US" sz="1000" dirty="0" err="1">
                <a:solidFill>
                  <a:schemeClr val="bg1">
                    <a:lumMod val="65000"/>
                  </a:schemeClr>
                </a:solidFill>
              </a:rPr>
              <a:t>Nejmeh</a:t>
            </a:r>
            <a:r>
              <a:rPr lang="en-US" sz="1000" dirty="0">
                <a:solidFill>
                  <a:schemeClr val="bg1">
                    <a:lumMod val="65000"/>
                  </a:schemeClr>
                </a:solidFill>
              </a:rPr>
              <a:t>: Definitions of Tool Integration for Environments (IEEE Software 1992)</a:t>
            </a:r>
          </a:p>
        </p:txBody>
      </p:sp>
      <p:sp>
        <p:nvSpPr>
          <p:cNvPr id="8" name="Retângulo 7"/>
          <p:cNvSpPr/>
          <p:nvPr/>
        </p:nvSpPr>
        <p:spPr>
          <a:xfrm>
            <a:off x="5400600" y="6195655"/>
            <a:ext cx="3851920" cy="246221"/>
          </a:xfrm>
          <a:prstGeom prst="rect">
            <a:avLst/>
          </a:prstGeom>
        </p:spPr>
        <p:txBody>
          <a:bodyPr wrap="square">
            <a:spAutoFit/>
          </a:bodyPr>
          <a:lstStyle/>
          <a:p>
            <a:r>
              <a:rPr lang="en-US" sz="1000" dirty="0">
                <a:solidFill>
                  <a:schemeClr val="bg1">
                    <a:lumMod val="65000"/>
                  </a:schemeClr>
                </a:solidFill>
              </a:rPr>
              <a:t>http://en.wikipedia.org/wiki/Integrated_development_environment</a:t>
            </a:r>
          </a:p>
        </p:txBody>
      </p:sp>
    </p:spTree>
    <p:extLst>
      <p:ext uri="{BB962C8B-B14F-4D97-AF65-F5344CB8AC3E}">
        <p14:creationId xmlns:p14="http://schemas.microsoft.com/office/powerpoint/2010/main" val="13855946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Extending IDEs</a:t>
            </a:r>
            <a:endParaRPr lang="en-US" dirty="0"/>
          </a:p>
        </p:txBody>
      </p:sp>
      <p:pic>
        <p:nvPicPr>
          <p:cNvPr id="7" name="Espaço Reservado para Conteúdo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0032" y="1124744"/>
            <a:ext cx="3786882" cy="2840162"/>
          </a:xfrm>
        </p:spPr>
      </p:pic>
      <p:sp>
        <p:nvSpPr>
          <p:cNvPr id="4" name="Espaço Reservado para Data 3"/>
          <p:cNvSpPr>
            <a:spLocks noGrp="1"/>
          </p:cNvSpPr>
          <p:nvPr>
            <p:ph type="dt" sz="half" idx="10"/>
          </p:nvPr>
        </p:nvSpPr>
        <p:spPr/>
        <p:txBody>
          <a:bodyPr/>
          <a:lstStyle/>
          <a:p>
            <a:r>
              <a:rPr lang="pt-BR" dirty="0" smtClean="0"/>
              <a:t>Software </a:t>
            </a:r>
            <a:r>
              <a:rPr lang="pt-BR" dirty="0" err="1" smtClean="0"/>
              <a:t>Environments</a:t>
            </a:r>
            <a:endParaRPr lang="pt-BR" dirty="0"/>
          </a:p>
        </p:txBody>
      </p:sp>
      <p:sp>
        <p:nvSpPr>
          <p:cNvPr id="5" name="Espaço Reservado para Rodapé 4"/>
          <p:cNvSpPr>
            <a:spLocks noGrp="1"/>
          </p:cNvSpPr>
          <p:nvPr>
            <p:ph type="ftr" sz="quarter" idx="11"/>
          </p:nvPr>
        </p:nvSpPr>
        <p:spPr/>
        <p:txBody>
          <a:bodyPr/>
          <a:lstStyle/>
          <a:p>
            <a:r>
              <a:rPr lang="pt-BR" smtClean="0"/>
              <a:t>Marco Aurélio Gerosa (gerosa@ime.usp.br)</a:t>
            </a:r>
            <a:endParaRPr lang="pt-BR" dirty="0"/>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t>43</a:t>
            </a:fld>
            <a:endParaRPr lang="pt-BR"/>
          </a:p>
        </p:txBody>
      </p:sp>
      <p:pic>
        <p:nvPicPr>
          <p:cNvPr id="10" name="Imagem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8064" y="4108921"/>
            <a:ext cx="3384376" cy="2247225"/>
          </a:xfrm>
          <a:prstGeom prst="rect">
            <a:avLst/>
          </a:prstGeom>
        </p:spPr>
      </p:pic>
      <p:sp>
        <p:nvSpPr>
          <p:cNvPr id="11" name="Espaço Reservado para Conteúdo 2"/>
          <p:cNvSpPr txBox="1">
            <a:spLocks/>
          </p:cNvSpPr>
          <p:nvPr/>
        </p:nvSpPr>
        <p:spPr>
          <a:xfrm>
            <a:off x="139407" y="1155389"/>
            <a:ext cx="4392488" cy="524813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800" dirty="0"/>
              <a:t>Component-based software development</a:t>
            </a:r>
            <a:endParaRPr lang="en-US" dirty="0" smtClean="0"/>
          </a:p>
          <a:p>
            <a:r>
              <a:rPr lang="en-US" sz="2800" dirty="0"/>
              <a:t>Plugins </a:t>
            </a:r>
            <a:endParaRPr lang="en-US" dirty="0" smtClean="0"/>
          </a:p>
          <a:p>
            <a:endParaRPr lang="en-US" dirty="0"/>
          </a:p>
        </p:txBody>
      </p:sp>
      <p:pic>
        <p:nvPicPr>
          <p:cNvPr id="69634" name="Picture 2" descr="http://merlingenerator.sourceforge.net/images/eclipse_plugin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3964906"/>
            <a:ext cx="3526856" cy="2317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382966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Different software environments</a:t>
            </a:r>
            <a:endParaRPr lang="en-US" dirty="0"/>
          </a:p>
        </p:txBody>
      </p:sp>
      <p:sp>
        <p:nvSpPr>
          <p:cNvPr id="3" name="Espaço Reservado para Conteúdo 2"/>
          <p:cNvSpPr>
            <a:spLocks noGrp="1"/>
          </p:cNvSpPr>
          <p:nvPr>
            <p:ph idx="1"/>
          </p:nvPr>
        </p:nvSpPr>
        <p:spPr/>
        <p:txBody>
          <a:bodyPr/>
          <a:lstStyle/>
          <a:p>
            <a:pPr>
              <a:buFont typeface="Arial" panose="020B0604020202020204" pitchFamily="34" charset="0"/>
              <a:buChar char="•"/>
            </a:pPr>
            <a:r>
              <a:rPr lang="en-US" dirty="0">
                <a:solidFill>
                  <a:schemeClr val="tx1"/>
                </a:solidFill>
              </a:rPr>
              <a:t> </a:t>
            </a:r>
            <a:r>
              <a:rPr lang="en-US">
                <a:solidFill>
                  <a:schemeClr val="tx1"/>
                </a:solidFill>
              </a:rPr>
              <a:t>Focus </a:t>
            </a:r>
            <a:r>
              <a:rPr lang="en-US" dirty="0">
                <a:solidFill>
                  <a:schemeClr val="tx1"/>
                </a:solidFill>
              </a:rPr>
              <a:t>on a programing language / technology</a:t>
            </a:r>
          </a:p>
          <a:p>
            <a:pPr>
              <a:buFont typeface="Arial" panose="020B0604020202020204" pitchFamily="34" charset="0"/>
              <a:buChar char="•"/>
            </a:pPr>
            <a:r>
              <a:rPr lang="en-US" dirty="0">
                <a:solidFill>
                  <a:schemeClr val="tx1"/>
                </a:solidFill>
              </a:rPr>
              <a:t> </a:t>
            </a:r>
            <a:r>
              <a:rPr lang="en-US">
                <a:solidFill>
                  <a:schemeClr val="tx1"/>
                </a:solidFill>
              </a:rPr>
              <a:t>Focus </a:t>
            </a:r>
            <a:r>
              <a:rPr lang="en-US" dirty="0">
                <a:solidFill>
                  <a:schemeClr val="tx1"/>
                </a:solidFill>
              </a:rPr>
              <a:t>on a process / method</a:t>
            </a:r>
          </a:p>
          <a:p>
            <a:pPr>
              <a:buFont typeface="Arial" panose="020B0604020202020204" pitchFamily="34" charset="0"/>
              <a:buChar char="•"/>
            </a:pPr>
            <a:r>
              <a:rPr lang="en-US" dirty="0">
                <a:solidFill>
                  <a:schemeClr val="tx1"/>
                </a:solidFill>
              </a:rPr>
              <a:t> </a:t>
            </a:r>
            <a:r>
              <a:rPr lang="en-US">
                <a:solidFill>
                  <a:schemeClr val="tx1"/>
                </a:solidFill>
              </a:rPr>
              <a:t>Focus </a:t>
            </a:r>
            <a:r>
              <a:rPr lang="en-US" dirty="0">
                <a:solidFill>
                  <a:schemeClr val="tx1"/>
                </a:solidFill>
              </a:rPr>
              <a:t>on a domain</a:t>
            </a:r>
          </a:p>
          <a:p>
            <a:pPr>
              <a:buFont typeface="Arial" panose="020B0604020202020204" pitchFamily="34" charset="0"/>
              <a:buChar char="•"/>
            </a:pPr>
            <a:r>
              <a:rPr lang="en-US" dirty="0">
                <a:solidFill>
                  <a:schemeClr val="tx1"/>
                </a:solidFill>
              </a:rPr>
              <a:t> </a:t>
            </a:r>
            <a:r>
              <a:rPr lang="en-US">
                <a:solidFill>
                  <a:schemeClr val="tx1"/>
                </a:solidFill>
              </a:rPr>
              <a:t>Focus </a:t>
            </a:r>
            <a:r>
              <a:rPr lang="en-US" dirty="0">
                <a:solidFill>
                  <a:schemeClr val="tx1"/>
                </a:solidFill>
              </a:rPr>
              <a:t>on an organization</a:t>
            </a:r>
          </a:p>
          <a:p>
            <a:endParaRPr lang="en-US" dirty="0"/>
          </a:p>
          <a:p>
            <a:endParaRPr lang="en-US" dirty="0"/>
          </a:p>
        </p:txBody>
      </p:sp>
      <p:sp>
        <p:nvSpPr>
          <p:cNvPr id="4" name="Espaço Reservado para Data 3"/>
          <p:cNvSpPr>
            <a:spLocks noGrp="1"/>
          </p:cNvSpPr>
          <p:nvPr>
            <p:ph type="dt" sz="half" idx="10"/>
          </p:nvPr>
        </p:nvSpPr>
        <p:spPr/>
        <p:txBody>
          <a:bodyPr/>
          <a:lstStyle/>
          <a:p>
            <a:r>
              <a:rPr lang="pt-BR" dirty="0" smtClean="0"/>
              <a:t>Software </a:t>
            </a:r>
            <a:r>
              <a:rPr lang="pt-BR" dirty="0" err="1" smtClean="0"/>
              <a:t>Environments</a:t>
            </a:r>
            <a:endParaRPr lang="pt-BR" dirty="0"/>
          </a:p>
        </p:txBody>
      </p:sp>
      <p:sp>
        <p:nvSpPr>
          <p:cNvPr id="5" name="Espaço Reservado para Rodapé 4"/>
          <p:cNvSpPr>
            <a:spLocks noGrp="1"/>
          </p:cNvSpPr>
          <p:nvPr>
            <p:ph type="ftr" sz="quarter" idx="11"/>
          </p:nvPr>
        </p:nvSpPr>
        <p:spPr/>
        <p:txBody>
          <a:bodyPr/>
          <a:lstStyle/>
          <a:p>
            <a:r>
              <a:rPr lang="pt-BR" smtClean="0"/>
              <a:t>Marco Aurélio Gerosa (gerosa@ime.usp.br)</a:t>
            </a:r>
            <a:endParaRPr lang="pt-BR" dirty="0"/>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t>44</a:t>
            </a:fld>
            <a:endParaRPr lang="pt-BR"/>
          </a:p>
        </p:txBody>
      </p:sp>
    </p:spTree>
    <p:extLst>
      <p:ext uri="{BB962C8B-B14F-4D97-AF65-F5344CB8AC3E}">
        <p14:creationId xmlns:p14="http://schemas.microsoft.com/office/powerpoint/2010/main" val="96337344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Some more definitions</a:t>
            </a:r>
            <a:endParaRPr lang="en-US" dirty="0"/>
          </a:p>
        </p:txBody>
      </p:sp>
      <p:sp>
        <p:nvSpPr>
          <p:cNvPr id="3" name="Espaço Reservado para Conteúdo 2"/>
          <p:cNvSpPr>
            <a:spLocks noGrp="1"/>
          </p:cNvSpPr>
          <p:nvPr>
            <p:ph idx="1"/>
          </p:nvPr>
        </p:nvSpPr>
        <p:spPr/>
        <p:txBody>
          <a:bodyPr>
            <a:normAutofit fontScale="62500" lnSpcReduction="20000"/>
          </a:bodyPr>
          <a:lstStyle/>
          <a:p>
            <a:r>
              <a:rPr lang="en-US" sz="2400" dirty="0" smtClean="0">
                <a:solidFill>
                  <a:schemeClr val="accent2"/>
                </a:solidFill>
              </a:rPr>
              <a:t>Program</a:t>
            </a:r>
          </a:p>
          <a:p>
            <a:pPr lvl="1"/>
            <a:r>
              <a:rPr lang="en-US" sz="2400" dirty="0">
                <a:solidFill>
                  <a:schemeClr val="tx1"/>
                </a:solidFill>
              </a:rPr>
              <a:t>A set of statements that can be submitted as a unit to some computer system and used to direct the behavior of that system</a:t>
            </a:r>
            <a:endParaRPr lang="en-US" sz="2000" dirty="0"/>
          </a:p>
          <a:p>
            <a:r>
              <a:rPr lang="en-US" sz="2600" dirty="0" smtClean="0">
                <a:solidFill>
                  <a:schemeClr val="accent2"/>
                </a:solidFill>
              </a:rPr>
              <a:t>Programming</a:t>
            </a:r>
            <a:endParaRPr lang="en-US" sz="2600" dirty="0">
              <a:solidFill>
                <a:schemeClr val="accent2"/>
              </a:solidFill>
            </a:endParaRPr>
          </a:p>
          <a:p>
            <a:pPr lvl="1"/>
            <a:r>
              <a:rPr lang="en-US" sz="2400" dirty="0">
                <a:solidFill>
                  <a:schemeClr val="tx1"/>
                </a:solidFill>
              </a:rPr>
              <a:t>The process of transforming a mental plan of desired actions for a computer into a representation that can be understood by the computer</a:t>
            </a:r>
            <a:endParaRPr lang="en-US" sz="2000" dirty="0"/>
          </a:p>
          <a:p>
            <a:pPr>
              <a:lnSpc>
                <a:spcPct val="110000"/>
              </a:lnSpc>
              <a:defRPr/>
            </a:pPr>
            <a:r>
              <a:rPr lang="en-US" sz="2600" dirty="0">
                <a:solidFill>
                  <a:srgbClr val="C00000"/>
                </a:solidFill>
              </a:rPr>
              <a:t>Development</a:t>
            </a:r>
          </a:p>
          <a:p>
            <a:pPr lvl="1">
              <a:defRPr/>
            </a:pPr>
            <a:r>
              <a:rPr lang="en-US" sz="2400" dirty="0">
                <a:solidFill>
                  <a:schemeClr val="tx1"/>
                </a:solidFill>
              </a:rPr>
              <a:t>All programmer activities involved in software (except use)</a:t>
            </a:r>
            <a:endParaRPr lang="en-US" sz="2400" dirty="0"/>
          </a:p>
          <a:p>
            <a:pPr lvl="1">
              <a:defRPr/>
            </a:pPr>
            <a:r>
              <a:rPr lang="en-US" sz="2400" dirty="0">
                <a:solidFill>
                  <a:schemeClr val="tx1"/>
                </a:solidFill>
              </a:rPr>
              <a:t>Includes design, programming (coding), testing, documentation, etc.</a:t>
            </a:r>
            <a:endParaRPr lang="en-US" sz="2400" dirty="0"/>
          </a:p>
          <a:p>
            <a:pPr>
              <a:lnSpc>
                <a:spcPct val="110000"/>
              </a:lnSpc>
              <a:defRPr/>
            </a:pPr>
            <a:r>
              <a:rPr lang="en-US" sz="2600" dirty="0">
                <a:solidFill>
                  <a:srgbClr val="C00000"/>
                </a:solidFill>
              </a:rPr>
              <a:t>Software Engineering</a:t>
            </a:r>
          </a:p>
          <a:p>
            <a:pPr lvl="1">
              <a:defRPr/>
            </a:pPr>
            <a:r>
              <a:rPr lang="en-US" sz="2400" dirty="0">
                <a:solidFill>
                  <a:schemeClr val="tx1"/>
                </a:solidFill>
              </a:rPr>
              <a:t>Development + Requirements Analysis + processes</a:t>
            </a:r>
            <a:endParaRPr lang="en-US" sz="2400" dirty="0"/>
          </a:p>
          <a:p>
            <a:pPr>
              <a:lnSpc>
                <a:spcPct val="110000"/>
              </a:lnSpc>
              <a:defRPr/>
            </a:pPr>
            <a:r>
              <a:rPr lang="en-US" sz="2500" dirty="0">
                <a:solidFill>
                  <a:srgbClr val="C00000"/>
                </a:solidFill>
              </a:rPr>
              <a:t>End-User Development</a:t>
            </a:r>
          </a:p>
          <a:p>
            <a:pPr lvl="1">
              <a:defRPr/>
            </a:pPr>
            <a:r>
              <a:rPr lang="en-US" sz="2400" dirty="0"/>
              <a:t>End users doing </a:t>
            </a:r>
            <a:r>
              <a:rPr lang="en-US" sz="2400" dirty="0" smtClean="0"/>
              <a:t>development </a:t>
            </a:r>
            <a:r>
              <a:rPr lang="en-US" sz="2400" dirty="0"/>
              <a:t>activities themselves</a:t>
            </a:r>
            <a:endParaRPr lang="en-US" sz="1600" dirty="0"/>
          </a:p>
          <a:p>
            <a:r>
              <a:rPr lang="en-US" sz="2400" dirty="0" smtClean="0">
                <a:solidFill>
                  <a:srgbClr val="C00000"/>
                </a:solidFill>
              </a:rPr>
              <a:t>Visual </a:t>
            </a:r>
            <a:r>
              <a:rPr lang="en-US" sz="2400" dirty="0">
                <a:solidFill>
                  <a:srgbClr val="C00000"/>
                </a:solidFill>
              </a:rPr>
              <a:t>Programming</a:t>
            </a:r>
          </a:p>
          <a:p>
            <a:pPr lvl="1"/>
            <a:r>
              <a:rPr lang="en-US" sz="2400" dirty="0"/>
              <a:t>Programming using graphics</a:t>
            </a:r>
            <a:endParaRPr lang="en-US" sz="2000" dirty="0"/>
          </a:p>
          <a:p>
            <a:pPr lvl="1"/>
            <a:r>
              <a:rPr lang="en-US" sz="2400" dirty="0"/>
              <a:t>2D layout is significant (beyond indentation)</a:t>
            </a:r>
            <a:endParaRPr lang="en-US" sz="2000" dirty="0"/>
          </a:p>
          <a:p>
            <a:r>
              <a:rPr lang="en-US" sz="2400" dirty="0" smtClean="0">
                <a:solidFill>
                  <a:srgbClr val="C00000"/>
                </a:solidFill>
              </a:rPr>
              <a:t>Interface </a:t>
            </a:r>
            <a:r>
              <a:rPr lang="en-US" sz="2400" dirty="0">
                <a:solidFill>
                  <a:srgbClr val="C00000"/>
                </a:solidFill>
              </a:rPr>
              <a:t>Builders</a:t>
            </a:r>
          </a:p>
          <a:p>
            <a:pPr lvl="1"/>
            <a:r>
              <a:rPr lang="en-US" sz="2400" dirty="0">
                <a:solidFill>
                  <a:schemeClr val="tx1"/>
                </a:solidFill>
              </a:rPr>
              <a:t>Draw the layout of static parts of a user interface, and code is generated to create that layout at run-time</a:t>
            </a:r>
            <a:endParaRPr lang="en-US" sz="2000" dirty="0"/>
          </a:p>
          <a:p>
            <a:endParaRPr lang="en-US" dirty="0"/>
          </a:p>
        </p:txBody>
      </p:sp>
      <p:sp>
        <p:nvSpPr>
          <p:cNvPr id="4" name="Espaço Reservado para Data 3"/>
          <p:cNvSpPr>
            <a:spLocks noGrp="1"/>
          </p:cNvSpPr>
          <p:nvPr>
            <p:ph type="dt" sz="half" idx="10"/>
          </p:nvPr>
        </p:nvSpPr>
        <p:spPr/>
        <p:txBody>
          <a:bodyPr/>
          <a:lstStyle/>
          <a:p>
            <a:r>
              <a:rPr lang="pt-BR" dirty="0" smtClean="0"/>
              <a:t>Software </a:t>
            </a:r>
            <a:r>
              <a:rPr lang="pt-BR" dirty="0" err="1" smtClean="0"/>
              <a:t>Environments</a:t>
            </a:r>
            <a:endParaRPr lang="pt-BR" dirty="0"/>
          </a:p>
        </p:txBody>
      </p:sp>
      <p:sp>
        <p:nvSpPr>
          <p:cNvPr id="5" name="Espaço Reservado para Rodapé 4"/>
          <p:cNvSpPr>
            <a:spLocks noGrp="1"/>
          </p:cNvSpPr>
          <p:nvPr>
            <p:ph type="ftr" sz="quarter" idx="11"/>
          </p:nvPr>
        </p:nvSpPr>
        <p:spPr/>
        <p:txBody>
          <a:bodyPr/>
          <a:lstStyle/>
          <a:p>
            <a:r>
              <a:rPr lang="pt-BR" smtClean="0"/>
              <a:t>Marco Aurélio Gerosa (gerosa@ime.usp.br)</a:t>
            </a:r>
            <a:endParaRPr lang="pt-BR" dirty="0"/>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t>45</a:t>
            </a:fld>
            <a:endParaRPr lang="pt-BR"/>
          </a:p>
        </p:txBody>
      </p:sp>
      <p:sp>
        <p:nvSpPr>
          <p:cNvPr id="7" name="Retângulo 6"/>
          <p:cNvSpPr/>
          <p:nvPr/>
        </p:nvSpPr>
        <p:spPr>
          <a:xfrm>
            <a:off x="3347864" y="6179341"/>
            <a:ext cx="5796136" cy="276999"/>
          </a:xfrm>
          <a:prstGeom prst="rect">
            <a:avLst/>
          </a:prstGeom>
        </p:spPr>
        <p:txBody>
          <a:bodyPr wrap="square">
            <a:spAutoFit/>
          </a:bodyPr>
          <a:lstStyle/>
          <a:p>
            <a:r>
              <a:rPr lang="en-US" sz="1200" dirty="0" smtClean="0">
                <a:solidFill>
                  <a:schemeClr val="bg1">
                    <a:lumMod val="65000"/>
                  </a:schemeClr>
                </a:solidFill>
              </a:rPr>
              <a:t>Brad Myers (2011) http</a:t>
            </a:r>
            <a:r>
              <a:rPr lang="en-US" sz="1200" dirty="0">
                <a:solidFill>
                  <a:schemeClr val="bg1">
                    <a:lumMod val="65000"/>
                  </a:schemeClr>
                </a:solidFill>
              </a:rPr>
              <a:t>://www.cs.cmu.edu/~bam/uicourse/2011hasd/lecture01.intro.pptx</a:t>
            </a:r>
          </a:p>
        </p:txBody>
      </p:sp>
    </p:spTree>
    <p:extLst>
      <p:ext uri="{BB962C8B-B14F-4D97-AF65-F5344CB8AC3E}">
        <p14:creationId xmlns:p14="http://schemas.microsoft.com/office/powerpoint/2010/main" val="169704588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Other related terms</a:t>
            </a:r>
            <a:endParaRPr lang="en-US" dirty="0"/>
          </a:p>
        </p:txBody>
      </p:sp>
      <p:sp>
        <p:nvSpPr>
          <p:cNvPr id="3" name="Espaço Reservado para Conteúdo 2"/>
          <p:cNvSpPr>
            <a:spLocks noGrp="1"/>
          </p:cNvSpPr>
          <p:nvPr>
            <p:ph idx="1"/>
          </p:nvPr>
        </p:nvSpPr>
        <p:spPr>
          <a:xfrm>
            <a:off x="179512" y="1124743"/>
            <a:ext cx="8784975" cy="4829474"/>
          </a:xfrm>
        </p:spPr>
        <p:txBody>
          <a:bodyPr>
            <a:normAutofit/>
          </a:bodyPr>
          <a:lstStyle/>
          <a:p>
            <a:r>
              <a:rPr lang="en-US" dirty="0">
                <a:solidFill>
                  <a:srgbClr val="C00000"/>
                </a:solidFill>
              </a:rPr>
              <a:t>Library</a:t>
            </a:r>
            <a:endParaRPr lang="en-US" sz="2400" dirty="0">
              <a:solidFill>
                <a:srgbClr val="C00000"/>
              </a:solidFill>
            </a:endParaRPr>
          </a:p>
          <a:p>
            <a:pPr lvl="1"/>
            <a:r>
              <a:rPr lang="en-US" sz="1600" dirty="0">
                <a:solidFill>
                  <a:schemeClr val="tx1"/>
                </a:solidFill>
              </a:rPr>
              <a:t>A collection of programs and packages that are made available for common use within some </a:t>
            </a:r>
            <a:r>
              <a:rPr lang="en-US" sz="1600" b="1" dirty="0">
                <a:solidFill>
                  <a:schemeClr val="tx1"/>
                </a:solidFill>
              </a:rPr>
              <a:t>environment</a:t>
            </a:r>
            <a:endParaRPr lang="en-US" dirty="0"/>
          </a:p>
          <a:p>
            <a:r>
              <a:rPr lang="en-US" dirty="0">
                <a:solidFill>
                  <a:srgbClr val="C00000"/>
                </a:solidFill>
              </a:rPr>
              <a:t>Framework </a:t>
            </a:r>
            <a:endParaRPr lang="en-US" sz="2400" dirty="0">
              <a:solidFill>
                <a:srgbClr val="C00000"/>
              </a:solidFill>
            </a:endParaRPr>
          </a:p>
          <a:p>
            <a:pPr lvl="1"/>
            <a:r>
              <a:rPr lang="en-US" sz="1600" dirty="0">
                <a:solidFill>
                  <a:schemeClr val="tx1"/>
                </a:solidFill>
              </a:rPr>
              <a:t>A template for the development of software applications or components</a:t>
            </a:r>
            <a:endParaRPr lang="en-US" dirty="0" smtClean="0"/>
          </a:p>
          <a:p>
            <a:r>
              <a:rPr lang="en-US" dirty="0">
                <a:solidFill>
                  <a:srgbClr val="C00000"/>
                </a:solidFill>
              </a:rPr>
              <a:t>Application Programming Interface (API)</a:t>
            </a:r>
            <a:endParaRPr lang="en-US" sz="2400" dirty="0">
              <a:solidFill>
                <a:srgbClr val="C00000"/>
              </a:solidFill>
            </a:endParaRPr>
          </a:p>
          <a:p>
            <a:pPr lvl="1"/>
            <a:r>
              <a:rPr lang="en-US" sz="1600" dirty="0">
                <a:solidFill>
                  <a:schemeClr val="tx1"/>
                </a:solidFill>
              </a:rPr>
              <a:t>A body of code providing reusable functionality that is intended to be used without looking inside at the internal implementation</a:t>
            </a:r>
            <a:endParaRPr lang="en-US" dirty="0" smtClean="0"/>
          </a:p>
          <a:p>
            <a:r>
              <a:rPr lang="en-US" dirty="0">
                <a:solidFill>
                  <a:srgbClr val="C00000"/>
                </a:solidFill>
              </a:rPr>
              <a:t>Domain-Specific Languages (DSL)</a:t>
            </a:r>
            <a:endParaRPr lang="en-US" sz="2400" dirty="0">
              <a:solidFill>
                <a:srgbClr val="C00000"/>
              </a:solidFill>
            </a:endParaRPr>
          </a:p>
          <a:p>
            <a:pPr lvl="1"/>
            <a:r>
              <a:rPr lang="en-US" dirty="0">
                <a:solidFill>
                  <a:schemeClr val="tx1"/>
                </a:solidFill>
              </a:rPr>
              <a:t>Programming languages designed for a particular audience</a:t>
            </a:r>
            <a:endParaRPr lang="en-US" sz="2000" dirty="0"/>
          </a:p>
          <a:p>
            <a:pPr lvl="1"/>
            <a:endParaRPr lang="en-US" dirty="0"/>
          </a:p>
          <a:p>
            <a:endParaRPr lang="en-US" dirty="0"/>
          </a:p>
        </p:txBody>
      </p:sp>
      <p:sp>
        <p:nvSpPr>
          <p:cNvPr id="4" name="Espaço Reservado para Data 3"/>
          <p:cNvSpPr>
            <a:spLocks noGrp="1"/>
          </p:cNvSpPr>
          <p:nvPr>
            <p:ph type="dt" sz="half" idx="10"/>
          </p:nvPr>
        </p:nvSpPr>
        <p:spPr/>
        <p:txBody>
          <a:bodyPr/>
          <a:lstStyle/>
          <a:p>
            <a:r>
              <a:rPr lang="pt-BR" dirty="0" smtClean="0"/>
              <a:t>Software </a:t>
            </a:r>
            <a:r>
              <a:rPr lang="pt-BR" dirty="0" err="1" smtClean="0"/>
              <a:t>Environments</a:t>
            </a:r>
            <a:endParaRPr lang="pt-BR" dirty="0"/>
          </a:p>
        </p:txBody>
      </p:sp>
      <p:sp>
        <p:nvSpPr>
          <p:cNvPr id="5" name="Espaço Reservado para Rodapé 4"/>
          <p:cNvSpPr>
            <a:spLocks noGrp="1"/>
          </p:cNvSpPr>
          <p:nvPr>
            <p:ph type="ftr" sz="quarter" idx="11"/>
          </p:nvPr>
        </p:nvSpPr>
        <p:spPr/>
        <p:txBody>
          <a:bodyPr/>
          <a:lstStyle/>
          <a:p>
            <a:r>
              <a:rPr lang="pt-BR" smtClean="0"/>
              <a:t>Marco Aurélio Gerosa (gerosa@ime.usp.br)</a:t>
            </a:r>
            <a:endParaRPr lang="pt-BR" dirty="0"/>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t>46</a:t>
            </a:fld>
            <a:endParaRPr lang="pt-BR"/>
          </a:p>
        </p:txBody>
      </p:sp>
      <p:sp>
        <p:nvSpPr>
          <p:cNvPr id="7" name="CaixaDeTexto 6"/>
          <p:cNvSpPr txBox="1"/>
          <p:nvPr/>
        </p:nvSpPr>
        <p:spPr>
          <a:xfrm>
            <a:off x="3559936" y="6093296"/>
            <a:ext cx="5692584" cy="400110"/>
          </a:xfrm>
          <a:prstGeom prst="rect">
            <a:avLst/>
          </a:prstGeom>
          <a:noFill/>
        </p:spPr>
        <p:txBody>
          <a:bodyPr wrap="none" rtlCol="0">
            <a:spAutoFit/>
          </a:bodyPr>
          <a:lstStyle/>
          <a:p>
            <a:r>
              <a:rPr lang="en-US" sz="1000" dirty="0" smtClean="0">
                <a:solidFill>
                  <a:schemeClr val="bg1">
                    <a:lumMod val="65000"/>
                  </a:schemeClr>
                </a:solidFill>
              </a:rPr>
              <a:t>Oxford Dictionary of computing, 6</a:t>
            </a:r>
            <a:r>
              <a:rPr lang="en-US" sz="1000" baseline="30000" dirty="0" smtClean="0">
                <a:solidFill>
                  <a:schemeClr val="bg1">
                    <a:lumMod val="65000"/>
                  </a:schemeClr>
                </a:solidFill>
              </a:rPr>
              <a:t>th</a:t>
            </a:r>
            <a:r>
              <a:rPr lang="en-US" sz="1000" dirty="0" smtClean="0">
                <a:solidFill>
                  <a:schemeClr val="bg1">
                    <a:lumMod val="65000"/>
                  </a:schemeClr>
                </a:solidFill>
              </a:rPr>
              <a:t> ed.</a:t>
            </a:r>
          </a:p>
          <a:p>
            <a:r>
              <a:rPr lang="en-US" sz="1000" dirty="0">
                <a:solidFill>
                  <a:schemeClr val="bg1">
                    <a:lumMod val="65000"/>
                  </a:schemeClr>
                </a:solidFill>
                <a:hlinkClick r:id="rId2"/>
              </a:rPr>
              <a:t>http://</a:t>
            </a:r>
            <a:r>
              <a:rPr lang="en-US" sz="1000" dirty="0" smtClean="0">
                <a:solidFill>
                  <a:schemeClr val="bg1">
                    <a:lumMod val="65000"/>
                  </a:schemeClr>
                </a:solidFill>
                <a:hlinkClick r:id="rId2"/>
              </a:rPr>
              <a:t>www.oxfordreference.com/view/10.1093/acref/9780199234004.001.0001/acref-9780199234004</a:t>
            </a:r>
            <a:r>
              <a:rPr lang="en-US" sz="1000" dirty="0" smtClean="0">
                <a:solidFill>
                  <a:schemeClr val="bg1">
                    <a:lumMod val="65000"/>
                  </a:schemeClr>
                </a:solidFill>
              </a:rPr>
              <a:t> </a:t>
            </a:r>
            <a:endParaRPr lang="en-US" sz="1000" dirty="0">
              <a:solidFill>
                <a:schemeClr val="bg1">
                  <a:lumMod val="65000"/>
                </a:schemeClr>
              </a:solidFill>
            </a:endParaRPr>
          </a:p>
        </p:txBody>
      </p:sp>
      <p:sp>
        <p:nvSpPr>
          <p:cNvPr id="8" name="Retângulo 7"/>
          <p:cNvSpPr/>
          <p:nvPr/>
        </p:nvSpPr>
        <p:spPr>
          <a:xfrm>
            <a:off x="3559936" y="5904340"/>
            <a:ext cx="5796136" cy="246221"/>
          </a:xfrm>
          <a:prstGeom prst="rect">
            <a:avLst/>
          </a:prstGeom>
        </p:spPr>
        <p:txBody>
          <a:bodyPr wrap="square">
            <a:spAutoFit/>
          </a:bodyPr>
          <a:lstStyle/>
          <a:p>
            <a:r>
              <a:rPr lang="en-US" sz="1000" dirty="0" smtClean="0">
                <a:solidFill>
                  <a:schemeClr val="bg1">
                    <a:lumMod val="65000"/>
                  </a:schemeClr>
                </a:solidFill>
              </a:rPr>
              <a:t>Brad Myers (2011) http</a:t>
            </a:r>
            <a:r>
              <a:rPr lang="en-US" sz="1000" dirty="0">
                <a:solidFill>
                  <a:schemeClr val="bg1">
                    <a:lumMod val="65000"/>
                  </a:schemeClr>
                </a:solidFill>
              </a:rPr>
              <a:t>://www.cs.cmu.edu/~bam/uicourse/2011hasd/lecture01.intro.pptx</a:t>
            </a:r>
          </a:p>
        </p:txBody>
      </p:sp>
    </p:spTree>
    <p:extLst>
      <p:ext uri="{BB962C8B-B14F-4D97-AF65-F5344CB8AC3E}">
        <p14:creationId xmlns:p14="http://schemas.microsoft.com/office/powerpoint/2010/main" val="104297516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Some definitions</a:t>
            </a:r>
            <a:endParaRPr lang="en-US" dirty="0"/>
          </a:p>
        </p:txBody>
      </p:sp>
      <p:sp>
        <p:nvSpPr>
          <p:cNvPr id="3" name="Espaço Reservado para Conteúdo 2"/>
          <p:cNvSpPr>
            <a:spLocks noGrp="1"/>
          </p:cNvSpPr>
          <p:nvPr>
            <p:ph idx="1"/>
          </p:nvPr>
        </p:nvSpPr>
        <p:spPr/>
        <p:txBody>
          <a:bodyPr>
            <a:normAutofit/>
          </a:bodyPr>
          <a:lstStyle/>
          <a:p>
            <a:pPr>
              <a:lnSpc>
                <a:spcPct val="100000"/>
              </a:lnSpc>
            </a:pPr>
            <a:r>
              <a:rPr lang="en-US" sz="2400" dirty="0" smtClean="0">
                <a:solidFill>
                  <a:srgbClr val="C00000"/>
                </a:solidFill>
              </a:rPr>
              <a:t>Human </a:t>
            </a:r>
            <a:r>
              <a:rPr lang="en-US" sz="2400" dirty="0">
                <a:solidFill>
                  <a:srgbClr val="C00000"/>
                </a:solidFill>
              </a:rPr>
              <a:t>Aspects of Software Development</a:t>
            </a:r>
          </a:p>
          <a:p>
            <a:pPr lvl="1">
              <a:lnSpc>
                <a:spcPct val="100000"/>
              </a:lnSpc>
            </a:pPr>
            <a:r>
              <a:rPr lang="en-US" sz="2000" dirty="0"/>
              <a:t>All the parts of development that affect the developer</a:t>
            </a:r>
          </a:p>
          <a:p>
            <a:pPr lvl="1">
              <a:lnSpc>
                <a:spcPct val="100000"/>
              </a:lnSpc>
            </a:pPr>
            <a:r>
              <a:rPr lang="en-US" sz="2000" dirty="0"/>
              <a:t>Not the parts that affect the end user</a:t>
            </a:r>
          </a:p>
          <a:p>
            <a:pPr>
              <a:lnSpc>
                <a:spcPct val="110000"/>
              </a:lnSpc>
            </a:pPr>
            <a:r>
              <a:rPr lang="en-US" sz="2400" dirty="0">
                <a:solidFill>
                  <a:srgbClr val="C00000"/>
                </a:solidFill>
              </a:rPr>
              <a:t>Mining Software Repositories</a:t>
            </a:r>
          </a:p>
          <a:p>
            <a:pPr lvl="1">
              <a:lnSpc>
                <a:spcPct val="110000"/>
              </a:lnSpc>
            </a:pPr>
            <a:r>
              <a:rPr lang="en-US" sz="2000" dirty="0">
                <a:solidFill>
                  <a:schemeClr val="tx1"/>
                </a:solidFill>
              </a:rPr>
              <a:t>Analysis of data available in software repositories to uncover interesting and actionable information about software systems and projects</a:t>
            </a:r>
            <a:endParaRPr lang="en-US" sz="2000" dirty="0"/>
          </a:p>
          <a:p>
            <a:endParaRPr lang="en-US" dirty="0"/>
          </a:p>
        </p:txBody>
      </p:sp>
      <p:sp>
        <p:nvSpPr>
          <p:cNvPr id="4" name="Espaço Reservado para Data 3"/>
          <p:cNvSpPr>
            <a:spLocks noGrp="1"/>
          </p:cNvSpPr>
          <p:nvPr>
            <p:ph type="dt" sz="half" idx="10"/>
          </p:nvPr>
        </p:nvSpPr>
        <p:spPr/>
        <p:txBody>
          <a:bodyPr/>
          <a:lstStyle/>
          <a:p>
            <a:r>
              <a:rPr lang="pt-BR" dirty="0" smtClean="0"/>
              <a:t>Software </a:t>
            </a:r>
            <a:r>
              <a:rPr lang="pt-BR" dirty="0" err="1" smtClean="0"/>
              <a:t>Environments</a:t>
            </a:r>
            <a:endParaRPr lang="pt-BR" dirty="0"/>
          </a:p>
        </p:txBody>
      </p:sp>
      <p:sp>
        <p:nvSpPr>
          <p:cNvPr id="5" name="Espaço Reservado para Rodapé 4"/>
          <p:cNvSpPr>
            <a:spLocks noGrp="1"/>
          </p:cNvSpPr>
          <p:nvPr>
            <p:ph type="ftr" sz="quarter" idx="11"/>
          </p:nvPr>
        </p:nvSpPr>
        <p:spPr/>
        <p:txBody>
          <a:bodyPr/>
          <a:lstStyle/>
          <a:p>
            <a:r>
              <a:rPr lang="pt-BR" smtClean="0"/>
              <a:t>Marco Aurélio Gerosa (gerosa@ime.usp.br)</a:t>
            </a:r>
            <a:endParaRPr lang="pt-BR" dirty="0"/>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t>47</a:t>
            </a:fld>
            <a:endParaRPr lang="pt-BR"/>
          </a:p>
        </p:txBody>
      </p:sp>
      <p:sp>
        <p:nvSpPr>
          <p:cNvPr id="7" name="Retângulo 6"/>
          <p:cNvSpPr/>
          <p:nvPr/>
        </p:nvSpPr>
        <p:spPr>
          <a:xfrm>
            <a:off x="3419872" y="6208077"/>
            <a:ext cx="5796135" cy="276999"/>
          </a:xfrm>
          <a:prstGeom prst="rect">
            <a:avLst/>
          </a:prstGeom>
        </p:spPr>
        <p:txBody>
          <a:bodyPr wrap="square">
            <a:spAutoFit/>
          </a:bodyPr>
          <a:lstStyle/>
          <a:p>
            <a:r>
              <a:rPr lang="en-US" sz="1200" dirty="0" smtClean="0">
                <a:solidFill>
                  <a:schemeClr val="bg1">
                    <a:lumMod val="65000"/>
                  </a:schemeClr>
                </a:solidFill>
              </a:rPr>
              <a:t>Brad Myers (2011) http</a:t>
            </a:r>
            <a:r>
              <a:rPr lang="en-US" sz="1200" dirty="0">
                <a:solidFill>
                  <a:schemeClr val="bg1">
                    <a:lumMod val="65000"/>
                  </a:schemeClr>
                </a:solidFill>
              </a:rPr>
              <a:t>://www.cs.cmu.edu/~bam/uicourse/2011hasd/lecture01.intro.pptx</a:t>
            </a:r>
          </a:p>
        </p:txBody>
      </p:sp>
      <p:sp>
        <p:nvSpPr>
          <p:cNvPr id="8" name="Retângulo 7"/>
          <p:cNvSpPr/>
          <p:nvPr/>
        </p:nvSpPr>
        <p:spPr>
          <a:xfrm>
            <a:off x="0" y="6249762"/>
            <a:ext cx="1513556" cy="246221"/>
          </a:xfrm>
          <a:prstGeom prst="rect">
            <a:avLst/>
          </a:prstGeom>
        </p:spPr>
        <p:txBody>
          <a:bodyPr wrap="none">
            <a:spAutoFit/>
          </a:bodyPr>
          <a:lstStyle/>
          <a:p>
            <a:r>
              <a:rPr lang="en-US" sz="1000" dirty="0">
                <a:solidFill>
                  <a:schemeClr val="bg1">
                    <a:lumMod val="65000"/>
                  </a:schemeClr>
                </a:solidFill>
              </a:rPr>
              <a:t>http://2014.msrconf.org/</a:t>
            </a:r>
          </a:p>
        </p:txBody>
      </p:sp>
    </p:spTree>
    <p:extLst>
      <p:ext uri="{BB962C8B-B14F-4D97-AF65-F5344CB8AC3E}">
        <p14:creationId xmlns:p14="http://schemas.microsoft.com/office/powerpoint/2010/main" val="183012014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Data 1"/>
          <p:cNvSpPr>
            <a:spLocks noGrp="1"/>
          </p:cNvSpPr>
          <p:nvPr>
            <p:ph type="dt" sz="half" idx="2"/>
          </p:nvPr>
        </p:nvSpPr>
        <p:spPr/>
        <p:txBody>
          <a:bodyPr/>
          <a:lstStyle/>
          <a:p>
            <a:r>
              <a:rPr lang="pt-BR" dirty="0" smtClean="0"/>
              <a:t>Software </a:t>
            </a:r>
            <a:r>
              <a:rPr lang="pt-BR" dirty="0" err="1" smtClean="0"/>
              <a:t>Environments</a:t>
            </a:r>
            <a:endParaRPr lang="pt-BR" dirty="0"/>
          </a:p>
        </p:txBody>
      </p:sp>
      <p:sp>
        <p:nvSpPr>
          <p:cNvPr id="3" name="Espaço Reservado para Rodapé 2"/>
          <p:cNvSpPr>
            <a:spLocks noGrp="1"/>
          </p:cNvSpPr>
          <p:nvPr>
            <p:ph type="ftr" sz="quarter" idx="3"/>
          </p:nvPr>
        </p:nvSpPr>
        <p:spPr/>
        <p:txBody>
          <a:bodyPr/>
          <a:lstStyle/>
          <a:p>
            <a:r>
              <a:rPr lang="pt-BR" dirty="0" smtClean="0"/>
              <a:t>Marco Aurélio Gerosa (gerosa@ime.usp.br)</a:t>
            </a:r>
            <a:endParaRPr lang="pt-BR" dirty="0"/>
          </a:p>
        </p:txBody>
      </p:sp>
      <p:sp>
        <p:nvSpPr>
          <p:cNvPr id="4" name="Espaço Reservado para Número de Slide 3"/>
          <p:cNvSpPr>
            <a:spLocks noGrp="1"/>
          </p:cNvSpPr>
          <p:nvPr>
            <p:ph type="sldNum" sz="quarter" idx="4"/>
          </p:nvPr>
        </p:nvSpPr>
        <p:spPr/>
        <p:txBody>
          <a:bodyPr/>
          <a:lstStyle/>
          <a:p>
            <a:fld id="{2119D8CF-8DEC-4D9F-84EE-ADF04DFF3391}" type="slidenum">
              <a:rPr lang="pt-BR" smtClean="0"/>
              <a:t>48</a:t>
            </a:fld>
            <a:endParaRPr lang="pt-BR" dirty="0"/>
          </a:p>
        </p:txBody>
      </p:sp>
      <p:sp>
        <p:nvSpPr>
          <p:cNvPr id="5" name="Retângulo 4"/>
          <p:cNvSpPr/>
          <p:nvPr/>
        </p:nvSpPr>
        <p:spPr>
          <a:xfrm>
            <a:off x="251520" y="2780928"/>
            <a:ext cx="8712965" cy="1323439"/>
          </a:xfrm>
          <a:prstGeom prst="rect">
            <a:avLst/>
          </a:prstGeom>
        </p:spPr>
        <p:txBody>
          <a:bodyPr wrap="square">
            <a:spAutoFit/>
          </a:bodyPr>
          <a:lstStyle/>
          <a:p>
            <a:pPr algn="ctr"/>
            <a:r>
              <a:rPr lang="en-US" sz="4000" dirty="0" smtClean="0"/>
              <a:t>Collaboration tools and social media can be part of a software environment?</a:t>
            </a:r>
          </a:p>
        </p:txBody>
      </p:sp>
      <p:pic>
        <p:nvPicPr>
          <p:cNvPr id="6" name="Image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9584" y="332656"/>
            <a:ext cx="1874901" cy="1861036"/>
          </a:xfrm>
          <a:prstGeom prst="rect">
            <a:avLst/>
          </a:prstGeom>
        </p:spPr>
      </p:pic>
      <p:sp>
        <p:nvSpPr>
          <p:cNvPr id="7" name="Retângulo 6"/>
          <p:cNvSpPr/>
          <p:nvPr/>
        </p:nvSpPr>
        <p:spPr>
          <a:xfrm>
            <a:off x="128845" y="5373216"/>
            <a:ext cx="8640960" cy="646331"/>
          </a:xfrm>
          <a:prstGeom prst="rect">
            <a:avLst/>
          </a:prstGeom>
        </p:spPr>
        <p:txBody>
          <a:bodyPr wrap="square">
            <a:spAutoFit/>
          </a:bodyPr>
          <a:lstStyle/>
          <a:p>
            <a:pPr marL="0" lvl="1"/>
            <a:r>
              <a:rPr lang="en-US" dirty="0" smtClean="0"/>
              <a:t>Remembering the definition: Software Environment refers </a:t>
            </a:r>
            <a:r>
              <a:rPr lang="en-US" dirty="0"/>
              <a:t>to the collection of hardware and software tools a system developer uses to build software systems</a:t>
            </a:r>
            <a:r>
              <a:rPr lang="en-US" dirty="0" smtClean="0"/>
              <a:t>.</a:t>
            </a:r>
            <a:endParaRPr lang="en-US" dirty="0"/>
          </a:p>
        </p:txBody>
      </p:sp>
    </p:spTree>
    <p:extLst>
      <p:ext uri="{BB962C8B-B14F-4D97-AF65-F5344CB8AC3E}">
        <p14:creationId xmlns:p14="http://schemas.microsoft.com/office/powerpoint/2010/main" val="191734478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Mining software repositories</a:t>
            </a:r>
            <a:endParaRPr lang="en-US" dirty="0"/>
          </a:p>
        </p:txBody>
      </p:sp>
      <p:sp>
        <p:nvSpPr>
          <p:cNvPr id="4" name="Espaço Reservado para Data 3"/>
          <p:cNvSpPr>
            <a:spLocks noGrp="1"/>
          </p:cNvSpPr>
          <p:nvPr>
            <p:ph type="dt" sz="half" idx="10"/>
          </p:nvPr>
        </p:nvSpPr>
        <p:spPr/>
        <p:txBody>
          <a:bodyPr/>
          <a:lstStyle/>
          <a:p>
            <a:r>
              <a:rPr lang="pt-BR" dirty="0" smtClean="0"/>
              <a:t>Software </a:t>
            </a:r>
            <a:r>
              <a:rPr lang="pt-BR" dirty="0" err="1" smtClean="0"/>
              <a:t>Environments</a:t>
            </a:r>
            <a:endParaRPr lang="pt-BR" dirty="0"/>
          </a:p>
        </p:txBody>
      </p:sp>
      <p:sp>
        <p:nvSpPr>
          <p:cNvPr id="5" name="Espaço Reservado para Rodapé 4"/>
          <p:cNvSpPr>
            <a:spLocks noGrp="1"/>
          </p:cNvSpPr>
          <p:nvPr>
            <p:ph type="ftr" sz="quarter" idx="11"/>
          </p:nvPr>
        </p:nvSpPr>
        <p:spPr/>
        <p:txBody>
          <a:bodyPr/>
          <a:lstStyle/>
          <a:p>
            <a:r>
              <a:rPr lang="pt-BR" smtClean="0"/>
              <a:t>Marco Aurélio Gerosa (gerosa@ime.usp.br)</a:t>
            </a:r>
            <a:endParaRPr lang="pt-BR" dirty="0"/>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t>49</a:t>
            </a:fld>
            <a:endParaRPr lang="pt-BR"/>
          </a:p>
        </p:txBody>
      </p:sp>
      <p:grpSp>
        <p:nvGrpSpPr>
          <p:cNvPr id="21" name="Grupo 20"/>
          <p:cNvGrpSpPr/>
          <p:nvPr/>
        </p:nvGrpSpPr>
        <p:grpSpPr>
          <a:xfrm>
            <a:off x="3059832" y="4199084"/>
            <a:ext cx="953663" cy="1046164"/>
            <a:chOff x="3347864" y="3040200"/>
            <a:chExt cx="953663" cy="1046164"/>
          </a:xfrm>
        </p:grpSpPr>
        <p:pic>
          <p:nvPicPr>
            <p:cNvPr id="7" name="Imagem 6"/>
            <p:cNvPicPr>
              <a:picLocks noChangeAspect="1"/>
            </p:cNvPicPr>
            <p:nvPr/>
          </p:nvPicPr>
          <p:blipFill>
            <a:blip r:embed="rId3"/>
            <a:stretch>
              <a:fillRect/>
            </a:stretch>
          </p:blipFill>
          <p:spPr>
            <a:xfrm>
              <a:off x="3347864" y="3040200"/>
              <a:ext cx="953663" cy="777600"/>
            </a:xfrm>
            <a:prstGeom prst="rect">
              <a:avLst/>
            </a:prstGeom>
          </p:spPr>
        </p:pic>
        <p:sp>
          <p:nvSpPr>
            <p:cNvPr id="8" name="CaixaDeTexto 7"/>
            <p:cNvSpPr txBox="1"/>
            <p:nvPr/>
          </p:nvSpPr>
          <p:spPr>
            <a:xfrm>
              <a:off x="3419872" y="3717032"/>
              <a:ext cx="854721" cy="369332"/>
            </a:xfrm>
            <a:prstGeom prst="rect">
              <a:avLst/>
            </a:prstGeom>
            <a:noFill/>
          </p:spPr>
          <p:txBody>
            <a:bodyPr wrap="none" rtlCol="0">
              <a:spAutoFit/>
            </a:bodyPr>
            <a:lstStyle/>
            <a:p>
              <a:r>
                <a:rPr lang="en-US" b="1" dirty="0" smtClean="0"/>
                <a:t>Mining</a:t>
              </a:r>
              <a:endParaRPr lang="en-US" b="1" dirty="0"/>
            </a:p>
          </p:txBody>
        </p:sp>
      </p:grpSp>
      <p:pic>
        <p:nvPicPr>
          <p:cNvPr id="11" name="Picture 4" descr="http://wptavern.com/wp-content/uploads/2013/10/github-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196" y="4436540"/>
            <a:ext cx="726339" cy="288031"/>
          </a:xfrm>
          <a:prstGeom prst="rect">
            <a:avLst/>
          </a:prstGeom>
          <a:noFill/>
          <a:extLst>
            <a:ext uri="{909E8E84-426E-40DD-AFC4-6F175D3DCCD1}">
              <a14:hiddenFill xmlns:a14="http://schemas.microsoft.com/office/drawing/2010/main">
                <a:solidFill>
                  <a:srgbClr val="FFFFFF"/>
                </a:solidFill>
              </a14:hiddenFill>
            </a:ext>
          </a:extLst>
        </p:spPr>
      </p:pic>
      <p:pic>
        <p:nvPicPr>
          <p:cNvPr id="63490" name="Picture 2" descr="Subversi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273" y="3717032"/>
            <a:ext cx="1238524" cy="168439"/>
          </a:xfrm>
          <a:prstGeom prst="rect">
            <a:avLst/>
          </a:prstGeom>
          <a:noFill/>
          <a:extLst>
            <a:ext uri="{909E8E84-426E-40DD-AFC4-6F175D3DCCD1}">
              <a14:hiddenFill xmlns:a14="http://schemas.microsoft.com/office/drawing/2010/main">
                <a:solidFill>
                  <a:srgbClr val="FFFFFF"/>
                </a:solidFill>
              </a14:hiddenFill>
            </a:ext>
          </a:extLst>
        </p:spPr>
      </p:pic>
      <p:pic>
        <p:nvPicPr>
          <p:cNvPr id="63492" name="Picture 4" descr="Git-logo.sv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2935" y="4062473"/>
            <a:ext cx="609600" cy="257175"/>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m 12"/>
          <p:cNvPicPr>
            <a:picLocks noChangeAspect="1"/>
          </p:cNvPicPr>
          <p:nvPr/>
        </p:nvPicPr>
        <p:blipFill>
          <a:blip r:embed="rId7"/>
          <a:stretch>
            <a:fillRect/>
          </a:stretch>
        </p:blipFill>
        <p:spPr>
          <a:xfrm>
            <a:off x="1553024" y="3925954"/>
            <a:ext cx="414590" cy="499283"/>
          </a:xfrm>
          <a:prstGeom prst="rect">
            <a:avLst/>
          </a:prstGeom>
        </p:spPr>
      </p:pic>
      <p:pic>
        <p:nvPicPr>
          <p:cNvPr id="63496" name="Picture 8" descr="Bazaar 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03723" y="4194029"/>
            <a:ext cx="255229" cy="261610"/>
          </a:xfrm>
          <a:prstGeom prst="rect">
            <a:avLst/>
          </a:prstGeom>
          <a:noFill/>
          <a:extLst>
            <a:ext uri="{909E8E84-426E-40DD-AFC4-6F175D3DCCD1}">
              <a14:hiddenFill xmlns:a14="http://schemas.microsoft.com/office/drawing/2010/main">
                <a:solidFill>
                  <a:srgbClr val="FFFFFF"/>
                </a:solidFill>
              </a14:hiddenFill>
            </a:ext>
          </a:extLst>
        </p:spPr>
      </p:pic>
      <p:pic>
        <p:nvPicPr>
          <p:cNvPr id="63498" name="Picture 10" descr="Gnu mailman logo2010.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4726" y="5062258"/>
            <a:ext cx="760678" cy="476983"/>
          </a:xfrm>
          <a:prstGeom prst="rect">
            <a:avLst/>
          </a:prstGeom>
          <a:noFill/>
          <a:extLst>
            <a:ext uri="{909E8E84-426E-40DD-AFC4-6F175D3DCCD1}">
              <a14:hiddenFill xmlns:a14="http://schemas.microsoft.com/office/drawing/2010/main">
                <a:solidFill>
                  <a:srgbClr val="FFFFFF"/>
                </a:solidFill>
              </a14:hiddenFill>
            </a:ext>
          </a:extLst>
        </p:spPr>
      </p:pic>
      <p:pic>
        <p:nvPicPr>
          <p:cNvPr id="63500" name="Picture 12" descr="JIRA logo.sv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73978" y="4492663"/>
            <a:ext cx="703803" cy="351902"/>
          </a:xfrm>
          <a:prstGeom prst="rect">
            <a:avLst/>
          </a:prstGeom>
          <a:noFill/>
          <a:extLst>
            <a:ext uri="{909E8E84-426E-40DD-AFC4-6F175D3DCCD1}">
              <a14:hiddenFill xmlns:a14="http://schemas.microsoft.com/office/drawing/2010/main">
                <a:solidFill>
                  <a:srgbClr val="FFFFFF"/>
                </a:solidFill>
              </a14:hiddenFill>
            </a:ext>
          </a:extLst>
        </p:spPr>
      </p:pic>
      <p:pic>
        <p:nvPicPr>
          <p:cNvPr id="63502" name="Picture 14" descr="Buggie, Mascot of Bugzilla"/>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66634" y="4940298"/>
            <a:ext cx="361199" cy="498455"/>
          </a:xfrm>
          <a:prstGeom prst="rect">
            <a:avLst/>
          </a:prstGeom>
          <a:noFill/>
          <a:extLst>
            <a:ext uri="{909E8E84-426E-40DD-AFC4-6F175D3DCCD1}">
              <a14:hiddenFill xmlns:a14="http://schemas.microsoft.com/office/drawing/2010/main">
                <a:solidFill>
                  <a:srgbClr val="FFFFFF"/>
                </a:solidFill>
              </a14:hiddenFill>
            </a:ext>
          </a:extLst>
        </p:spPr>
      </p:pic>
      <p:pic>
        <p:nvPicPr>
          <p:cNvPr id="63506" name="Picture 18" descr="Pivotal tracker logo.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857863" y="4940298"/>
            <a:ext cx="841929" cy="29850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2" descr="Google Code logo.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96417" y="4809100"/>
            <a:ext cx="1014611" cy="243021"/>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m 13"/>
          <p:cNvPicPr>
            <a:picLocks noChangeAspect="1"/>
          </p:cNvPicPr>
          <p:nvPr/>
        </p:nvPicPr>
        <p:blipFill>
          <a:blip r:embed="rId14"/>
          <a:stretch>
            <a:fillRect/>
          </a:stretch>
        </p:blipFill>
        <p:spPr>
          <a:xfrm>
            <a:off x="662704" y="5463444"/>
            <a:ext cx="1163022" cy="357073"/>
          </a:xfrm>
          <a:prstGeom prst="rect">
            <a:avLst/>
          </a:prstGeom>
        </p:spPr>
      </p:pic>
      <p:pic>
        <p:nvPicPr>
          <p:cNvPr id="15" name="Imagem 14"/>
          <p:cNvPicPr>
            <a:picLocks noChangeAspect="1"/>
          </p:cNvPicPr>
          <p:nvPr/>
        </p:nvPicPr>
        <p:blipFill>
          <a:blip r:embed="rId15"/>
          <a:stretch>
            <a:fillRect/>
          </a:stretch>
        </p:blipFill>
        <p:spPr>
          <a:xfrm>
            <a:off x="259571" y="5523441"/>
            <a:ext cx="330863" cy="291600"/>
          </a:xfrm>
          <a:prstGeom prst="rect">
            <a:avLst/>
          </a:prstGeom>
        </p:spPr>
      </p:pic>
      <p:pic>
        <p:nvPicPr>
          <p:cNvPr id="16" name="Imagem 15"/>
          <p:cNvPicPr>
            <a:picLocks noChangeAspect="1"/>
          </p:cNvPicPr>
          <p:nvPr/>
        </p:nvPicPr>
        <p:blipFill>
          <a:blip r:embed="rId16"/>
          <a:stretch>
            <a:fillRect/>
          </a:stretch>
        </p:blipFill>
        <p:spPr>
          <a:xfrm>
            <a:off x="1938757" y="5576115"/>
            <a:ext cx="914392" cy="206493"/>
          </a:xfrm>
          <a:prstGeom prst="rect">
            <a:avLst/>
          </a:prstGeom>
        </p:spPr>
      </p:pic>
      <p:sp>
        <p:nvSpPr>
          <p:cNvPr id="17" name="Retângulo 16"/>
          <p:cNvSpPr/>
          <p:nvPr/>
        </p:nvSpPr>
        <p:spPr>
          <a:xfrm>
            <a:off x="4716016" y="3363748"/>
            <a:ext cx="1584176" cy="4805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Information about a project</a:t>
            </a:r>
            <a:endParaRPr lang="en-US" sz="1200" dirty="0"/>
          </a:p>
        </p:txBody>
      </p:sp>
      <p:sp>
        <p:nvSpPr>
          <p:cNvPr id="28" name="Retângulo 27"/>
          <p:cNvSpPr/>
          <p:nvPr/>
        </p:nvSpPr>
        <p:spPr>
          <a:xfrm>
            <a:off x="4733448" y="4122072"/>
            <a:ext cx="1562669" cy="4805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Information about an ecosystem</a:t>
            </a:r>
            <a:endParaRPr lang="en-US" sz="1200" dirty="0"/>
          </a:p>
        </p:txBody>
      </p:sp>
      <p:sp>
        <p:nvSpPr>
          <p:cNvPr id="29" name="Retângulo 28"/>
          <p:cNvSpPr/>
          <p:nvPr/>
        </p:nvSpPr>
        <p:spPr>
          <a:xfrm>
            <a:off x="4733448" y="4852381"/>
            <a:ext cx="1566744" cy="4805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Information about  Software Engineering</a:t>
            </a:r>
            <a:endParaRPr lang="en-US" sz="1200" dirty="0"/>
          </a:p>
        </p:txBody>
      </p:sp>
      <p:sp>
        <p:nvSpPr>
          <p:cNvPr id="18" name="Seta para a direita 17"/>
          <p:cNvSpPr/>
          <p:nvPr/>
        </p:nvSpPr>
        <p:spPr>
          <a:xfrm>
            <a:off x="2555776" y="4571429"/>
            <a:ext cx="500235" cy="3764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Seta para a direita 31"/>
          <p:cNvSpPr/>
          <p:nvPr/>
        </p:nvSpPr>
        <p:spPr>
          <a:xfrm>
            <a:off x="3995936" y="4566373"/>
            <a:ext cx="576064" cy="3764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Seta para a direita 32"/>
          <p:cNvSpPr/>
          <p:nvPr/>
        </p:nvSpPr>
        <p:spPr>
          <a:xfrm>
            <a:off x="6516216" y="4572856"/>
            <a:ext cx="576064" cy="3764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tângulo de cantos arredondados 19"/>
          <p:cNvSpPr/>
          <p:nvPr/>
        </p:nvSpPr>
        <p:spPr>
          <a:xfrm>
            <a:off x="7311466" y="3394422"/>
            <a:ext cx="1653019" cy="501192"/>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dirty="0" smtClean="0"/>
              <a:t>Decision making</a:t>
            </a:r>
            <a:endParaRPr lang="en-US" sz="1200" dirty="0"/>
          </a:p>
        </p:txBody>
      </p:sp>
      <p:sp>
        <p:nvSpPr>
          <p:cNvPr id="35" name="Retângulo de cantos arredondados 34"/>
          <p:cNvSpPr/>
          <p:nvPr/>
        </p:nvSpPr>
        <p:spPr>
          <a:xfrm>
            <a:off x="7308304" y="4082021"/>
            <a:ext cx="1656182" cy="501192"/>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dirty="0" smtClean="0"/>
              <a:t>Software understanding</a:t>
            </a:r>
            <a:endParaRPr lang="en-US" sz="1200" dirty="0"/>
          </a:p>
        </p:txBody>
      </p:sp>
      <p:sp>
        <p:nvSpPr>
          <p:cNvPr id="36" name="Retângulo de cantos arredondados 35"/>
          <p:cNvSpPr/>
          <p:nvPr/>
        </p:nvSpPr>
        <p:spPr>
          <a:xfrm>
            <a:off x="7308304" y="4768432"/>
            <a:ext cx="1656182" cy="501192"/>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dirty="0" smtClean="0"/>
              <a:t>Support maintenance</a:t>
            </a:r>
            <a:endParaRPr lang="en-US" sz="1200" dirty="0"/>
          </a:p>
        </p:txBody>
      </p:sp>
      <p:sp>
        <p:nvSpPr>
          <p:cNvPr id="37" name="Retângulo de cantos arredondados 36"/>
          <p:cNvSpPr/>
          <p:nvPr/>
        </p:nvSpPr>
        <p:spPr>
          <a:xfrm>
            <a:off x="7308304" y="5454844"/>
            <a:ext cx="1656182" cy="501192"/>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dirty="0"/>
              <a:t>Empirical</a:t>
            </a:r>
            <a:r>
              <a:rPr lang="en-US" sz="1200"/>
              <a:t> validation of </a:t>
            </a:r>
            <a:r>
              <a:rPr lang="en-US" sz="1200" smtClean="0"/>
              <a:t>ideas </a:t>
            </a:r>
            <a:r>
              <a:rPr lang="en-US" sz="1200"/>
              <a:t>&amp; </a:t>
            </a:r>
            <a:r>
              <a:rPr lang="en-US" sz="1200" smtClean="0"/>
              <a:t>techniques</a:t>
            </a:r>
            <a:endParaRPr lang="en-US" sz="1200" dirty="0"/>
          </a:p>
        </p:txBody>
      </p:sp>
      <p:pic>
        <p:nvPicPr>
          <p:cNvPr id="24" name="Imagem 23"/>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308304" y="2324832"/>
            <a:ext cx="411043" cy="575460"/>
          </a:xfrm>
          <a:prstGeom prst="rect">
            <a:avLst/>
          </a:prstGeom>
        </p:spPr>
      </p:pic>
      <p:pic>
        <p:nvPicPr>
          <p:cNvPr id="25" name="Imagem 24"/>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227210" y="2290925"/>
            <a:ext cx="486415" cy="633794"/>
          </a:xfrm>
          <a:prstGeom prst="rect">
            <a:avLst/>
          </a:prstGeom>
        </p:spPr>
      </p:pic>
      <p:sp>
        <p:nvSpPr>
          <p:cNvPr id="26" name="CaixaDeTexto 25"/>
          <p:cNvSpPr txBox="1"/>
          <p:nvPr/>
        </p:nvSpPr>
        <p:spPr>
          <a:xfrm>
            <a:off x="7092280" y="2845261"/>
            <a:ext cx="918906" cy="276999"/>
          </a:xfrm>
          <a:prstGeom prst="rect">
            <a:avLst/>
          </a:prstGeom>
          <a:noFill/>
        </p:spPr>
        <p:txBody>
          <a:bodyPr wrap="none" rtlCol="0">
            <a:spAutoFit/>
          </a:bodyPr>
          <a:lstStyle/>
          <a:p>
            <a:r>
              <a:rPr lang="en-US" sz="1200" dirty="0"/>
              <a:t>Practitioner</a:t>
            </a:r>
          </a:p>
        </p:txBody>
      </p:sp>
      <p:sp>
        <p:nvSpPr>
          <p:cNvPr id="43" name="CaixaDeTexto 42"/>
          <p:cNvSpPr txBox="1"/>
          <p:nvPr/>
        </p:nvSpPr>
        <p:spPr>
          <a:xfrm>
            <a:off x="8011186" y="2847588"/>
            <a:ext cx="880241" cy="276999"/>
          </a:xfrm>
          <a:prstGeom prst="rect">
            <a:avLst/>
          </a:prstGeom>
          <a:noFill/>
        </p:spPr>
        <p:txBody>
          <a:bodyPr wrap="none" rtlCol="0">
            <a:spAutoFit/>
          </a:bodyPr>
          <a:lstStyle/>
          <a:p>
            <a:r>
              <a:rPr lang="en-US" sz="1200" dirty="0" smtClean="0"/>
              <a:t>Researcher</a:t>
            </a:r>
            <a:endParaRPr lang="en-US" sz="1200" dirty="0"/>
          </a:p>
        </p:txBody>
      </p:sp>
      <p:graphicFrame>
        <p:nvGraphicFramePr>
          <p:cNvPr id="41" name="Objeto 40"/>
          <p:cNvGraphicFramePr>
            <a:graphicFrameLocks noChangeAspect="1"/>
          </p:cNvGraphicFramePr>
          <p:nvPr>
            <p:extLst>
              <p:ext uri="{D42A27DB-BD31-4B8C-83A1-F6EECF244321}">
                <p14:modId xmlns:p14="http://schemas.microsoft.com/office/powerpoint/2010/main" val="1247211838"/>
              </p:ext>
            </p:extLst>
          </p:nvPr>
        </p:nvGraphicFramePr>
        <p:xfrm>
          <a:off x="2235673" y="1615008"/>
          <a:ext cx="2247760" cy="998879"/>
        </p:xfrm>
        <a:graphic>
          <a:graphicData uri="http://schemas.openxmlformats.org/presentationml/2006/ole">
            <mc:AlternateContent xmlns:mc="http://schemas.openxmlformats.org/markup-compatibility/2006">
              <mc:Choice xmlns:v="urn:schemas-microsoft-com:vml" Requires="v">
                <p:oleObj spid="_x0000_s66665" name="SmartDraw" r:id="rId19" imgW="3168360" imgH="1407960" progId="SmartDraw.2">
                  <p:embed/>
                </p:oleObj>
              </mc:Choice>
              <mc:Fallback>
                <p:oleObj name="SmartDraw" r:id="rId19" imgW="3168360" imgH="1407960" progId="SmartDraw.2">
                  <p:embed/>
                  <p:pic>
                    <p:nvPicPr>
                      <p:cNvPr id="0" name=""/>
                      <p:cNvPicPr>
                        <a:picLocks noChangeAspect="1" noChangeArrowheads="1"/>
                      </p:cNvPicPr>
                      <p:nvPr/>
                    </p:nvPicPr>
                    <p:blipFill>
                      <a:blip r:embed="rId20"/>
                      <a:srcRect/>
                      <a:stretch>
                        <a:fillRect/>
                      </a:stretch>
                    </p:blipFill>
                    <p:spPr bwMode="auto">
                      <a:xfrm>
                        <a:off x="2235673" y="1615008"/>
                        <a:ext cx="2247760" cy="998879"/>
                      </a:xfrm>
                      <a:prstGeom prst="rect">
                        <a:avLst/>
                      </a:prstGeom>
                      <a:noFill/>
                      <a:extLst/>
                    </p:spPr>
                  </p:pic>
                </p:oleObj>
              </mc:Fallback>
            </mc:AlternateContent>
          </a:graphicData>
        </a:graphic>
      </p:graphicFrame>
      <p:sp>
        <p:nvSpPr>
          <p:cNvPr id="42" name="CaixaDeTexto 41"/>
          <p:cNvSpPr txBox="1"/>
          <p:nvPr/>
        </p:nvSpPr>
        <p:spPr>
          <a:xfrm>
            <a:off x="3656771" y="1124744"/>
            <a:ext cx="1354858" cy="1107996"/>
          </a:xfrm>
          <a:prstGeom prst="rect">
            <a:avLst/>
          </a:prstGeom>
          <a:noFill/>
        </p:spPr>
        <p:txBody>
          <a:bodyPr wrap="none" rtlCol="0">
            <a:spAutoFit/>
          </a:bodyPr>
          <a:lstStyle/>
          <a:p>
            <a:r>
              <a:rPr lang="en-US" sz="1100" dirty="0" smtClean="0"/>
              <a:t>Discussion lists</a:t>
            </a:r>
          </a:p>
          <a:p>
            <a:r>
              <a:rPr lang="en-US" sz="1100" dirty="0" smtClean="0"/>
              <a:t>Comments on issues</a:t>
            </a:r>
          </a:p>
          <a:p>
            <a:r>
              <a:rPr lang="en-US" sz="1100" dirty="0" smtClean="0"/>
              <a:t>Code comments</a:t>
            </a:r>
          </a:p>
          <a:p>
            <a:r>
              <a:rPr lang="en-US" sz="1100" dirty="0" smtClean="0"/>
              <a:t>User reports</a:t>
            </a:r>
            <a:endParaRPr lang="en-US" sz="1100" dirty="0"/>
          </a:p>
          <a:p>
            <a:r>
              <a:rPr lang="en-US" sz="1100" dirty="0" smtClean="0"/>
              <a:t>Q&amp;A sites</a:t>
            </a:r>
          </a:p>
          <a:p>
            <a:r>
              <a:rPr lang="en-US" sz="1100" dirty="0" smtClean="0"/>
              <a:t>Social media</a:t>
            </a:r>
            <a:endParaRPr lang="en-US" sz="1100" dirty="0"/>
          </a:p>
        </p:txBody>
      </p:sp>
      <p:sp>
        <p:nvSpPr>
          <p:cNvPr id="44" name="CaixaDeTexto 43"/>
          <p:cNvSpPr txBox="1"/>
          <p:nvPr/>
        </p:nvSpPr>
        <p:spPr>
          <a:xfrm>
            <a:off x="1808462" y="1963662"/>
            <a:ext cx="917239" cy="430887"/>
          </a:xfrm>
          <a:prstGeom prst="rect">
            <a:avLst/>
          </a:prstGeom>
          <a:noFill/>
        </p:spPr>
        <p:txBody>
          <a:bodyPr wrap="none" rtlCol="0">
            <a:spAutoFit/>
          </a:bodyPr>
          <a:lstStyle/>
          <a:p>
            <a:r>
              <a:rPr lang="en-US" sz="1100" dirty="0" smtClean="0"/>
              <a:t>Source code </a:t>
            </a:r>
            <a:br>
              <a:rPr lang="en-US" sz="1100" dirty="0" smtClean="0"/>
            </a:br>
            <a:r>
              <a:rPr lang="en-US" sz="1100" dirty="0" smtClean="0"/>
              <a:t>and artifacts</a:t>
            </a:r>
            <a:endParaRPr lang="en-US" sz="1100" dirty="0"/>
          </a:p>
        </p:txBody>
      </p:sp>
      <p:sp>
        <p:nvSpPr>
          <p:cNvPr id="45" name="CaixaDeTexto 44"/>
          <p:cNvSpPr txBox="1"/>
          <p:nvPr/>
        </p:nvSpPr>
        <p:spPr>
          <a:xfrm>
            <a:off x="4429167" y="2075932"/>
            <a:ext cx="1871025" cy="600164"/>
          </a:xfrm>
          <a:prstGeom prst="rect">
            <a:avLst/>
          </a:prstGeom>
          <a:noFill/>
        </p:spPr>
        <p:txBody>
          <a:bodyPr wrap="none" rtlCol="0">
            <a:spAutoFit/>
          </a:bodyPr>
          <a:lstStyle/>
          <a:p>
            <a:r>
              <a:rPr lang="en-US" sz="1100" dirty="0" smtClean="0"/>
              <a:t>Issue trackers</a:t>
            </a:r>
          </a:p>
          <a:p>
            <a:r>
              <a:rPr lang="en-US" sz="1100" dirty="0" smtClean="0"/>
              <a:t>Project management systems</a:t>
            </a:r>
          </a:p>
          <a:p>
            <a:r>
              <a:rPr lang="en-US" sz="1100" dirty="0" smtClean="0"/>
              <a:t>Reputation systems</a:t>
            </a:r>
          </a:p>
        </p:txBody>
      </p:sp>
      <p:pic>
        <p:nvPicPr>
          <p:cNvPr id="63504" name="Picture 16" descr="Redmine logo.sv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678042" y="5356295"/>
            <a:ext cx="709452" cy="159627"/>
          </a:xfrm>
          <a:prstGeom prst="rect">
            <a:avLst/>
          </a:prstGeom>
          <a:noFill/>
          <a:extLst>
            <a:ext uri="{909E8E84-426E-40DD-AFC4-6F175D3DCCD1}">
              <a14:hiddenFill xmlns:a14="http://schemas.microsoft.com/office/drawing/2010/main">
                <a:solidFill>
                  <a:srgbClr val="FFFFFF"/>
                </a:solidFill>
              </a14:hiddenFill>
            </a:ext>
          </a:extLst>
        </p:spPr>
      </p:pic>
      <p:sp>
        <p:nvSpPr>
          <p:cNvPr id="46" name="CaixaDeTexto 45"/>
          <p:cNvSpPr txBox="1"/>
          <p:nvPr/>
        </p:nvSpPr>
        <p:spPr>
          <a:xfrm>
            <a:off x="7524328" y="3072181"/>
            <a:ext cx="1108509" cy="307777"/>
          </a:xfrm>
          <a:prstGeom prst="rect">
            <a:avLst/>
          </a:prstGeom>
          <a:noFill/>
        </p:spPr>
        <p:txBody>
          <a:bodyPr wrap="none" rtlCol="0">
            <a:spAutoFit/>
          </a:bodyPr>
          <a:lstStyle/>
          <a:p>
            <a:r>
              <a:rPr lang="en-US" sz="1400" b="1" dirty="0" smtClean="0"/>
              <a:t>Applications</a:t>
            </a:r>
            <a:endParaRPr lang="en-US" sz="1400" b="1" dirty="0"/>
          </a:p>
        </p:txBody>
      </p:sp>
    </p:spTree>
    <p:extLst>
      <p:ext uri="{BB962C8B-B14F-4D97-AF65-F5344CB8AC3E}">
        <p14:creationId xmlns:p14="http://schemas.microsoft.com/office/powerpoint/2010/main" val="33084414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Data 1"/>
          <p:cNvSpPr>
            <a:spLocks noGrp="1"/>
          </p:cNvSpPr>
          <p:nvPr>
            <p:ph type="dt" sz="half" idx="2"/>
          </p:nvPr>
        </p:nvSpPr>
        <p:spPr/>
        <p:txBody>
          <a:bodyPr/>
          <a:lstStyle/>
          <a:p>
            <a:r>
              <a:rPr lang="pt-BR" dirty="0"/>
              <a:t>Software </a:t>
            </a:r>
            <a:r>
              <a:rPr lang="pt-BR" dirty="0" err="1"/>
              <a:t>Environments</a:t>
            </a:r>
            <a:endParaRPr lang="pt-BR" dirty="0"/>
          </a:p>
        </p:txBody>
      </p:sp>
      <p:sp>
        <p:nvSpPr>
          <p:cNvPr id="3" name="Espaço Reservado para Rodapé 2"/>
          <p:cNvSpPr>
            <a:spLocks noGrp="1"/>
          </p:cNvSpPr>
          <p:nvPr>
            <p:ph type="ftr" sz="quarter" idx="3"/>
          </p:nvPr>
        </p:nvSpPr>
        <p:spPr/>
        <p:txBody>
          <a:bodyPr/>
          <a:lstStyle/>
          <a:p>
            <a:r>
              <a:rPr lang="pt-BR" dirty="0" smtClean="0"/>
              <a:t>Marco Aurélio Gerosa (gerosa@ime.usp.br)</a:t>
            </a:r>
            <a:endParaRPr lang="pt-BR" dirty="0"/>
          </a:p>
        </p:txBody>
      </p:sp>
      <p:sp>
        <p:nvSpPr>
          <p:cNvPr id="4" name="Espaço Reservado para Número de Slide 3"/>
          <p:cNvSpPr>
            <a:spLocks noGrp="1"/>
          </p:cNvSpPr>
          <p:nvPr>
            <p:ph type="sldNum" sz="quarter" idx="4"/>
          </p:nvPr>
        </p:nvSpPr>
        <p:spPr/>
        <p:txBody>
          <a:bodyPr/>
          <a:lstStyle/>
          <a:p>
            <a:fld id="{2119D8CF-8DEC-4D9F-84EE-ADF04DFF3391}" type="slidenum">
              <a:rPr lang="pt-BR" smtClean="0"/>
              <a:t>5</a:t>
            </a:fld>
            <a:endParaRPr lang="pt-BR" dirty="0"/>
          </a:p>
        </p:txBody>
      </p:sp>
      <p:sp>
        <p:nvSpPr>
          <p:cNvPr id="7" name="Retângulo 6"/>
          <p:cNvSpPr/>
          <p:nvPr/>
        </p:nvSpPr>
        <p:spPr>
          <a:xfrm>
            <a:off x="251521" y="2708920"/>
            <a:ext cx="8712965" cy="1754326"/>
          </a:xfrm>
          <a:prstGeom prst="rect">
            <a:avLst/>
          </a:prstGeom>
        </p:spPr>
        <p:txBody>
          <a:bodyPr wrap="square">
            <a:spAutoFit/>
          </a:bodyPr>
          <a:lstStyle/>
          <a:p>
            <a:pPr algn="ctr"/>
            <a:r>
              <a:rPr lang="en-US" sz="4000" dirty="0" smtClean="0"/>
              <a:t>Before the content, </a:t>
            </a:r>
            <a:br>
              <a:rPr lang="en-US" sz="4000" dirty="0" smtClean="0"/>
            </a:br>
            <a:r>
              <a:rPr lang="en-US" sz="4000" dirty="0" smtClean="0"/>
              <a:t>let’s discuss </a:t>
            </a:r>
            <a:r>
              <a:rPr lang="en-US" sz="4000" b="1" dirty="0" smtClean="0"/>
              <a:t>the form</a:t>
            </a:r>
          </a:p>
          <a:p>
            <a:pPr marL="285750" indent="-285750">
              <a:buFont typeface="Arial" panose="020B0604020202020204" pitchFamily="34" charset="0"/>
              <a:buChar char="•"/>
            </a:pPr>
            <a:endParaRPr lang="en-US" sz="2800" dirty="0" smtClean="0"/>
          </a:p>
        </p:txBody>
      </p:sp>
    </p:spTree>
    <p:extLst>
      <p:ext uri="{BB962C8B-B14F-4D97-AF65-F5344CB8AC3E}">
        <p14:creationId xmlns:p14="http://schemas.microsoft.com/office/powerpoint/2010/main" val="1031978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Repositories of repositories</a:t>
            </a:r>
            <a:endParaRPr lang="en-US" dirty="0"/>
          </a:p>
        </p:txBody>
      </p:sp>
      <p:sp>
        <p:nvSpPr>
          <p:cNvPr id="4" name="Espaço Reservado para Data 3"/>
          <p:cNvSpPr>
            <a:spLocks noGrp="1"/>
          </p:cNvSpPr>
          <p:nvPr>
            <p:ph type="dt" sz="half" idx="10"/>
          </p:nvPr>
        </p:nvSpPr>
        <p:spPr/>
        <p:txBody>
          <a:bodyPr/>
          <a:lstStyle/>
          <a:p>
            <a:r>
              <a:rPr lang="pt-BR" dirty="0" smtClean="0"/>
              <a:t>Software </a:t>
            </a:r>
            <a:r>
              <a:rPr lang="pt-BR" dirty="0" err="1" smtClean="0"/>
              <a:t>Environments</a:t>
            </a:r>
            <a:endParaRPr lang="pt-BR" dirty="0"/>
          </a:p>
        </p:txBody>
      </p:sp>
      <p:sp>
        <p:nvSpPr>
          <p:cNvPr id="5" name="Espaço Reservado para Rodapé 4"/>
          <p:cNvSpPr>
            <a:spLocks noGrp="1"/>
          </p:cNvSpPr>
          <p:nvPr>
            <p:ph type="ftr" sz="quarter" idx="11"/>
          </p:nvPr>
        </p:nvSpPr>
        <p:spPr/>
        <p:txBody>
          <a:bodyPr/>
          <a:lstStyle/>
          <a:p>
            <a:r>
              <a:rPr lang="pt-BR" smtClean="0"/>
              <a:t>Marco Aurélio Gerosa (gerosa@ime.usp.br)</a:t>
            </a:r>
            <a:endParaRPr lang="pt-BR" dirty="0"/>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t>50</a:t>
            </a:fld>
            <a:endParaRPr lang="pt-BR"/>
          </a:p>
        </p:txBody>
      </p:sp>
      <p:sp>
        <p:nvSpPr>
          <p:cNvPr id="8" name="Retângulo 7"/>
          <p:cNvSpPr/>
          <p:nvPr/>
        </p:nvSpPr>
        <p:spPr>
          <a:xfrm>
            <a:off x="251520" y="4149080"/>
            <a:ext cx="2086637" cy="400110"/>
          </a:xfrm>
          <a:prstGeom prst="rect">
            <a:avLst/>
          </a:prstGeom>
        </p:spPr>
        <p:txBody>
          <a:bodyPr wrap="square">
            <a:spAutoFit/>
          </a:bodyPr>
          <a:lstStyle/>
          <a:p>
            <a:r>
              <a:rPr lang="en-US" sz="1000" dirty="0">
                <a:solidFill>
                  <a:schemeClr val="bg1">
                    <a:lumMod val="65000"/>
                  </a:schemeClr>
                </a:solidFill>
              </a:rPr>
              <a:t>https://github.com/about/press</a:t>
            </a:r>
            <a:endParaRPr lang="en-US" sz="1000" dirty="0">
              <a:solidFill>
                <a:schemeClr val="bg1">
                  <a:lumMod val="65000"/>
                </a:schemeClr>
              </a:solidFill>
              <a:hlinkClick r:id="rId2"/>
            </a:endParaRPr>
          </a:p>
          <a:p>
            <a:r>
              <a:rPr lang="en-US" sz="1000" dirty="0" smtClean="0">
                <a:solidFill>
                  <a:schemeClr val="bg1">
                    <a:lumMod val="65000"/>
                  </a:schemeClr>
                </a:solidFill>
              </a:rPr>
              <a:t>http</a:t>
            </a:r>
            <a:r>
              <a:rPr lang="en-US" sz="1000" dirty="0">
                <a:solidFill>
                  <a:schemeClr val="bg1">
                    <a:lumMod val="65000"/>
                  </a:schemeClr>
                </a:solidFill>
              </a:rPr>
              <a:t>://octoverse.github.com</a:t>
            </a:r>
            <a:r>
              <a:rPr lang="en-US" sz="1000" dirty="0" smtClean="0">
                <a:solidFill>
                  <a:schemeClr val="bg1">
                    <a:lumMod val="65000"/>
                  </a:schemeClr>
                </a:solidFill>
              </a:rPr>
              <a:t>/ </a:t>
            </a:r>
            <a:endParaRPr lang="en-US" sz="1000" dirty="0">
              <a:solidFill>
                <a:schemeClr val="bg1">
                  <a:lumMod val="65000"/>
                </a:schemeClr>
              </a:solidFill>
            </a:endParaRPr>
          </a:p>
        </p:txBody>
      </p:sp>
      <p:pic>
        <p:nvPicPr>
          <p:cNvPr id="62468" name="Picture 4" descr="http://wptavern.com/wp-content/uploads/2013/10/github-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415" y="1333997"/>
            <a:ext cx="1452681" cy="576063"/>
          </a:xfrm>
          <a:prstGeom prst="rect">
            <a:avLst/>
          </a:prstGeom>
          <a:noFill/>
          <a:extLst>
            <a:ext uri="{909E8E84-426E-40DD-AFC4-6F175D3DCCD1}">
              <a14:hiddenFill xmlns:a14="http://schemas.microsoft.com/office/drawing/2010/main">
                <a:solidFill>
                  <a:srgbClr val="FFFFFF"/>
                </a:solidFill>
              </a14:hiddenFill>
            </a:ext>
          </a:extLst>
        </p:spPr>
      </p:pic>
      <p:sp>
        <p:nvSpPr>
          <p:cNvPr id="10" name="CaixaDeTexto 9"/>
          <p:cNvSpPr txBox="1"/>
          <p:nvPr/>
        </p:nvSpPr>
        <p:spPr>
          <a:xfrm>
            <a:off x="251520" y="1912764"/>
            <a:ext cx="2633285" cy="2308324"/>
          </a:xfrm>
          <a:prstGeom prst="rect">
            <a:avLst/>
          </a:prstGeom>
          <a:noFill/>
        </p:spPr>
        <p:txBody>
          <a:bodyPr wrap="none" rtlCol="0">
            <a:spAutoFit/>
          </a:bodyPr>
          <a:lstStyle/>
          <a:p>
            <a:r>
              <a:rPr lang="en-US" dirty="0" smtClean="0"/>
              <a:t>11.3 millions repositories</a:t>
            </a:r>
          </a:p>
          <a:p>
            <a:r>
              <a:rPr lang="en-US" dirty="0" smtClean="0"/>
              <a:t>5.4 millions users</a:t>
            </a:r>
          </a:p>
          <a:p>
            <a:r>
              <a:rPr lang="en-US" dirty="0" smtClean="0"/>
              <a:t>In 2013:</a:t>
            </a:r>
          </a:p>
          <a:p>
            <a:pPr marL="285750" indent="-285750">
              <a:buFont typeface="Arial" panose="020B0604020202020204" pitchFamily="34" charset="0"/>
              <a:buChar char="•"/>
            </a:pPr>
            <a:r>
              <a:rPr lang="en-US" dirty="0" smtClean="0"/>
              <a:t>3 millions new users</a:t>
            </a:r>
          </a:p>
          <a:p>
            <a:pPr marL="285750" indent="-285750">
              <a:buFont typeface="Arial" panose="020B0604020202020204" pitchFamily="34" charset="0"/>
              <a:buChar char="•"/>
            </a:pPr>
            <a:r>
              <a:rPr lang="en-US" dirty="0" smtClean="0"/>
              <a:t>152 millions pushes</a:t>
            </a:r>
          </a:p>
          <a:p>
            <a:pPr marL="285750" indent="-285750">
              <a:buFont typeface="Arial" panose="020B0604020202020204" pitchFamily="34" charset="0"/>
              <a:buChar char="•"/>
            </a:pPr>
            <a:r>
              <a:rPr lang="en-US" dirty="0" smtClean="0"/>
              <a:t>25 millions comments</a:t>
            </a:r>
          </a:p>
          <a:p>
            <a:pPr marL="285750" indent="-285750">
              <a:buFont typeface="Arial" panose="020B0604020202020204" pitchFamily="34" charset="0"/>
              <a:buChar char="•"/>
            </a:pPr>
            <a:r>
              <a:rPr lang="en-US" dirty="0" smtClean="0"/>
              <a:t>14 millions issue</a:t>
            </a:r>
          </a:p>
          <a:p>
            <a:pPr marL="285750" indent="-285750">
              <a:buFont typeface="Arial" panose="020B0604020202020204" pitchFamily="34" charset="0"/>
              <a:buChar char="•"/>
            </a:pPr>
            <a:r>
              <a:rPr lang="en-US" dirty="0" smtClean="0"/>
              <a:t>7 millions pull requests</a:t>
            </a:r>
            <a:endParaRPr lang="en-US" dirty="0"/>
          </a:p>
        </p:txBody>
      </p:sp>
      <p:pic>
        <p:nvPicPr>
          <p:cNvPr id="11" name="Imagem 10"/>
          <p:cNvPicPr>
            <a:picLocks noChangeAspect="1"/>
          </p:cNvPicPr>
          <p:nvPr/>
        </p:nvPicPr>
        <p:blipFill>
          <a:blip r:embed="rId4"/>
          <a:stretch>
            <a:fillRect/>
          </a:stretch>
        </p:blipFill>
        <p:spPr>
          <a:xfrm>
            <a:off x="5160482" y="3719688"/>
            <a:ext cx="1177481" cy="301320"/>
          </a:xfrm>
          <a:prstGeom prst="rect">
            <a:avLst/>
          </a:prstGeom>
        </p:spPr>
      </p:pic>
      <p:sp>
        <p:nvSpPr>
          <p:cNvPr id="12" name="Retângulo 11"/>
          <p:cNvSpPr/>
          <p:nvPr/>
        </p:nvSpPr>
        <p:spPr>
          <a:xfrm>
            <a:off x="5076056" y="3991741"/>
            <a:ext cx="1346331" cy="369332"/>
          </a:xfrm>
          <a:prstGeom prst="rect">
            <a:avLst/>
          </a:prstGeom>
        </p:spPr>
        <p:txBody>
          <a:bodyPr wrap="none">
            <a:spAutoFit/>
          </a:bodyPr>
          <a:lstStyle/>
          <a:p>
            <a:r>
              <a:rPr lang="en-US" dirty="0" smtClean="0"/>
              <a:t>36K projects</a:t>
            </a:r>
            <a:endParaRPr lang="en-US" dirty="0"/>
          </a:p>
        </p:txBody>
      </p:sp>
      <p:sp>
        <p:nvSpPr>
          <p:cNvPr id="13" name="Retângulo 12"/>
          <p:cNvSpPr/>
          <p:nvPr/>
        </p:nvSpPr>
        <p:spPr>
          <a:xfrm>
            <a:off x="5076056" y="4262899"/>
            <a:ext cx="2191626" cy="246221"/>
          </a:xfrm>
          <a:prstGeom prst="rect">
            <a:avLst/>
          </a:prstGeom>
        </p:spPr>
        <p:txBody>
          <a:bodyPr wrap="none">
            <a:spAutoFit/>
          </a:bodyPr>
          <a:lstStyle/>
          <a:p>
            <a:r>
              <a:rPr lang="en-US" sz="1000" dirty="0">
                <a:solidFill>
                  <a:schemeClr val="bg1">
                    <a:lumMod val="65000"/>
                  </a:schemeClr>
                </a:solidFill>
              </a:rPr>
              <a:t>http://en.wikipedia.org/wiki/CodePlex</a:t>
            </a:r>
          </a:p>
        </p:txBody>
      </p:sp>
      <p:pic>
        <p:nvPicPr>
          <p:cNvPr id="62470" name="Picture 6" descr="Bitbucket 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4248" y="1186269"/>
            <a:ext cx="1943100" cy="504826"/>
          </a:xfrm>
          <a:prstGeom prst="rect">
            <a:avLst/>
          </a:prstGeom>
          <a:noFill/>
          <a:extLst>
            <a:ext uri="{909E8E84-426E-40DD-AFC4-6F175D3DCCD1}">
              <a14:hiddenFill xmlns:a14="http://schemas.microsoft.com/office/drawing/2010/main">
                <a:solidFill>
                  <a:srgbClr val="FFFFFF"/>
                </a:solidFill>
              </a14:hiddenFill>
            </a:ext>
          </a:extLst>
        </p:spPr>
      </p:pic>
      <p:pic>
        <p:nvPicPr>
          <p:cNvPr id="62472" name="Picture 8" descr="Launchpad log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8184" y="2291635"/>
            <a:ext cx="2343150" cy="504826"/>
          </a:xfrm>
          <a:prstGeom prst="rect">
            <a:avLst/>
          </a:prstGeom>
          <a:noFill/>
          <a:extLst>
            <a:ext uri="{909E8E84-426E-40DD-AFC4-6F175D3DCCD1}">
              <a14:hiddenFill xmlns:a14="http://schemas.microsoft.com/office/drawing/2010/main">
                <a:solidFill>
                  <a:srgbClr val="FFFFFF"/>
                </a:solidFill>
              </a14:hiddenFill>
            </a:ext>
          </a:extLst>
        </p:spPr>
      </p:pic>
      <p:sp>
        <p:nvSpPr>
          <p:cNvPr id="18" name="Retângulo 17"/>
          <p:cNvSpPr/>
          <p:nvPr/>
        </p:nvSpPr>
        <p:spPr>
          <a:xfrm>
            <a:off x="6131082" y="2766294"/>
            <a:ext cx="1346331" cy="369332"/>
          </a:xfrm>
          <a:prstGeom prst="rect">
            <a:avLst/>
          </a:prstGeom>
        </p:spPr>
        <p:txBody>
          <a:bodyPr wrap="none">
            <a:spAutoFit/>
          </a:bodyPr>
          <a:lstStyle/>
          <a:p>
            <a:r>
              <a:rPr lang="en-US" dirty="0" smtClean="0"/>
              <a:t>30K projects</a:t>
            </a:r>
            <a:endParaRPr lang="en-US" dirty="0"/>
          </a:p>
        </p:txBody>
      </p:sp>
      <p:sp>
        <p:nvSpPr>
          <p:cNvPr id="15" name="Retângulo 14"/>
          <p:cNvSpPr/>
          <p:nvPr/>
        </p:nvSpPr>
        <p:spPr>
          <a:xfrm>
            <a:off x="6131082" y="3038763"/>
            <a:ext cx="1337226" cy="246221"/>
          </a:xfrm>
          <a:prstGeom prst="rect">
            <a:avLst/>
          </a:prstGeom>
        </p:spPr>
        <p:txBody>
          <a:bodyPr wrap="none">
            <a:spAutoFit/>
          </a:bodyPr>
          <a:lstStyle/>
          <a:p>
            <a:r>
              <a:rPr lang="en-US" sz="1000" dirty="0">
                <a:solidFill>
                  <a:schemeClr val="bg1">
                    <a:lumMod val="65000"/>
                  </a:schemeClr>
                </a:solidFill>
              </a:rPr>
              <a:t>https://launchpad.net</a:t>
            </a:r>
          </a:p>
        </p:txBody>
      </p:sp>
      <p:pic>
        <p:nvPicPr>
          <p:cNvPr id="62474" name="Picture 10" descr="Sourceforge logo.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05032" y="4941168"/>
            <a:ext cx="1943100" cy="304801"/>
          </a:xfrm>
          <a:prstGeom prst="rect">
            <a:avLst/>
          </a:prstGeom>
          <a:noFill/>
          <a:extLst>
            <a:ext uri="{909E8E84-426E-40DD-AFC4-6F175D3DCCD1}">
              <a14:hiddenFill xmlns:a14="http://schemas.microsoft.com/office/drawing/2010/main">
                <a:solidFill>
                  <a:srgbClr val="FFFFFF"/>
                </a:solidFill>
              </a14:hiddenFill>
            </a:ext>
          </a:extLst>
        </p:spPr>
      </p:pic>
      <p:sp>
        <p:nvSpPr>
          <p:cNvPr id="16" name="CaixaDeTexto 15"/>
          <p:cNvSpPr txBox="1"/>
          <p:nvPr/>
        </p:nvSpPr>
        <p:spPr>
          <a:xfrm>
            <a:off x="1115616" y="5147357"/>
            <a:ext cx="2342949" cy="646331"/>
          </a:xfrm>
          <a:prstGeom prst="rect">
            <a:avLst/>
          </a:prstGeom>
          <a:noFill/>
        </p:spPr>
        <p:txBody>
          <a:bodyPr wrap="none" rtlCol="0">
            <a:spAutoFit/>
          </a:bodyPr>
          <a:lstStyle/>
          <a:p>
            <a:r>
              <a:rPr lang="en-US" dirty="0" smtClean="0"/>
              <a:t>324K projects</a:t>
            </a:r>
          </a:p>
          <a:p>
            <a:r>
              <a:rPr lang="en-US" dirty="0" smtClean="0"/>
              <a:t>3.4 millions developers</a:t>
            </a:r>
            <a:endParaRPr lang="en-US" dirty="0"/>
          </a:p>
        </p:txBody>
      </p:sp>
      <p:sp>
        <p:nvSpPr>
          <p:cNvPr id="17" name="Retângulo 16"/>
          <p:cNvSpPr/>
          <p:nvPr/>
        </p:nvSpPr>
        <p:spPr>
          <a:xfrm>
            <a:off x="1115616" y="5693397"/>
            <a:ext cx="4572000" cy="246221"/>
          </a:xfrm>
          <a:prstGeom prst="rect">
            <a:avLst/>
          </a:prstGeom>
        </p:spPr>
        <p:txBody>
          <a:bodyPr>
            <a:spAutoFit/>
          </a:bodyPr>
          <a:lstStyle/>
          <a:p>
            <a:r>
              <a:rPr lang="en-US" sz="1000" dirty="0">
                <a:solidFill>
                  <a:schemeClr val="bg1">
                    <a:lumMod val="65000"/>
                  </a:schemeClr>
                </a:solidFill>
              </a:rPr>
              <a:t>http://sourceforge.net/apps/trac/sourceforge/wiki/What%20is%20SourceForge.net</a:t>
            </a:r>
          </a:p>
        </p:txBody>
      </p:sp>
      <p:pic>
        <p:nvPicPr>
          <p:cNvPr id="62476" name="Picture 12" descr="Google Code logo.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29397" y="1412776"/>
            <a:ext cx="1590675" cy="381001"/>
          </a:xfrm>
          <a:prstGeom prst="rect">
            <a:avLst/>
          </a:prstGeom>
          <a:noFill/>
          <a:extLst>
            <a:ext uri="{909E8E84-426E-40DD-AFC4-6F175D3DCCD1}">
              <a14:hiddenFill xmlns:a14="http://schemas.microsoft.com/office/drawing/2010/main">
                <a:solidFill>
                  <a:srgbClr val="FFFFFF"/>
                </a:solidFill>
              </a14:hiddenFill>
            </a:ext>
          </a:extLst>
        </p:spPr>
      </p:pic>
      <p:sp>
        <p:nvSpPr>
          <p:cNvPr id="19" name="CaixaDeTexto 18"/>
          <p:cNvSpPr txBox="1"/>
          <p:nvPr/>
        </p:nvSpPr>
        <p:spPr>
          <a:xfrm>
            <a:off x="3568352" y="1700083"/>
            <a:ext cx="1463349" cy="369332"/>
          </a:xfrm>
          <a:prstGeom prst="rect">
            <a:avLst/>
          </a:prstGeom>
          <a:noFill/>
        </p:spPr>
        <p:txBody>
          <a:bodyPr wrap="none" rtlCol="0">
            <a:spAutoFit/>
          </a:bodyPr>
          <a:lstStyle/>
          <a:p>
            <a:r>
              <a:rPr lang="en-US" dirty="0" smtClean="0"/>
              <a:t>250K projects</a:t>
            </a:r>
            <a:endParaRPr lang="en-US" dirty="0"/>
          </a:p>
        </p:txBody>
      </p:sp>
      <p:sp>
        <p:nvSpPr>
          <p:cNvPr id="20" name="Retângulo 19"/>
          <p:cNvSpPr/>
          <p:nvPr/>
        </p:nvSpPr>
        <p:spPr>
          <a:xfrm>
            <a:off x="4515977" y="6222213"/>
            <a:ext cx="4770741" cy="246221"/>
          </a:xfrm>
          <a:prstGeom prst="rect">
            <a:avLst/>
          </a:prstGeom>
        </p:spPr>
        <p:txBody>
          <a:bodyPr wrap="square">
            <a:spAutoFit/>
          </a:bodyPr>
          <a:lstStyle/>
          <a:p>
            <a:r>
              <a:rPr lang="en-US" sz="1000" dirty="0">
                <a:solidFill>
                  <a:schemeClr val="bg1">
                    <a:lumMod val="65000"/>
                  </a:schemeClr>
                </a:solidFill>
              </a:rPr>
              <a:t>http://en.wikipedia.org/wiki/Comparison_of_open_source_software_hosting_facilities</a:t>
            </a:r>
          </a:p>
        </p:txBody>
      </p:sp>
      <p:sp>
        <p:nvSpPr>
          <p:cNvPr id="26" name="Retângulo 25"/>
          <p:cNvSpPr/>
          <p:nvPr/>
        </p:nvSpPr>
        <p:spPr>
          <a:xfrm>
            <a:off x="6731560" y="1544214"/>
            <a:ext cx="1540037" cy="646331"/>
          </a:xfrm>
          <a:prstGeom prst="rect">
            <a:avLst/>
          </a:prstGeom>
        </p:spPr>
        <p:txBody>
          <a:bodyPr wrap="none">
            <a:spAutoFit/>
          </a:bodyPr>
          <a:lstStyle/>
          <a:p>
            <a:r>
              <a:rPr lang="en-US" dirty="0" smtClean="0"/>
              <a:t>93K projects</a:t>
            </a:r>
          </a:p>
          <a:p>
            <a:r>
              <a:rPr lang="en-US" dirty="0" smtClean="0"/>
              <a:t>1 million users</a:t>
            </a:r>
            <a:endParaRPr lang="en-US" dirty="0"/>
          </a:p>
        </p:txBody>
      </p:sp>
      <p:pic>
        <p:nvPicPr>
          <p:cNvPr id="62478" name="Picture 14" descr="The Apache Software Foundatio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32869" y="4858957"/>
            <a:ext cx="3142929" cy="298490"/>
          </a:xfrm>
          <a:prstGeom prst="rect">
            <a:avLst/>
          </a:prstGeom>
          <a:noFill/>
          <a:extLst>
            <a:ext uri="{909E8E84-426E-40DD-AFC4-6F175D3DCCD1}">
              <a14:hiddenFill xmlns:a14="http://schemas.microsoft.com/office/drawing/2010/main">
                <a:solidFill>
                  <a:srgbClr val="FFFFFF"/>
                </a:solidFill>
              </a14:hiddenFill>
            </a:ext>
          </a:extLst>
        </p:spPr>
      </p:pic>
      <p:sp>
        <p:nvSpPr>
          <p:cNvPr id="28" name="CaixaDeTexto 27"/>
          <p:cNvSpPr txBox="1"/>
          <p:nvPr/>
        </p:nvSpPr>
        <p:spPr>
          <a:xfrm>
            <a:off x="4572000" y="5081654"/>
            <a:ext cx="1343125" cy="369332"/>
          </a:xfrm>
          <a:prstGeom prst="rect">
            <a:avLst/>
          </a:prstGeom>
          <a:noFill/>
        </p:spPr>
        <p:txBody>
          <a:bodyPr wrap="none" rtlCol="0">
            <a:spAutoFit/>
          </a:bodyPr>
          <a:lstStyle/>
          <a:p>
            <a:r>
              <a:rPr lang="en-US" dirty="0" smtClean="0"/>
              <a:t>200 projects</a:t>
            </a:r>
            <a:endParaRPr lang="en-US" dirty="0"/>
          </a:p>
        </p:txBody>
      </p:sp>
      <p:sp>
        <p:nvSpPr>
          <p:cNvPr id="21" name="Retângulo 20"/>
          <p:cNvSpPr/>
          <p:nvPr/>
        </p:nvSpPr>
        <p:spPr>
          <a:xfrm>
            <a:off x="4600502" y="5380144"/>
            <a:ext cx="2629246" cy="246221"/>
          </a:xfrm>
          <a:prstGeom prst="rect">
            <a:avLst/>
          </a:prstGeom>
        </p:spPr>
        <p:txBody>
          <a:bodyPr wrap="none">
            <a:spAutoFit/>
          </a:bodyPr>
          <a:lstStyle/>
          <a:p>
            <a:r>
              <a:rPr lang="en-US" sz="1000" dirty="0">
                <a:solidFill>
                  <a:schemeClr val="bg1">
                    <a:lumMod val="65000"/>
                  </a:schemeClr>
                </a:solidFill>
              </a:rPr>
              <a:t>http://projects.apache.org/indexes/alpha.html</a:t>
            </a:r>
          </a:p>
        </p:txBody>
      </p:sp>
      <p:pic>
        <p:nvPicPr>
          <p:cNvPr id="62480" name="Picture 16" descr="Ohloh"/>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31840" y="2348880"/>
            <a:ext cx="2000250" cy="314326"/>
          </a:xfrm>
          <a:prstGeom prst="rect">
            <a:avLst/>
          </a:prstGeom>
          <a:noFill/>
          <a:extLst>
            <a:ext uri="{909E8E84-426E-40DD-AFC4-6F175D3DCCD1}">
              <a14:hiddenFill xmlns:a14="http://schemas.microsoft.com/office/drawing/2010/main">
                <a:solidFill>
                  <a:srgbClr val="FFFFFF"/>
                </a:solidFill>
              </a14:hiddenFill>
            </a:ext>
          </a:extLst>
        </p:spPr>
      </p:pic>
      <p:sp>
        <p:nvSpPr>
          <p:cNvPr id="22" name="CaixaDeTexto 21"/>
          <p:cNvSpPr txBox="1"/>
          <p:nvPr/>
        </p:nvSpPr>
        <p:spPr>
          <a:xfrm>
            <a:off x="3079949" y="2641799"/>
            <a:ext cx="2712281" cy="1200329"/>
          </a:xfrm>
          <a:prstGeom prst="rect">
            <a:avLst/>
          </a:prstGeom>
          <a:noFill/>
        </p:spPr>
        <p:txBody>
          <a:bodyPr wrap="none" rtlCol="0">
            <a:spAutoFit/>
          </a:bodyPr>
          <a:lstStyle/>
          <a:p>
            <a:r>
              <a:rPr lang="en-US" dirty="0" smtClean="0"/>
              <a:t>661K projects</a:t>
            </a:r>
          </a:p>
          <a:p>
            <a:r>
              <a:rPr lang="en-US" dirty="0" smtClean="0"/>
              <a:t>29 billions of lines of codes</a:t>
            </a:r>
          </a:p>
          <a:p>
            <a:r>
              <a:rPr lang="en-US" dirty="0" smtClean="0"/>
              <a:t>3 millions users</a:t>
            </a:r>
          </a:p>
          <a:p>
            <a:endParaRPr lang="en-US" dirty="0"/>
          </a:p>
        </p:txBody>
      </p:sp>
      <p:pic>
        <p:nvPicPr>
          <p:cNvPr id="62486" name="Picture 22" descr="Gitoriou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99759" y="3480404"/>
            <a:ext cx="1657350" cy="476250"/>
          </a:xfrm>
          <a:prstGeom prst="rect">
            <a:avLst/>
          </a:prstGeom>
          <a:noFill/>
          <a:extLst>
            <a:ext uri="{909E8E84-426E-40DD-AFC4-6F175D3DCCD1}">
              <a14:hiddenFill xmlns:a14="http://schemas.microsoft.com/office/drawing/2010/main">
                <a:solidFill>
                  <a:srgbClr val="FFFFFF"/>
                </a:solidFill>
              </a14:hiddenFill>
            </a:ext>
          </a:extLst>
        </p:spPr>
      </p:pic>
      <p:sp>
        <p:nvSpPr>
          <p:cNvPr id="36" name="Retângulo 35"/>
          <p:cNvSpPr/>
          <p:nvPr/>
        </p:nvSpPr>
        <p:spPr>
          <a:xfrm>
            <a:off x="7395393" y="3890589"/>
            <a:ext cx="1346331" cy="369332"/>
          </a:xfrm>
          <a:prstGeom prst="rect">
            <a:avLst/>
          </a:prstGeom>
        </p:spPr>
        <p:txBody>
          <a:bodyPr wrap="none">
            <a:spAutoFit/>
          </a:bodyPr>
          <a:lstStyle/>
          <a:p>
            <a:r>
              <a:rPr lang="en-US" dirty="0" smtClean="0"/>
              <a:t>33K projects</a:t>
            </a:r>
            <a:endParaRPr lang="en-US" dirty="0"/>
          </a:p>
        </p:txBody>
      </p:sp>
      <p:sp>
        <p:nvSpPr>
          <p:cNvPr id="24" name="Retângulo 23"/>
          <p:cNvSpPr/>
          <p:nvPr/>
        </p:nvSpPr>
        <p:spPr>
          <a:xfrm>
            <a:off x="3101266" y="3484264"/>
            <a:ext cx="1399742" cy="246221"/>
          </a:xfrm>
          <a:prstGeom prst="rect">
            <a:avLst/>
          </a:prstGeom>
        </p:spPr>
        <p:txBody>
          <a:bodyPr wrap="none">
            <a:spAutoFit/>
          </a:bodyPr>
          <a:lstStyle/>
          <a:p>
            <a:r>
              <a:rPr lang="en-US" sz="1000" dirty="0">
                <a:solidFill>
                  <a:schemeClr val="bg1">
                    <a:lumMod val="65000"/>
                  </a:schemeClr>
                </a:solidFill>
              </a:rPr>
              <a:t>http://www.ohloh.net/</a:t>
            </a:r>
          </a:p>
        </p:txBody>
      </p:sp>
    </p:spTree>
    <p:extLst>
      <p:ext uri="{BB962C8B-B14F-4D97-AF65-F5344CB8AC3E}">
        <p14:creationId xmlns:p14="http://schemas.microsoft.com/office/powerpoint/2010/main" val="130543795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Examples</a:t>
            </a:r>
            <a:endParaRPr lang="en-US" dirty="0"/>
          </a:p>
        </p:txBody>
      </p:sp>
      <p:sp>
        <p:nvSpPr>
          <p:cNvPr id="4" name="Espaço Reservado para Data 3"/>
          <p:cNvSpPr>
            <a:spLocks noGrp="1"/>
          </p:cNvSpPr>
          <p:nvPr>
            <p:ph type="dt" sz="half" idx="10"/>
          </p:nvPr>
        </p:nvSpPr>
        <p:spPr/>
        <p:txBody>
          <a:bodyPr/>
          <a:lstStyle/>
          <a:p>
            <a:r>
              <a:rPr lang="pt-BR" dirty="0" smtClean="0"/>
              <a:t>Software </a:t>
            </a:r>
            <a:r>
              <a:rPr lang="pt-BR" dirty="0" err="1" smtClean="0"/>
              <a:t>Environments</a:t>
            </a:r>
            <a:endParaRPr lang="pt-BR" dirty="0"/>
          </a:p>
        </p:txBody>
      </p:sp>
      <p:sp>
        <p:nvSpPr>
          <p:cNvPr id="5" name="Espaço Reservado para Rodapé 4"/>
          <p:cNvSpPr>
            <a:spLocks noGrp="1"/>
          </p:cNvSpPr>
          <p:nvPr>
            <p:ph type="ftr" sz="quarter" idx="11"/>
          </p:nvPr>
        </p:nvSpPr>
        <p:spPr/>
        <p:txBody>
          <a:bodyPr/>
          <a:lstStyle/>
          <a:p>
            <a:r>
              <a:rPr lang="pt-BR" smtClean="0"/>
              <a:t>Marco Aurélio Gerosa (gerosa@ime.usp.br)</a:t>
            </a:r>
            <a:endParaRPr lang="pt-BR" dirty="0"/>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t>51</a:t>
            </a:fld>
            <a:endParaRPr lang="pt-BR"/>
          </a:p>
        </p:txBody>
      </p:sp>
      <p:pic>
        <p:nvPicPr>
          <p:cNvPr id="8" name="Imagem 7"/>
          <p:cNvPicPr>
            <a:picLocks noChangeAspect="1"/>
          </p:cNvPicPr>
          <p:nvPr/>
        </p:nvPicPr>
        <p:blipFill>
          <a:blip r:embed="rId2"/>
          <a:stretch>
            <a:fillRect/>
          </a:stretch>
        </p:blipFill>
        <p:spPr>
          <a:xfrm>
            <a:off x="132475" y="1499103"/>
            <a:ext cx="3697979" cy="3302281"/>
          </a:xfrm>
          <a:prstGeom prst="rect">
            <a:avLst/>
          </a:prstGeom>
        </p:spPr>
      </p:pic>
      <p:pic>
        <p:nvPicPr>
          <p:cNvPr id="9" name="Imagem 8"/>
          <p:cNvPicPr>
            <a:picLocks noChangeAspect="1"/>
          </p:cNvPicPr>
          <p:nvPr/>
        </p:nvPicPr>
        <p:blipFill>
          <a:blip r:embed="rId3"/>
          <a:stretch>
            <a:fillRect/>
          </a:stretch>
        </p:blipFill>
        <p:spPr>
          <a:xfrm>
            <a:off x="82860" y="4874993"/>
            <a:ext cx="2160778" cy="1146441"/>
          </a:xfrm>
          <a:prstGeom prst="rect">
            <a:avLst/>
          </a:prstGeom>
        </p:spPr>
      </p:pic>
      <p:sp>
        <p:nvSpPr>
          <p:cNvPr id="10" name="Retângulo 9"/>
          <p:cNvSpPr/>
          <p:nvPr/>
        </p:nvSpPr>
        <p:spPr>
          <a:xfrm>
            <a:off x="0" y="6021434"/>
            <a:ext cx="3851920" cy="600164"/>
          </a:xfrm>
          <a:prstGeom prst="rect">
            <a:avLst/>
          </a:prstGeom>
        </p:spPr>
        <p:txBody>
          <a:bodyPr wrap="square">
            <a:spAutoFit/>
          </a:bodyPr>
          <a:lstStyle/>
          <a:p>
            <a:r>
              <a:rPr lang="en-US" sz="1100" dirty="0">
                <a:solidFill>
                  <a:schemeClr val="bg1">
                    <a:lumMod val="65000"/>
                  </a:schemeClr>
                </a:solidFill>
              </a:rPr>
              <a:t>https://</a:t>
            </a:r>
            <a:r>
              <a:rPr lang="en-US" sz="1100" dirty="0" smtClean="0">
                <a:solidFill>
                  <a:schemeClr val="bg1">
                    <a:lumMod val="65000"/>
                  </a:schemeClr>
                </a:solidFill>
              </a:rPr>
              <a:t>github.com/mjwillson/ProgLangVisualise</a:t>
            </a:r>
          </a:p>
          <a:p>
            <a:r>
              <a:rPr lang="en-US" sz="1100" dirty="0">
                <a:solidFill>
                  <a:schemeClr val="bg1">
                    <a:lumMod val="65000"/>
                  </a:schemeClr>
                </a:solidFill>
              </a:rPr>
              <a:t>http://</a:t>
            </a:r>
            <a:r>
              <a:rPr lang="en-US" sz="1100" dirty="0" smtClean="0">
                <a:solidFill>
                  <a:schemeClr val="bg1">
                    <a:lumMod val="65000"/>
                  </a:schemeClr>
                </a:solidFill>
              </a:rPr>
              <a:t>www.igvita.com/slides/2012/bigquery-github-strata.pdf</a:t>
            </a:r>
            <a:r>
              <a:rPr lang="en-US" sz="1100" dirty="0" smtClean="0"/>
              <a:t> </a:t>
            </a:r>
            <a:endParaRPr lang="en-US" sz="1100" dirty="0"/>
          </a:p>
          <a:p>
            <a:r>
              <a:rPr lang="en-US" sz="1100" dirty="0" smtClean="0"/>
              <a:t> </a:t>
            </a:r>
            <a:endParaRPr lang="en-US" sz="1100" dirty="0"/>
          </a:p>
        </p:txBody>
      </p:sp>
      <p:pic>
        <p:nvPicPr>
          <p:cNvPr id="12" name="Imagem 11"/>
          <p:cNvPicPr>
            <a:picLocks noChangeAspect="1"/>
          </p:cNvPicPr>
          <p:nvPr/>
        </p:nvPicPr>
        <p:blipFill>
          <a:blip r:embed="rId4"/>
          <a:stretch>
            <a:fillRect/>
          </a:stretch>
        </p:blipFill>
        <p:spPr>
          <a:xfrm>
            <a:off x="4499992" y="1354458"/>
            <a:ext cx="2906075" cy="3729004"/>
          </a:xfrm>
          <a:prstGeom prst="rect">
            <a:avLst/>
          </a:prstGeom>
        </p:spPr>
      </p:pic>
      <p:sp>
        <p:nvSpPr>
          <p:cNvPr id="13" name="Retângulo 12"/>
          <p:cNvSpPr/>
          <p:nvPr/>
        </p:nvSpPr>
        <p:spPr>
          <a:xfrm>
            <a:off x="4568995" y="5200980"/>
            <a:ext cx="4572000" cy="1338828"/>
          </a:xfrm>
          <a:prstGeom prst="rect">
            <a:avLst/>
          </a:prstGeom>
        </p:spPr>
        <p:txBody>
          <a:bodyPr>
            <a:spAutoFit/>
          </a:bodyPr>
          <a:lstStyle/>
          <a:p>
            <a:r>
              <a:rPr lang="en-US" sz="900" dirty="0" smtClean="0">
                <a:solidFill>
                  <a:schemeClr val="bg1">
                    <a:lumMod val="65000"/>
                  </a:schemeClr>
                </a:solidFill>
                <a:latin typeface="Verdana" panose="020B0604030504040204" pitchFamily="34" charset="0"/>
              </a:rPr>
              <a:t>Zimmermann</a:t>
            </a:r>
            <a:r>
              <a:rPr lang="en-US" sz="900" dirty="0">
                <a:solidFill>
                  <a:schemeClr val="bg1">
                    <a:lumMod val="65000"/>
                  </a:schemeClr>
                </a:solidFill>
                <a:latin typeface="Verdana" panose="020B0604030504040204" pitchFamily="34" charset="0"/>
              </a:rPr>
              <a:t>, </a:t>
            </a:r>
            <a:r>
              <a:rPr lang="en-US" sz="900" dirty="0" err="1" smtClean="0">
                <a:solidFill>
                  <a:schemeClr val="bg1">
                    <a:lumMod val="65000"/>
                  </a:schemeClr>
                </a:solidFill>
                <a:latin typeface="Verdana" panose="020B0604030504040204" pitchFamily="34" charset="0"/>
              </a:rPr>
              <a:t>Weissgerber</a:t>
            </a:r>
            <a:r>
              <a:rPr lang="en-US" sz="900" dirty="0">
                <a:solidFill>
                  <a:schemeClr val="bg1">
                    <a:lumMod val="65000"/>
                  </a:schemeClr>
                </a:solidFill>
                <a:latin typeface="Verdana" panose="020B0604030504040204" pitchFamily="34" charset="0"/>
              </a:rPr>
              <a:t>, </a:t>
            </a:r>
            <a:r>
              <a:rPr lang="en-US" sz="900" dirty="0" smtClean="0">
                <a:solidFill>
                  <a:schemeClr val="bg1">
                    <a:lumMod val="65000"/>
                  </a:schemeClr>
                </a:solidFill>
                <a:latin typeface="Verdana" panose="020B0604030504040204" pitchFamily="34" charset="0"/>
              </a:rPr>
              <a:t>Diehl</a:t>
            </a:r>
            <a:r>
              <a:rPr lang="en-US" sz="900" dirty="0">
                <a:solidFill>
                  <a:schemeClr val="bg1">
                    <a:lumMod val="65000"/>
                  </a:schemeClr>
                </a:solidFill>
                <a:latin typeface="Verdana" panose="020B0604030504040204" pitchFamily="34" charset="0"/>
              </a:rPr>
              <a:t>, and </a:t>
            </a:r>
            <a:r>
              <a:rPr lang="en-US" sz="900" dirty="0" smtClean="0">
                <a:solidFill>
                  <a:schemeClr val="bg1">
                    <a:lumMod val="65000"/>
                  </a:schemeClr>
                </a:solidFill>
                <a:latin typeface="Verdana" panose="020B0604030504040204" pitchFamily="34" charset="0"/>
              </a:rPr>
              <a:t>Zeller. </a:t>
            </a:r>
            <a:r>
              <a:rPr lang="en-US" sz="900" dirty="0">
                <a:solidFill>
                  <a:schemeClr val="bg1">
                    <a:lumMod val="65000"/>
                  </a:schemeClr>
                </a:solidFill>
                <a:latin typeface="Verdana" panose="020B0604030504040204" pitchFamily="34" charset="0"/>
              </a:rPr>
              <a:t>Mining Version Histories to Guide Software Changes. IEEE Trans. Software Eng. 31, 6 (June 2005)</a:t>
            </a:r>
          </a:p>
          <a:p>
            <a:endParaRPr lang="en-US" sz="900" dirty="0" smtClean="0">
              <a:solidFill>
                <a:schemeClr val="bg1">
                  <a:lumMod val="65000"/>
                </a:schemeClr>
              </a:solidFill>
              <a:latin typeface="Verdana" panose="020B0604030504040204" pitchFamily="34" charset="0"/>
            </a:endParaRPr>
          </a:p>
          <a:p>
            <a:r>
              <a:rPr lang="en-US" sz="900" dirty="0" smtClean="0">
                <a:solidFill>
                  <a:schemeClr val="bg1">
                    <a:lumMod val="65000"/>
                  </a:schemeClr>
                </a:solidFill>
                <a:latin typeface="Verdana" panose="020B0604030504040204" pitchFamily="34" charset="0"/>
              </a:rPr>
              <a:t>Christian </a:t>
            </a:r>
            <a:r>
              <a:rPr lang="en-US" sz="900" dirty="0">
                <a:solidFill>
                  <a:schemeClr val="bg1">
                    <a:lumMod val="65000"/>
                  </a:schemeClr>
                </a:solidFill>
                <a:latin typeface="Verdana" panose="020B0604030504040204" pitchFamily="34" charset="0"/>
              </a:rPr>
              <a:t>Bird, Alex </a:t>
            </a:r>
            <a:r>
              <a:rPr lang="en-US" sz="900" dirty="0" err="1">
                <a:solidFill>
                  <a:schemeClr val="bg1">
                    <a:lumMod val="65000"/>
                  </a:schemeClr>
                </a:solidFill>
                <a:latin typeface="Verdana" panose="020B0604030504040204" pitchFamily="34" charset="0"/>
              </a:rPr>
              <a:t>Gourley</a:t>
            </a:r>
            <a:r>
              <a:rPr lang="en-US" sz="900" dirty="0">
                <a:solidFill>
                  <a:schemeClr val="bg1">
                    <a:lumMod val="65000"/>
                  </a:schemeClr>
                </a:solidFill>
                <a:latin typeface="Verdana" panose="020B0604030504040204" pitchFamily="34" charset="0"/>
              </a:rPr>
              <a:t>, </a:t>
            </a:r>
            <a:r>
              <a:rPr lang="en-US" sz="900" dirty="0" err="1">
                <a:solidFill>
                  <a:schemeClr val="bg1">
                    <a:lumMod val="65000"/>
                  </a:schemeClr>
                </a:solidFill>
                <a:latin typeface="Verdana" panose="020B0604030504040204" pitchFamily="34" charset="0"/>
              </a:rPr>
              <a:t>Prem</a:t>
            </a:r>
            <a:r>
              <a:rPr lang="en-US" sz="900" dirty="0">
                <a:solidFill>
                  <a:schemeClr val="bg1">
                    <a:lumMod val="65000"/>
                  </a:schemeClr>
                </a:solidFill>
                <a:latin typeface="Verdana" panose="020B0604030504040204" pitchFamily="34" charset="0"/>
              </a:rPr>
              <a:t> </a:t>
            </a:r>
            <a:r>
              <a:rPr lang="en-US" sz="900" dirty="0" err="1">
                <a:solidFill>
                  <a:schemeClr val="bg1">
                    <a:lumMod val="65000"/>
                  </a:schemeClr>
                </a:solidFill>
                <a:latin typeface="Verdana" panose="020B0604030504040204" pitchFamily="34" charset="0"/>
              </a:rPr>
              <a:t>Devanbu</a:t>
            </a:r>
            <a:r>
              <a:rPr lang="en-US" sz="900" dirty="0">
                <a:solidFill>
                  <a:schemeClr val="bg1">
                    <a:lumMod val="65000"/>
                  </a:schemeClr>
                </a:solidFill>
                <a:latin typeface="Verdana" panose="020B0604030504040204" pitchFamily="34" charset="0"/>
              </a:rPr>
              <a:t>, Michael </a:t>
            </a:r>
            <a:r>
              <a:rPr lang="en-US" sz="900" dirty="0" err="1">
                <a:solidFill>
                  <a:schemeClr val="bg1">
                    <a:lumMod val="65000"/>
                  </a:schemeClr>
                </a:solidFill>
                <a:latin typeface="Verdana" panose="020B0604030504040204" pitchFamily="34" charset="0"/>
              </a:rPr>
              <a:t>Gertz</a:t>
            </a:r>
            <a:r>
              <a:rPr lang="en-US" sz="900" dirty="0">
                <a:solidFill>
                  <a:schemeClr val="bg1">
                    <a:lumMod val="65000"/>
                  </a:schemeClr>
                </a:solidFill>
                <a:latin typeface="Verdana" panose="020B0604030504040204" pitchFamily="34" charset="0"/>
              </a:rPr>
              <a:t>, and </a:t>
            </a:r>
            <a:r>
              <a:rPr lang="en-US" sz="900" dirty="0" err="1">
                <a:solidFill>
                  <a:schemeClr val="bg1">
                    <a:lumMod val="65000"/>
                  </a:schemeClr>
                </a:solidFill>
                <a:latin typeface="Verdana" panose="020B0604030504040204" pitchFamily="34" charset="0"/>
              </a:rPr>
              <a:t>Anand</a:t>
            </a:r>
            <a:r>
              <a:rPr lang="en-US" sz="900" dirty="0">
                <a:solidFill>
                  <a:schemeClr val="bg1">
                    <a:lumMod val="65000"/>
                  </a:schemeClr>
                </a:solidFill>
                <a:latin typeface="Verdana" panose="020B0604030504040204" pitchFamily="34" charset="0"/>
              </a:rPr>
              <a:t> </a:t>
            </a:r>
            <a:r>
              <a:rPr lang="en-US" sz="900" dirty="0" err="1">
                <a:solidFill>
                  <a:schemeClr val="bg1">
                    <a:lumMod val="65000"/>
                  </a:schemeClr>
                </a:solidFill>
                <a:latin typeface="Verdana" panose="020B0604030504040204" pitchFamily="34" charset="0"/>
              </a:rPr>
              <a:t>Swaminathan</a:t>
            </a:r>
            <a:r>
              <a:rPr lang="en-US" sz="900" dirty="0">
                <a:solidFill>
                  <a:schemeClr val="bg1">
                    <a:lumMod val="65000"/>
                  </a:schemeClr>
                </a:solidFill>
                <a:latin typeface="Verdana" panose="020B0604030504040204" pitchFamily="34" charset="0"/>
              </a:rPr>
              <a:t>. 2006. Mining email social networks. MSR </a:t>
            </a:r>
            <a:r>
              <a:rPr lang="en-US" sz="900" dirty="0" smtClean="0">
                <a:solidFill>
                  <a:schemeClr val="bg1">
                    <a:lumMod val="65000"/>
                  </a:schemeClr>
                </a:solidFill>
                <a:latin typeface="Verdana" panose="020B0604030504040204" pitchFamily="34" charset="0"/>
              </a:rPr>
              <a:t>2006</a:t>
            </a:r>
          </a:p>
          <a:p>
            <a:endParaRPr lang="en-US" sz="900" dirty="0">
              <a:solidFill>
                <a:schemeClr val="bg1">
                  <a:lumMod val="65000"/>
                </a:schemeClr>
              </a:solidFill>
              <a:latin typeface="Verdana" panose="020B0604030504040204" pitchFamily="34" charset="0"/>
            </a:endParaRPr>
          </a:p>
          <a:p>
            <a:r>
              <a:rPr lang="en-US" sz="900" dirty="0">
                <a:solidFill>
                  <a:schemeClr val="bg1">
                    <a:lumMod val="65000"/>
                  </a:schemeClr>
                </a:solidFill>
                <a:latin typeface="Verdana" panose="020B0604030504040204" pitchFamily="34" charset="0"/>
              </a:rPr>
              <a:t>Santana, F. et a. “</a:t>
            </a:r>
            <a:r>
              <a:rPr lang="en-US" sz="900" dirty="0" err="1">
                <a:solidFill>
                  <a:schemeClr val="bg1">
                    <a:lumMod val="65000"/>
                  </a:schemeClr>
                </a:solidFill>
                <a:latin typeface="Verdana" panose="020B0604030504040204" pitchFamily="34" charset="0"/>
              </a:rPr>
              <a:t>XFlow</a:t>
            </a:r>
            <a:r>
              <a:rPr lang="en-US" sz="900" dirty="0">
                <a:solidFill>
                  <a:schemeClr val="bg1">
                    <a:lumMod val="65000"/>
                  </a:schemeClr>
                </a:solidFill>
                <a:latin typeface="Verdana" panose="020B0604030504040204" pitchFamily="34" charset="0"/>
              </a:rPr>
              <a:t>: An Extensible Tool for Empirical Analysis of Software Systems Evolution”. ESELAW 2011</a:t>
            </a:r>
          </a:p>
          <a:p>
            <a:endParaRPr lang="en-US" sz="900" dirty="0">
              <a:solidFill>
                <a:schemeClr val="bg1">
                  <a:lumMod val="65000"/>
                </a:schemeClr>
              </a:solidFill>
              <a:latin typeface="Verdana" panose="020B0604030504040204" pitchFamily="34" charset="0"/>
            </a:endParaRPr>
          </a:p>
        </p:txBody>
      </p:sp>
      <p:pic>
        <p:nvPicPr>
          <p:cNvPr id="15"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26242" t="22646" r="13199" b="22028"/>
          <a:stretch/>
        </p:blipFill>
        <p:spPr bwMode="auto">
          <a:xfrm>
            <a:off x="7069314" y="1216816"/>
            <a:ext cx="2012581" cy="995947"/>
          </a:xfrm>
          <a:prstGeom prst="rect">
            <a:avLst/>
          </a:prstGeom>
          <a:ln>
            <a:noFill/>
          </a:ln>
          <a:extLst>
            <a:ext uri="{53640926-AAD7-44D8-BBD7-CCE9431645EC}">
              <a14:shadowObscured xmlns:a14="http://schemas.microsoft.com/office/drawing/2010/main"/>
            </a:ext>
          </a:extLst>
        </p:spPr>
      </p:pic>
      <p:pic>
        <p:nvPicPr>
          <p:cNvPr id="16" name="Picture 7"/>
          <p:cNvPicPr/>
          <p:nvPr/>
        </p:nvPicPr>
        <p:blipFill rotWithShape="1">
          <a:blip r:embed="rId6" cstate="print">
            <a:extLst>
              <a:ext uri="{28A0092B-C50C-407E-A947-70E740481C1C}">
                <a14:useLocalDpi xmlns:a14="http://schemas.microsoft.com/office/drawing/2010/main" val="0"/>
              </a:ext>
            </a:extLst>
          </a:blip>
          <a:srcRect l="33385" t="15480" r="22515" b="21741"/>
          <a:stretch/>
        </p:blipFill>
        <p:spPr bwMode="auto">
          <a:xfrm>
            <a:off x="7406067" y="2368824"/>
            <a:ext cx="1521228" cy="1199077"/>
          </a:xfrm>
          <a:prstGeom prst="rect">
            <a:avLst/>
          </a:prstGeom>
          <a:ln>
            <a:noFill/>
          </a:ln>
          <a:extLst>
            <a:ext uri="{53640926-AAD7-44D8-BBD7-CCE9431645EC}">
              <a14:shadowObscured xmlns:a14="http://schemas.microsoft.com/office/drawing/2010/main"/>
            </a:ext>
          </a:extLst>
        </p:spPr>
      </p:pic>
      <p:pic>
        <p:nvPicPr>
          <p:cNvPr id="17" name="Picture 4"/>
          <p:cNvPicPr>
            <a:picLocks noChangeAspect="1"/>
          </p:cNvPicPr>
          <p:nvPr/>
        </p:nvPicPr>
        <p:blipFill>
          <a:blip r:embed="rId7"/>
          <a:stretch>
            <a:fillRect/>
          </a:stretch>
        </p:blipFill>
        <p:spPr>
          <a:xfrm>
            <a:off x="3059832" y="2288376"/>
            <a:ext cx="2391923" cy="1723734"/>
          </a:xfrm>
          <a:prstGeom prst="rect">
            <a:avLst/>
          </a:prstGeom>
        </p:spPr>
      </p:pic>
    </p:spTree>
    <p:extLst>
      <p:ext uri="{BB962C8B-B14F-4D97-AF65-F5344CB8AC3E}">
        <p14:creationId xmlns:p14="http://schemas.microsoft.com/office/powerpoint/2010/main" val="208198629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n-US" dirty="0" smtClean="0"/>
              <a:t>Conclusion</a:t>
            </a:r>
            <a:endParaRPr lang="en-US" dirty="0"/>
          </a:p>
        </p:txBody>
      </p:sp>
      <p:sp>
        <p:nvSpPr>
          <p:cNvPr id="3" name="Subtítulo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9036150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179511" y="286605"/>
            <a:ext cx="8784975" cy="694124"/>
          </a:xfrm>
        </p:spPr>
        <p:txBody>
          <a:bodyPr>
            <a:normAutofit fontScale="90000"/>
          </a:bodyPr>
          <a:lstStyle/>
          <a:p>
            <a:r>
              <a:rPr lang="en-US" dirty="0" smtClean="0"/>
              <a:t>The other side of the coin</a:t>
            </a:r>
            <a:endParaRPr lang="en-US" dirty="0"/>
          </a:p>
        </p:txBody>
      </p:sp>
      <p:sp>
        <p:nvSpPr>
          <p:cNvPr id="2" name="Espaço Reservado para Data 1"/>
          <p:cNvSpPr>
            <a:spLocks noGrp="1"/>
          </p:cNvSpPr>
          <p:nvPr>
            <p:ph type="dt" sz="half" idx="10"/>
          </p:nvPr>
        </p:nvSpPr>
        <p:spPr/>
        <p:txBody>
          <a:bodyPr/>
          <a:lstStyle/>
          <a:p>
            <a:r>
              <a:rPr lang="pt-BR" dirty="0" smtClean="0"/>
              <a:t>Software </a:t>
            </a:r>
            <a:r>
              <a:rPr lang="pt-BR" dirty="0" err="1" smtClean="0"/>
              <a:t>Environments</a:t>
            </a:r>
            <a:endParaRPr lang="pt-BR" dirty="0"/>
          </a:p>
        </p:txBody>
      </p:sp>
      <p:sp>
        <p:nvSpPr>
          <p:cNvPr id="3" name="Espaço Reservado para Rodapé 2"/>
          <p:cNvSpPr>
            <a:spLocks noGrp="1"/>
          </p:cNvSpPr>
          <p:nvPr>
            <p:ph type="ftr" sz="quarter" idx="11"/>
          </p:nvPr>
        </p:nvSpPr>
        <p:spPr/>
        <p:txBody>
          <a:bodyPr/>
          <a:lstStyle/>
          <a:p>
            <a:r>
              <a:rPr lang="pt-BR" smtClean="0"/>
              <a:t>Marco Aurélio Gerosa (gerosa@ime.usp.br)</a:t>
            </a:r>
            <a:endParaRPr lang="pt-BR" dirty="0"/>
          </a:p>
        </p:txBody>
      </p:sp>
      <p:sp>
        <p:nvSpPr>
          <p:cNvPr id="4" name="Espaço Reservado para Número de Slide 3"/>
          <p:cNvSpPr>
            <a:spLocks noGrp="1"/>
          </p:cNvSpPr>
          <p:nvPr>
            <p:ph type="sldNum" sz="quarter" idx="12"/>
          </p:nvPr>
        </p:nvSpPr>
        <p:spPr/>
        <p:txBody>
          <a:bodyPr/>
          <a:lstStyle/>
          <a:p>
            <a:fld id="{2119D8CF-8DEC-4D9F-84EE-ADF04DFF3391}" type="slidenum">
              <a:rPr lang="pt-BR" smtClean="0"/>
              <a:t>53</a:t>
            </a:fld>
            <a:endParaRPr lang="pt-BR" dirty="0"/>
          </a:p>
        </p:txBody>
      </p:sp>
      <p:sp>
        <p:nvSpPr>
          <p:cNvPr id="5" name="Retângulo 4"/>
          <p:cNvSpPr/>
          <p:nvPr/>
        </p:nvSpPr>
        <p:spPr>
          <a:xfrm>
            <a:off x="110045" y="1124744"/>
            <a:ext cx="8938646" cy="3139321"/>
          </a:xfrm>
          <a:prstGeom prst="rect">
            <a:avLst/>
          </a:prstGeom>
        </p:spPr>
        <p:txBody>
          <a:bodyPr wrap="square">
            <a:spAutoFit/>
          </a:bodyPr>
          <a:lstStyle/>
          <a:p>
            <a:r>
              <a:rPr lang="en-US" dirty="0" smtClean="0">
                <a:solidFill>
                  <a:srgbClr val="000000"/>
                </a:solidFill>
                <a:latin typeface="Arial" panose="020B0604020202020204" pitchFamily="34" charset="0"/>
              </a:rPr>
              <a:t>“One </a:t>
            </a:r>
            <a:r>
              <a:rPr lang="en-US" dirty="0">
                <a:solidFill>
                  <a:srgbClr val="000000"/>
                </a:solidFill>
                <a:latin typeface="Arial" panose="020B0604020202020204" pitchFamily="34" charset="0"/>
              </a:rPr>
              <a:t>of the things I've found kind of depressing about the craft of computer programming is that you see all these fancy development environments out there, and they tend to be targeted at solving certain specific kinds of problems, like building user interfaces. But</a:t>
            </a:r>
            <a:r>
              <a:rPr lang="en-US" b="1" dirty="0">
                <a:solidFill>
                  <a:srgbClr val="000000"/>
                </a:solidFill>
                <a:latin typeface="Arial" panose="020B0604020202020204" pitchFamily="34" charset="0"/>
              </a:rPr>
              <a:t> if you go around and look at the high-end developers, the people who actually have to implement algorithms, if you're using one of these high-end IDEs the IDEs generally don't help you much at all, because they drop you into this simple text editor. </a:t>
            </a:r>
            <a:r>
              <a:rPr lang="en-US" dirty="0">
                <a:solidFill>
                  <a:srgbClr val="000000"/>
                </a:solidFill>
                <a:latin typeface="Arial" panose="020B0604020202020204" pitchFamily="34" charset="0"/>
              </a:rPr>
              <a:t>The number one software development environment for high-end developers these days is still essentially EMACS. At their heart, these tools are 20 years old, and there hasn't been much in the way of dramatic change. People have made all kinds of stabs at graphical programming environments and that, and they've tended to be failures for one reason or </a:t>
            </a:r>
            <a:r>
              <a:rPr lang="en-US">
                <a:solidFill>
                  <a:srgbClr val="000000"/>
                </a:solidFill>
                <a:latin typeface="Arial" panose="020B0604020202020204" pitchFamily="34" charset="0"/>
              </a:rPr>
              <a:t>another</a:t>
            </a:r>
            <a:r>
              <a:rPr lang="en-US" smtClean="0">
                <a:solidFill>
                  <a:srgbClr val="000000"/>
                </a:solidFill>
                <a:latin typeface="Arial" panose="020B0604020202020204" pitchFamily="34" charset="0"/>
              </a:rPr>
              <a:t>.”</a:t>
            </a:r>
            <a:endParaRPr lang="en-US" dirty="0" smtClean="0">
              <a:solidFill>
                <a:srgbClr val="000000"/>
              </a:solidFill>
              <a:latin typeface="Arial" panose="020B0604020202020204" pitchFamily="34" charset="0"/>
            </a:endParaRPr>
          </a:p>
        </p:txBody>
      </p:sp>
      <p:sp>
        <p:nvSpPr>
          <p:cNvPr id="6" name="Retângulo 5"/>
          <p:cNvSpPr/>
          <p:nvPr/>
        </p:nvSpPr>
        <p:spPr>
          <a:xfrm>
            <a:off x="7290491" y="5829824"/>
            <a:ext cx="1736532" cy="369332"/>
          </a:xfrm>
          <a:prstGeom prst="rect">
            <a:avLst/>
          </a:prstGeom>
        </p:spPr>
        <p:txBody>
          <a:bodyPr wrap="square">
            <a:spAutoFit/>
          </a:bodyPr>
          <a:lstStyle/>
          <a:p>
            <a:r>
              <a:rPr lang="en-US" b="1" dirty="0" smtClean="0"/>
              <a:t>Ja</a:t>
            </a:r>
            <a:r>
              <a:rPr lang="en-US" b="1" dirty="0"/>
              <a:t>mes Gosling</a:t>
            </a:r>
          </a:p>
        </p:txBody>
      </p:sp>
      <p:pic>
        <p:nvPicPr>
          <p:cNvPr id="67586" name="Picture 2" descr="James Gosling 20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9460" y="4581128"/>
            <a:ext cx="1306996" cy="1312938"/>
          </a:xfrm>
          <a:prstGeom prst="rect">
            <a:avLst/>
          </a:prstGeom>
          <a:noFill/>
          <a:extLst>
            <a:ext uri="{909E8E84-426E-40DD-AFC4-6F175D3DCCD1}">
              <a14:hiddenFill xmlns:a14="http://schemas.microsoft.com/office/drawing/2010/main">
                <a:solidFill>
                  <a:srgbClr val="FFFFFF"/>
                </a:solidFill>
              </a14:hiddenFill>
            </a:ext>
          </a:extLst>
        </p:spPr>
      </p:pic>
      <p:sp>
        <p:nvSpPr>
          <p:cNvPr id="7" name="Retângulo 6"/>
          <p:cNvSpPr/>
          <p:nvPr/>
        </p:nvSpPr>
        <p:spPr>
          <a:xfrm>
            <a:off x="6686683" y="6199156"/>
            <a:ext cx="2587568" cy="253916"/>
          </a:xfrm>
          <a:prstGeom prst="rect">
            <a:avLst/>
          </a:prstGeom>
        </p:spPr>
        <p:txBody>
          <a:bodyPr wrap="none">
            <a:spAutoFit/>
          </a:bodyPr>
          <a:lstStyle/>
          <a:p>
            <a:r>
              <a:rPr lang="en-US" sz="1050" dirty="0">
                <a:solidFill>
                  <a:schemeClr val="bg1">
                    <a:lumMod val="65000"/>
                  </a:schemeClr>
                </a:solidFill>
              </a:rPr>
              <a:t>http://en.wikipedia.org/wiki/James_Gosling</a:t>
            </a:r>
          </a:p>
        </p:txBody>
      </p:sp>
      <p:sp>
        <p:nvSpPr>
          <p:cNvPr id="8" name="Retângulo 7"/>
          <p:cNvSpPr/>
          <p:nvPr/>
        </p:nvSpPr>
        <p:spPr>
          <a:xfrm>
            <a:off x="107504" y="6014490"/>
            <a:ext cx="5694467" cy="369332"/>
          </a:xfrm>
          <a:prstGeom prst="rect">
            <a:avLst/>
          </a:prstGeom>
        </p:spPr>
        <p:txBody>
          <a:bodyPr wrap="square">
            <a:spAutoFit/>
          </a:bodyPr>
          <a:lstStyle/>
          <a:p>
            <a:r>
              <a:rPr lang="en-US" dirty="0">
                <a:hlinkClick r:id="rId3"/>
              </a:rPr>
              <a:t>http://</a:t>
            </a:r>
            <a:r>
              <a:rPr lang="en-US" dirty="0" smtClean="0">
                <a:hlinkClick r:id="rId3"/>
              </a:rPr>
              <a:t>www.gotw.ca/publications/c_family_interview.htm</a:t>
            </a:r>
            <a:r>
              <a:rPr lang="en-US" dirty="0" smtClean="0"/>
              <a:t> </a:t>
            </a:r>
            <a:endParaRPr lang="en-US" dirty="0"/>
          </a:p>
        </p:txBody>
      </p:sp>
      <p:sp>
        <p:nvSpPr>
          <p:cNvPr id="9" name="Rectangle 8"/>
          <p:cNvSpPr/>
          <p:nvPr/>
        </p:nvSpPr>
        <p:spPr>
          <a:xfrm>
            <a:off x="107503" y="4653136"/>
            <a:ext cx="6935759" cy="1200329"/>
          </a:xfrm>
          <a:prstGeom prst="rect">
            <a:avLst/>
          </a:prstGeom>
        </p:spPr>
        <p:txBody>
          <a:bodyPr wrap="square">
            <a:spAutoFit/>
          </a:bodyPr>
          <a:lstStyle/>
          <a:p>
            <a:r>
              <a:rPr lang="en-US" dirty="0">
                <a:solidFill>
                  <a:srgbClr val="000000"/>
                </a:solidFill>
                <a:latin typeface="Arial" panose="020B0604020202020204" pitchFamily="34" charset="0"/>
              </a:rPr>
              <a:t>Why is it that people still use ASCII text for programs? It just feels like there's so much territory out there that's beyond the bounds of ASCII text that's just line after line, roughly 80 characters wide, mostly 7-bit ASCII, something that you could type in on a teletype.”</a:t>
            </a:r>
          </a:p>
        </p:txBody>
      </p:sp>
    </p:spTree>
    <p:extLst>
      <p:ext uri="{BB962C8B-B14F-4D97-AF65-F5344CB8AC3E}">
        <p14:creationId xmlns:p14="http://schemas.microsoft.com/office/powerpoint/2010/main" val="130943031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lvl="1" algn="l" rtl="0">
              <a:lnSpc>
                <a:spcPct val="85000"/>
              </a:lnSpc>
              <a:spcBef>
                <a:spcPct val="0"/>
              </a:spcBef>
            </a:pPr>
            <a:r>
              <a:rPr lang="en-US" sz="4000" dirty="0" smtClean="0">
                <a:latin typeface="+mj-lt"/>
              </a:rPr>
              <a:t>Where to look for research in this area?</a:t>
            </a:r>
          </a:p>
        </p:txBody>
      </p:sp>
      <p:sp>
        <p:nvSpPr>
          <p:cNvPr id="3" name="Espaço Reservado para Conteúdo 2"/>
          <p:cNvSpPr>
            <a:spLocks noGrp="1"/>
          </p:cNvSpPr>
          <p:nvPr>
            <p:ph idx="1"/>
          </p:nvPr>
        </p:nvSpPr>
        <p:spPr/>
        <p:txBody>
          <a:bodyPr>
            <a:normAutofit/>
          </a:bodyPr>
          <a:lstStyle/>
          <a:p>
            <a:r>
              <a:rPr lang="en-US" dirty="0">
                <a:solidFill>
                  <a:schemeClr val="tx1"/>
                </a:solidFill>
              </a:rPr>
              <a:t>Scientific venues</a:t>
            </a:r>
            <a:endParaRPr lang="en-US" dirty="0" smtClean="0"/>
          </a:p>
          <a:p>
            <a:pPr lvl="1"/>
            <a:r>
              <a:rPr lang="en-US" dirty="0">
                <a:solidFill>
                  <a:schemeClr val="tx1"/>
                </a:solidFill>
              </a:rPr>
              <a:t>ICSE, CHI, FSE, UIST, CSCW, TSE, TOSEM, ICSM, ICPC, JVLC, Journal of Systems &amp; Software, etc.</a:t>
            </a:r>
            <a:endParaRPr lang="en-US" dirty="0" smtClean="0"/>
          </a:p>
          <a:p>
            <a:r>
              <a:rPr lang="en-US" dirty="0">
                <a:solidFill>
                  <a:schemeClr val="tx1"/>
                </a:solidFill>
              </a:rPr>
              <a:t>Search engines</a:t>
            </a:r>
            <a:endParaRPr lang="en-US" dirty="0" smtClean="0"/>
          </a:p>
          <a:p>
            <a:pPr lvl="1"/>
            <a:r>
              <a:rPr lang="en-US" dirty="0">
                <a:solidFill>
                  <a:schemeClr val="tx1"/>
                </a:solidFill>
              </a:rPr>
              <a:t>http://scholar.google.com 	</a:t>
            </a:r>
            <a:endParaRPr lang="en-US" dirty="0"/>
          </a:p>
          <a:p>
            <a:pPr lvl="1"/>
            <a:r>
              <a:rPr lang="en-US" dirty="0">
                <a:solidFill>
                  <a:schemeClr val="tx1"/>
                </a:solidFill>
              </a:rPr>
              <a:t>http://dblp.uni-trier.de/db 	</a:t>
            </a:r>
            <a:endParaRPr lang="en-US" dirty="0"/>
          </a:p>
          <a:p>
            <a:pPr lvl="1"/>
            <a:r>
              <a:rPr lang="en-US" dirty="0">
                <a:solidFill>
                  <a:schemeClr val="tx1"/>
                </a:solidFill>
              </a:rPr>
              <a:t>http://www.scopus.com	</a:t>
            </a:r>
            <a:endParaRPr lang="en-US" dirty="0"/>
          </a:p>
          <a:p>
            <a:pPr lvl="1"/>
            <a:r>
              <a:rPr lang="en-US" dirty="0">
                <a:solidFill>
                  <a:schemeClr val="tx1"/>
                </a:solidFill>
              </a:rPr>
              <a:t>http://ieeexplore.ieee.org	</a:t>
            </a:r>
            <a:endParaRPr lang="en-US" dirty="0"/>
          </a:p>
          <a:p>
            <a:pPr lvl="1"/>
            <a:r>
              <a:rPr lang="en-US" dirty="0">
                <a:solidFill>
                  <a:schemeClr val="tx1"/>
                </a:solidFill>
              </a:rPr>
              <a:t>http://dl.acm.org 	</a:t>
            </a:r>
            <a:endParaRPr lang="en-US" dirty="0"/>
          </a:p>
          <a:p>
            <a:pPr lvl="1"/>
            <a:r>
              <a:rPr lang="en-US" dirty="0">
                <a:solidFill>
                  <a:schemeClr val="tx1"/>
                </a:solidFill>
              </a:rPr>
              <a:t>http://citeseer.ist.psu.edu	</a:t>
            </a:r>
            <a:endParaRPr lang="en-US" dirty="0" smtClean="0"/>
          </a:p>
          <a:p>
            <a:endParaRPr lang="en-US" dirty="0"/>
          </a:p>
          <a:p>
            <a:r>
              <a:rPr lang="en-US" dirty="0">
                <a:solidFill>
                  <a:schemeClr val="tx1"/>
                </a:solidFill>
              </a:rPr>
              <a:t>Tip: Use a tool to manage your references, such as </a:t>
            </a:r>
            <a:r>
              <a:rPr lang="en-US" dirty="0">
                <a:solidFill>
                  <a:schemeClr val="tx1"/>
                </a:solidFill>
                <a:hlinkClick r:id="rId2"/>
              </a:rPr>
              <a:t>http://www.zotero.org</a:t>
            </a:r>
            <a:r>
              <a:rPr lang="en-US" dirty="0">
                <a:solidFill>
                  <a:schemeClr val="tx1"/>
                </a:solidFill>
              </a:rPr>
              <a:t>, </a:t>
            </a:r>
            <a:r>
              <a:rPr lang="en-US" dirty="0">
                <a:solidFill>
                  <a:schemeClr val="tx1"/>
                </a:solidFill>
                <a:hlinkClick r:id="rId3"/>
              </a:rPr>
              <a:t>http://www.mendeley.com</a:t>
            </a:r>
            <a:r>
              <a:rPr lang="en-US" dirty="0">
                <a:solidFill>
                  <a:schemeClr val="tx1"/>
                </a:solidFill>
              </a:rPr>
              <a:t>, or </a:t>
            </a:r>
            <a:r>
              <a:rPr lang="en-US" dirty="0">
                <a:solidFill>
                  <a:schemeClr val="tx1"/>
                </a:solidFill>
                <a:hlinkClick r:id="rId4"/>
              </a:rPr>
              <a:t>http://jabref.sourceforge.net</a:t>
            </a:r>
            <a:r>
              <a:rPr lang="en-US" dirty="0">
                <a:solidFill>
                  <a:schemeClr val="tx1"/>
                </a:solidFill>
              </a:rPr>
              <a:t> </a:t>
            </a:r>
            <a:endParaRPr lang="en-US" dirty="0"/>
          </a:p>
        </p:txBody>
      </p:sp>
      <p:sp>
        <p:nvSpPr>
          <p:cNvPr id="4" name="Espaço Reservado para Data 3"/>
          <p:cNvSpPr>
            <a:spLocks noGrp="1"/>
          </p:cNvSpPr>
          <p:nvPr>
            <p:ph type="dt" sz="half" idx="10"/>
          </p:nvPr>
        </p:nvSpPr>
        <p:spPr/>
        <p:txBody>
          <a:bodyPr/>
          <a:lstStyle/>
          <a:p>
            <a:r>
              <a:rPr lang="pt-BR" dirty="0" smtClean="0"/>
              <a:t>Software </a:t>
            </a:r>
            <a:r>
              <a:rPr lang="pt-BR" dirty="0" err="1" smtClean="0"/>
              <a:t>Environments</a:t>
            </a:r>
            <a:endParaRPr lang="pt-BR" dirty="0"/>
          </a:p>
        </p:txBody>
      </p:sp>
      <p:sp>
        <p:nvSpPr>
          <p:cNvPr id="5" name="Espaço Reservado para Rodapé 4"/>
          <p:cNvSpPr>
            <a:spLocks noGrp="1"/>
          </p:cNvSpPr>
          <p:nvPr>
            <p:ph type="ftr" sz="quarter" idx="11"/>
          </p:nvPr>
        </p:nvSpPr>
        <p:spPr/>
        <p:txBody>
          <a:bodyPr/>
          <a:lstStyle/>
          <a:p>
            <a:r>
              <a:rPr lang="pt-BR" smtClean="0"/>
              <a:t>Marco Aurélio Gerosa (gerosa@ime.usp.br)</a:t>
            </a:r>
            <a:endParaRPr lang="pt-BR" dirty="0"/>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t>54</a:t>
            </a:fld>
            <a:endParaRPr lang="pt-BR"/>
          </a:p>
        </p:txBody>
      </p:sp>
    </p:spTree>
    <p:extLst>
      <p:ext uri="{BB962C8B-B14F-4D97-AF65-F5344CB8AC3E}">
        <p14:creationId xmlns:p14="http://schemas.microsoft.com/office/powerpoint/2010/main" val="379353981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To Do</a:t>
            </a:r>
            <a:endParaRPr lang="en-US" dirty="0"/>
          </a:p>
        </p:txBody>
      </p:sp>
      <p:sp>
        <p:nvSpPr>
          <p:cNvPr id="3" name="Espaço Reservado para Conteúdo 2"/>
          <p:cNvSpPr>
            <a:spLocks noGrp="1"/>
          </p:cNvSpPr>
          <p:nvPr>
            <p:ph idx="1"/>
          </p:nvPr>
        </p:nvSpPr>
        <p:spPr/>
        <p:txBody>
          <a:bodyPr/>
          <a:lstStyle/>
          <a:p>
            <a:pPr marL="344488" indent="-176213">
              <a:buFont typeface="Arial" panose="020B0604020202020204" pitchFamily="34" charset="0"/>
              <a:buChar char="•"/>
            </a:pPr>
            <a:r>
              <a:rPr lang="en-US" dirty="0" smtClean="0">
                <a:solidFill>
                  <a:schemeClr val="tx1"/>
                </a:solidFill>
              </a:rPr>
              <a:t>Read </a:t>
            </a:r>
            <a:r>
              <a:rPr lang="en-US" dirty="0">
                <a:solidFill>
                  <a:schemeClr val="tx1"/>
                </a:solidFill>
              </a:rPr>
              <a:t>the paper </a:t>
            </a:r>
            <a:r>
              <a:rPr lang="en-US" dirty="0" smtClean="0">
                <a:solidFill>
                  <a:schemeClr val="tx1"/>
                </a:solidFill>
              </a:rPr>
              <a:t>“Definitions of </a:t>
            </a:r>
            <a:r>
              <a:rPr lang="en-US" dirty="0">
                <a:solidFill>
                  <a:schemeClr val="tx1"/>
                </a:solidFill>
              </a:rPr>
              <a:t>Tool </a:t>
            </a:r>
            <a:r>
              <a:rPr lang="en-US" dirty="0" smtClean="0">
                <a:solidFill>
                  <a:schemeClr val="tx1"/>
                </a:solidFill>
              </a:rPr>
              <a:t>Integration </a:t>
            </a:r>
            <a:r>
              <a:rPr lang="en-US" dirty="0">
                <a:solidFill>
                  <a:schemeClr val="tx1"/>
                </a:solidFill>
              </a:rPr>
              <a:t>for </a:t>
            </a:r>
            <a:r>
              <a:rPr lang="en-US" dirty="0" smtClean="0">
                <a:solidFill>
                  <a:schemeClr val="tx1"/>
                </a:solidFill>
              </a:rPr>
              <a:t>Environments” to be discussed next </a:t>
            </a:r>
            <a:r>
              <a:rPr lang="en-US" dirty="0">
                <a:solidFill>
                  <a:schemeClr val="tx1"/>
                </a:solidFill>
              </a:rPr>
              <a:t>class </a:t>
            </a:r>
            <a:r>
              <a:rPr lang="en-US" dirty="0">
                <a:solidFill>
                  <a:schemeClr val="tx1"/>
                </a:solidFill>
                <a:hlinkClick r:id="rId2"/>
              </a:rPr>
              <a:t>http://www.ics.uci.edu/~</a:t>
            </a:r>
            <a:r>
              <a:rPr lang="en-US" dirty="0" smtClean="0">
                <a:solidFill>
                  <a:schemeClr val="tx1"/>
                </a:solidFill>
                <a:hlinkClick r:id="rId2"/>
              </a:rPr>
              <a:t>andre/ics228s2006/thomasnejmeh.pdf</a:t>
            </a:r>
            <a:r>
              <a:rPr lang="en-US" dirty="0" smtClean="0">
                <a:solidFill>
                  <a:schemeClr val="tx1"/>
                </a:solidFill>
              </a:rPr>
              <a:t> </a:t>
            </a:r>
            <a:endParaRPr lang="en-US" dirty="0"/>
          </a:p>
          <a:p>
            <a:pPr marL="344488" indent="-176213">
              <a:buFont typeface="Arial" panose="020B0604020202020204" pitchFamily="34" charset="0"/>
              <a:buChar char="•"/>
            </a:pPr>
            <a:r>
              <a:rPr lang="en-US" dirty="0">
                <a:solidFill>
                  <a:schemeClr val="tx1"/>
                </a:solidFill>
              </a:rPr>
              <a:t>Define the groups and the topic of your </a:t>
            </a:r>
            <a:r>
              <a:rPr lang="en-US" dirty="0" smtClean="0">
                <a:solidFill>
                  <a:schemeClr val="tx1"/>
                </a:solidFill>
              </a:rPr>
              <a:t>seminar</a:t>
            </a:r>
            <a:endParaRPr lang="en-US" dirty="0"/>
          </a:p>
          <a:p>
            <a:endParaRPr lang="en-US" dirty="0" smtClean="0"/>
          </a:p>
          <a:p>
            <a:endParaRPr lang="en-US" dirty="0"/>
          </a:p>
          <a:p>
            <a:endParaRPr lang="en-US" dirty="0"/>
          </a:p>
          <a:p>
            <a:endParaRPr lang="en-US" dirty="0"/>
          </a:p>
          <a:p>
            <a:endParaRPr lang="en-US" dirty="0"/>
          </a:p>
          <a:p>
            <a:r>
              <a:rPr lang="en-US" sz="2800" i="1" dirty="0">
                <a:solidFill>
                  <a:schemeClr val="tx1"/>
                </a:solidFill>
              </a:rPr>
              <a:t>“Wherever you go, go with all your heart.”</a:t>
            </a:r>
            <a:r>
              <a:rPr lang="en-US" dirty="0">
                <a:solidFill>
                  <a:schemeClr val="tx1"/>
                </a:solidFill>
              </a:rPr>
              <a:t> (Confucius)</a:t>
            </a:r>
            <a:endParaRPr lang="en-US" dirty="0"/>
          </a:p>
          <a:p>
            <a:endParaRPr lang="en-US" dirty="0"/>
          </a:p>
          <a:p>
            <a:endParaRPr lang="en-US" dirty="0"/>
          </a:p>
        </p:txBody>
      </p:sp>
      <p:sp>
        <p:nvSpPr>
          <p:cNvPr id="4" name="Espaço Reservado para Data 3"/>
          <p:cNvSpPr>
            <a:spLocks noGrp="1"/>
          </p:cNvSpPr>
          <p:nvPr>
            <p:ph type="dt" sz="half" idx="10"/>
          </p:nvPr>
        </p:nvSpPr>
        <p:spPr/>
        <p:txBody>
          <a:bodyPr/>
          <a:lstStyle/>
          <a:p>
            <a:r>
              <a:rPr lang="pt-BR" dirty="0" smtClean="0"/>
              <a:t>Software </a:t>
            </a:r>
            <a:r>
              <a:rPr lang="pt-BR" dirty="0" err="1" smtClean="0"/>
              <a:t>Environments</a:t>
            </a:r>
            <a:endParaRPr lang="pt-BR" dirty="0"/>
          </a:p>
        </p:txBody>
      </p:sp>
      <p:sp>
        <p:nvSpPr>
          <p:cNvPr id="5" name="Espaço Reservado para Rodapé 4"/>
          <p:cNvSpPr>
            <a:spLocks noGrp="1"/>
          </p:cNvSpPr>
          <p:nvPr>
            <p:ph type="ftr" sz="quarter" idx="11"/>
          </p:nvPr>
        </p:nvSpPr>
        <p:spPr/>
        <p:txBody>
          <a:bodyPr/>
          <a:lstStyle/>
          <a:p>
            <a:r>
              <a:rPr lang="pt-BR" smtClean="0"/>
              <a:t>Marco Aurélio Gerosa (gerosa@ime.usp.br)</a:t>
            </a:r>
            <a:endParaRPr lang="pt-BR" dirty="0"/>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t>55</a:t>
            </a:fld>
            <a:endParaRPr lang="pt-BR"/>
          </a:p>
        </p:txBody>
      </p:sp>
    </p:spTree>
    <p:extLst>
      <p:ext uri="{BB962C8B-B14F-4D97-AF65-F5344CB8AC3E}">
        <p14:creationId xmlns:p14="http://schemas.microsoft.com/office/powerpoint/2010/main" val="240492451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a:t>Fair	Play!</a:t>
            </a:r>
          </a:p>
        </p:txBody>
      </p:sp>
      <p:sp>
        <p:nvSpPr>
          <p:cNvPr id="3" name="Espaço Reservado para Conteúdo 2"/>
          <p:cNvSpPr>
            <a:spLocks noGrp="1"/>
          </p:cNvSpPr>
          <p:nvPr>
            <p:ph idx="1"/>
          </p:nvPr>
        </p:nvSpPr>
        <p:spPr>
          <a:xfrm>
            <a:off x="179513" y="1124743"/>
            <a:ext cx="4320480" cy="5248130"/>
          </a:xfrm>
        </p:spPr>
        <p:txBody>
          <a:bodyPr/>
          <a:lstStyle/>
          <a:p>
            <a:r>
              <a:rPr lang="en-US" dirty="0">
                <a:solidFill>
                  <a:schemeClr val="tx1"/>
                </a:solidFill>
              </a:rPr>
              <a:t>Do not cheat</a:t>
            </a:r>
            <a:endParaRPr lang="en-US" dirty="0" smtClean="0"/>
          </a:p>
          <a:p>
            <a:r>
              <a:rPr lang="en-US" dirty="0">
                <a:solidFill>
                  <a:schemeClr val="tx1"/>
                </a:solidFill>
              </a:rPr>
              <a:t>Do not copy other works without proper citation</a:t>
            </a:r>
            <a:endParaRPr lang="en-US" dirty="0" smtClean="0"/>
          </a:p>
          <a:p>
            <a:r>
              <a:rPr lang="en-US" dirty="0">
                <a:solidFill>
                  <a:schemeClr val="tx1"/>
                </a:solidFill>
              </a:rPr>
              <a:t>Do not overload the other(s) member(s) of the group</a:t>
            </a:r>
            <a:endParaRPr lang="en-US" dirty="0" smtClean="0"/>
          </a:p>
          <a:p>
            <a:endParaRPr lang="en-US" dirty="0"/>
          </a:p>
          <a:p>
            <a:endParaRPr lang="en-US" dirty="0" smtClean="0"/>
          </a:p>
          <a:p>
            <a:endParaRPr lang="en-US" dirty="0"/>
          </a:p>
          <a:p>
            <a:endParaRPr lang="en-US" dirty="0" smtClean="0"/>
          </a:p>
          <a:p>
            <a:endParaRPr lang="en-US" dirty="0" smtClean="0"/>
          </a:p>
          <a:p>
            <a:r>
              <a:rPr lang="en-US" dirty="0">
                <a:solidFill>
                  <a:schemeClr val="tx1"/>
                </a:solidFill>
              </a:rPr>
              <a:t>See also:</a:t>
            </a:r>
            <a:endParaRPr lang="en-US" dirty="0"/>
          </a:p>
          <a:p>
            <a:r>
              <a:rPr lang="en-US" dirty="0">
                <a:solidFill>
                  <a:schemeClr val="tx1"/>
                </a:solidFill>
                <a:hlinkClick r:id="rId2"/>
              </a:rPr>
              <a:t>http://honesty.uci.edu/students.html</a:t>
            </a:r>
            <a:r>
              <a:rPr lang="en-US" dirty="0">
                <a:solidFill>
                  <a:schemeClr val="tx1"/>
                </a:solidFill>
              </a:rPr>
              <a:t> </a:t>
            </a:r>
            <a:endParaRPr lang="en-US" dirty="0" smtClean="0"/>
          </a:p>
          <a:p>
            <a:endParaRPr lang="en-US" dirty="0"/>
          </a:p>
        </p:txBody>
      </p:sp>
      <p:sp>
        <p:nvSpPr>
          <p:cNvPr id="4" name="Espaço Reservado para Data 3"/>
          <p:cNvSpPr>
            <a:spLocks noGrp="1"/>
          </p:cNvSpPr>
          <p:nvPr>
            <p:ph type="dt" sz="half" idx="10"/>
          </p:nvPr>
        </p:nvSpPr>
        <p:spPr/>
        <p:txBody>
          <a:bodyPr/>
          <a:lstStyle/>
          <a:p>
            <a:r>
              <a:rPr lang="pt-BR" dirty="0" smtClean="0"/>
              <a:t>Software </a:t>
            </a:r>
            <a:r>
              <a:rPr lang="pt-BR" dirty="0" err="1" smtClean="0"/>
              <a:t>Environments</a:t>
            </a:r>
            <a:endParaRPr lang="pt-BR" dirty="0"/>
          </a:p>
        </p:txBody>
      </p:sp>
      <p:sp>
        <p:nvSpPr>
          <p:cNvPr id="5" name="Espaço Reservado para Rodapé 4"/>
          <p:cNvSpPr>
            <a:spLocks noGrp="1"/>
          </p:cNvSpPr>
          <p:nvPr>
            <p:ph type="ftr" sz="quarter" idx="11"/>
          </p:nvPr>
        </p:nvSpPr>
        <p:spPr/>
        <p:txBody>
          <a:bodyPr/>
          <a:lstStyle/>
          <a:p>
            <a:r>
              <a:rPr lang="pt-BR" smtClean="0"/>
              <a:t>Marco Aurélio Gerosa (gerosa@ime.usp.br)</a:t>
            </a:r>
            <a:endParaRPr lang="pt-BR" dirty="0"/>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t>56</a:t>
            </a:fld>
            <a:endParaRPr lang="pt-BR"/>
          </a:p>
        </p:txBody>
      </p:sp>
      <p:pic>
        <p:nvPicPr>
          <p:cNvPr id="7" name="Imagem 6"/>
          <p:cNvPicPr>
            <a:picLocks noChangeAspect="1"/>
          </p:cNvPicPr>
          <p:nvPr/>
        </p:nvPicPr>
        <p:blipFill>
          <a:blip r:embed="rId3"/>
          <a:stretch>
            <a:fillRect/>
          </a:stretch>
        </p:blipFill>
        <p:spPr>
          <a:xfrm>
            <a:off x="4613410" y="1098249"/>
            <a:ext cx="4369332" cy="3567240"/>
          </a:xfrm>
          <a:prstGeom prst="rect">
            <a:avLst/>
          </a:prstGeom>
        </p:spPr>
      </p:pic>
      <p:pic>
        <p:nvPicPr>
          <p:cNvPr id="8" name="Imagem 7"/>
          <p:cNvPicPr>
            <a:picLocks noChangeAspect="1"/>
          </p:cNvPicPr>
          <p:nvPr/>
        </p:nvPicPr>
        <p:blipFill>
          <a:blip r:embed="rId4"/>
          <a:stretch>
            <a:fillRect/>
          </a:stretch>
        </p:blipFill>
        <p:spPr>
          <a:xfrm>
            <a:off x="137524" y="3429000"/>
            <a:ext cx="4019401" cy="1082499"/>
          </a:xfrm>
          <a:prstGeom prst="rect">
            <a:avLst/>
          </a:prstGeom>
        </p:spPr>
      </p:pic>
    </p:spTree>
    <p:extLst>
      <p:ext uri="{BB962C8B-B14F-4D97-AF65-F5344CB8AC3E}">
        <p14:creationId xmlns:p14="http://schemas.microsoft.com/office/powerpoint/2010/main" val="86421982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Summary</a:t>
            </a:r>
            <a:endParaRPr lang="en-US" dirty="0"/>
          </a:p>
        </p:txBody>
      </p:sp>
      <p:sp>
        <p:nvSpPr>
          <p:cNvPr id="3" name="Espaço Reservado para Conteúdo 2"/>
          <p:cNvSpPr>
            <a:spLocks noGrp="1"/>
          </p:cNvSpPr>
          <p:nvPr>
            <p:ph idx="1"/>
          </p:nvPr>
        </p:nvSpPr>
        <p:spPr/>
        <p:txBody>
          <a:bodyPr>
            <a:normAutofit/>
          </a:bodyPr>
          <a:lstStyle/>
          <a:p>
            <a:pPr marL="288925" indent="-176213">
              <a:buFont typeface="Arial" panose="020B0604020202020204" pitchFamily="34" charset="0"/>
              <a:buChar char="•"/>
            </a:pPr>
            <a:r>
              <a:rPr lang="en-US" dirty="0">
                <a:solidFill>
                  <a:schemeClr val="tx1"/>
                </a:solidFill>
              </a:rPr>
              <a:t>Who we are</a:t>
            </a:r>
            <a:endParaRPr lang="en-US" dirty="0"/>
          </a:p>
          <a:p>
            <a:pPr marL="288925" indent="-176213">
              <a:buFont typeface="Arial" panose="020B0604020202020204" pitchFamily="34" charset="0"/>
              <a:buChar char="•"/>
            </a:pPr>
            <a:r>
              <a:rPr lang="en-US" dirty="0">
                <a:solidFill>
                  <a:schemeClr val="tx1"/>
                </a:solidFill>
              </a:rPr>
              <a:t>The dynamics of the course</a:t>
            </a:r>
            <a:endParaRPr lang="en-US" dirty="0"/>
          </a:p>
          <a:p>
            <a:pPr marL="581533" lvl="1" indent="-176213">
              <a:buFont typeface="Arial" panose="020B0604020202020204" pitchFamily="34" charset="0"/>
              <a:buChar char="•"/>
            </a:pPr>
            <a:r>
              <a:rPr lang="en-US" dirty="0">
                <a:solidFill>
                  <a:schemeClr val="tx1"/>
                </a:solidFill>
              </a:rPr>
              <a:t>Attitude</a:t>
            </a:r>
            <a:endParaRPr lang="en-US" dirty="0"/>
          </a:p>
          <a:p>
            <a:pPr marL="581533" lvl="1" indent="-176213">
              <a:buFont typeface="Arial" panose="020B0604020202020204" pitchFamily="34" charset="0"/>
              <a:buChar char="•"/>
            </a:pPr>
            <a:r>
              <a:rPr lang="en-US" dirty="0">
                <a:solidFill>
                  <a:schemeClr val="tx1"/>
                </a:solidFill>
              </a:rPr>
              <a:t>Assignments</a:t>
            </a:r>
            <a:endParaRPr lang="en-US" dirty="0"/>
          </a:p>
          <a:p>
            <a:pPr marL="581533" lvl="1" indent="-176213">
              <a:buFont typeface="Arial" panose="020B0604020202020204" pitchFamily="34" charset="0"/>
              <a:buChar char="•"/>
            </a:pPr>
            <a:r>
              <a:rPr lang="en-US" dirty="0">
                <a:solidFill>
                  <a:schemeClr val="tx1"/>
                </a:solidFill>
              </a:rPr>
              <a:t>Topics</a:t>
            </a:r>
            <a:endParaRPr lang="en-US" dirty="0"/>
          </a:p>
          <a:p>
            <a:pPr marL="288925" indent="-176213">
              <a:buFont typeface="Arial" panose="020B0604020202020204" pitchFamily="34" charset="0"/>
              <a:buChar char="•"/>
            </a:pPr>
            <a:r>
              <a:rPr lang="en-US" dirty="0">
                <a:solidFill>
                  <a:schemeClr val="tx1"/>
                </a:solidFill>
              </a:rPr>
              <a:t>What is a software environment</a:t>
            </a:r>
            <a:endParaRPr lang="en-US" dirty="0"/>
          </a:p>
          <a:p>
            <a:pPr marL="288925" indent="-176213">
              <a:buFont typeface="Arial" panose="020B0604020202020204" pitchFamily="34" charset="0"/>
              <a:buChar char="•"/>
            </a:pPr>
            <a:r>
              <a:rPr lang="en-US" dirty="0">
                <a:solidFill>
                  <a:schemeClr val="tx1"/>
                </a:solidFill>
              </a:rPr>
              <a:t>Terminology</a:t>
            </a:r>
            <a:endParaRPr lang="en-US" dirty="0"/>
          </a:p>
          <a:p>
            <a:pPr marL="288925" indent="-176213">
              <a:buFont typeface="Arial" panose="020B0604020202020204" pitchFamily="34" charset="0"/>
              <a:buChar char="•"/>
            </a:pPr>
            <a:r>
              <a:rPr lang="en-US" dirty="0">
                <a:solidFill>
                  <a:schemeClr val="tx1"/>
                </a:solidFill>
              </a:rPr>
              <a:t>Tool support for Software Engineering</a:t>
            </a:r>
            <a:endParaRPr lang="en-US" dirty="0"/>
          </a:p>
          <a:p>
            <a:pPr marL="288925" indent="-176213">
              <a:buFont typeface="Arial" panose="020B0604020202020204" pitchFamily="34" charset="0"/>
              <a:buChar char="•"/>
            </a:pPr>
            <a:r>
              <a:rPr lang="en-US" dirty="0">
                <a:solidFill>
                  <a:schemeClr val="tx1"/>
                </a:solidFill>
              </a:rPr>
              <a:t>IDEs</a:t>
            </a:r>
            <a:endParaRPr lang="en-US" dirty="0"/>
          </a:p>
          <a:p>
            <a:pPr marL="288925" indent="-176213">
              <a:buFont typeface="Arial" panose="020B0604020202020204" pitchFamily="34" charset="0"/>
              <a:buChar char="•"/>
            </a:pPr>
            <a:r>
              <a:rPr lang="en-US" dirty="0">
                <a:solidFill>
                  <a:schemeClr val="tx1"/>
                </a:solidFill>
              </a:rPr>
              <a:t>Mining software repositories</a:t>
            </a:r>
            <a:endParaRPr lang="en-US" dirty="0"/>
          </a:p>
          <a:p>
            <a:pPr marL="288925" indent="-176213">
              <a:buFont typeface="Arial" panose="020B0604020202020204" pitchFamily="34" charset="0"/>
              <a:buChar char="•"/>
            </a:pPr>
            <a:r>
              <a:rPr lang="en-US" dirty="0">
                <a:solidFill>
                  <a:schemeClr val="tx1"/>
                </a:solidFill>
              </a:rPr>
              <a:t>Where to find research on the area</a:t>
            </a:r>
            <a:endParaRPr lang="en-US" dirty="0"/>
          </a:p>
          <a:p>
            <a:pPr marL="288925" indent="-176213">
              <a:buFont typeface="Arial" panose="020B0604020202020204" pitchFamily="34" charset="0"/>
              <a:buChar char="•"/>
            </a:pPr>
            <a:r>
              <a:rPr lang="en-US" dirty="0">
                <a:solidFill>
                  <a:schemeClr val="tx1"/>
                </a:solidFill>
              </a:rPr>
              <a:t>Fair play</a:t>
            </a:r>
            <a:endParaRPr lang="en-US" dirty="0"/>
          </a:p>
          <a:p>
            <a:endParaRPr lang="en-US" dirty="0"/>
          </a:p>
        </p:txBody>
      </p:sp>
      <p:sp>
        <p:nvSpPr>
          <p:cNvPr id="4" name="Espaço Reservado para Data 3"/>
          <p:cNvSpPr>
            <a:spLocks noGrp="1"/>
          </p:cNvSpPr>
          <p:nvPr>
            <p:ph type="dt" sz="half" idx="10"/>
          </p:nvPr>
        </p:nvSpPr>
        <p:spPr/>
        <p:txBody>
          <a:bodyPr/>
          <a:lstStyle/>
          <a:p>
            <a:r>
              <a:rPr lang="pt-BR" dirty="0" smtClean="0"/>
              <a:t>Software </a:t>
            </a:r>
            <a:r>
              <a:rPr lang="pt-BR" dirty="0" err="1" smtClean="0"/>
              <a:t>Environments</a:t>
            </a:r>
            <a:endParaRPr lang="pt-BR" dirty="0"/>
          </a:p>
        </p:txBody>
      </p:sp>
      <p:sp>
        <p:nvSpPr>
          <p:cNvPr id="5" name="Espaço Reservado para Rodapé 4"/>
          <p:cNvSpPr>
            <a:spLocks noGrp="1"/>
          </p:cNvSpPr>
          <p:nvPr>
            <p:ph type="ftr" sz="quarter" idx="11"/>
          </p:nvPr>
        </p:nvSpPr>
        <p:spPr/>
        <p:txBody>
          <a:bodyPr/>
          <a:lstStyle/>
          <a:p>
            <a:r>
              <a:rPr lang="pt-BR" smtClean="0"/>
              <a:t>Marco Aurélio Gerosa (gerosa@ime.usp.br)</a:t>
            </a:r>
            <a:endParaRPr lang="pt-BR" dirty="0"/>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t>57</a:t>
            </a:fld>
            <a:endParaRPr lang="pt-BR"/>
          </a:p>
        </p:txBody>
      </p:sp>
    </p:spTree>
    <p:extLst>
      <p:ext uri="{BB962C8B-B14F-4D97-AF65-F5344CB8AC3E}">
        <p14:creationId xmlns:p14="http://schemas.microsoft.com/office/powerpoint/2010/main" val="130510031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Data 1"/>
          <p:cNvSpPr>
            <a:spLocks noGrp="1"/>
          </p:cNvSpPr>
          <p:nvPr>
            <p:ph type="dt" sz="half" idx="2"/>
          </p:nvPr>
        </p:nvSpPr>
        <p:spPr/>
        <p:txBody>
          <a:bodyPr/>
          <a:lstStyle/>
          <a:p>
            <a:r>
              <a:rPr lang="pt-BR" dirty="0" smtClean="0"/>
              <a:t>Software </a:t>
            </a:r>
            <a:r>
              <a:rPr lang="pt-BR" dirty="0" err="1" smtClean="0"/>
              <a:t>Environments</a:t>
            </a:r>
            <a:endParaRPr lang="pt-BR" dirty="0"/>
          </a:p>
        </p:txBody>
      </p:sp>
      <p:sp>
        <p:nvSpPr>
          <p:cNvPr id="3" name="Espaço Reservado para Rodapé 2"/>
          <p:cNvSpPr>
            <a:spLocks noGrp="1"/>
          </p:cNvSpPr>
          <p:nvPr>
            <p:ph type="ftr" sz="quarter" idx="3"/>
          </p:nvPr>
        </p:nvSpPr>
        <p:spPr/>
        <p:txBody>
          <a:bodyPr/>
          <a:lstStyle/>
          <a:p>
            <a:r>
              <a:rPr lang="pt-BR" dirty="0" smtClean="0"/>
              <a:t>Marco Aurélio Gerosa (gerosa@ime.usp.br)</a:t>
            </a:r>
            <a:endParaRPr lang="pt-BR" dirty="0"/>
          </a:p>
        </p:txBody>
      </p:sp>
      <p:sp>
        <p:nvSpPr>
          <p:cNvPr id="4" name="Espaço Reservado para Número de Slide 3"/>
          <p:cNvSpPr>
            <a:spLocks noGrp="1"/>
          </p:cNvSpPr>
          <p:nvPr>
            <p:ph type="sldNum" sz="quarter" idx="4"/>
          </p:nvPr>
        </p:nvSpPr>
        <p:spPr/>
        <p:txBody>
          <a:bodyPr/>
          <a:lstStyle/>
          <a:p>
            <a:fld id="{2119D8CF-8DEC-4D9F-84EE-ADF04DFF3391}" type="slidenum">
              <a:rPr lang="pt-BR" smtClean="0"/>
              <a:t>58</a:t>
            </a:fld>
            <a:endParaRPr lang="pt-BR" dirty="0"/>
          </a:p>
        </p:txBody>
      </p:sp>
      <p:sp>
        <p:nvSpPr>
          <p:cNvPr id="7" name="Retângulo 6"/>
          <p:cNvSpPr/>
          <p:nvPr/>
        </p:nvSpPr>
        <p:spPr>
          <a:xfrm>
            <a:off x="251521" y="2708920"/>
            <a:ext cx="8712965" cy="2246769"/>
          </a:xfrm>
          <a:prstGeom prst="rect">
            <a:avLst/>
          </a:prstGeom>
        </p:spPr>
        <p:txBody>
          <a:bodyPr wrap="square">
            <a:spAutoFit/>
          </a:bodyPr>
          <a:lstStyle/>
          <a:p>
            <a:pPr algn="ctr"/>
            <a:r>
              <a:rPr lang="en-US" sz="8000" dirty="0" smtClean="0"/>
              <a:t>Thank you!</a:t>
            </a:r>
            <a:endParaRPr lang="en-US" sz="8000" b="1" dirty="0" smtClean="0"/>
          </a:p>
          <a:p>
            <a:pPr marL="285750" indent="-285750">
              <a:buFont typeface="Arial" panose="020B0604020202020204" pitchFamily="34" charset="0"/>
              <a:buChar char="•"/>
            </a:pPr>
            <a:endParaRPr lang="en-US" sz="6000" dirty="0" smtClean="0"/>
          </a:p>
        </p:txBody>
      </p:sp>
      <p:sp>
        <p:nvSpPr>
          <p:cNvPr id="5" name="Retângulo 4"/>
          <p:cNvSpPr/>
          <p:nvPr/>
        </p:nvSpPr>
        <p:spPr>
          <a:xfrm>
            <a:off x="251521" y="5147584"/>
            <a:ext cx="4572000" cy="1200329"/>
          </a:xfrm>
          <a:prstGeom prst="rect">
            <a:avLst/>
          </a:prstGeom>
        </p:spPr>
        <p:txBody>
          <a:bodyPr>
            <a:spAutoFit/>
          </a:bodyPr>
          <a:lstStyle/>
          <a:p>
            <a:r>
              <a:rPr lang="en-US" dirty="0" smtClean="0"/>
              <a:t>Marco Gerosa</a:t>
            </a:r>
          </a:p>
          <a:p>
            <a:r>
              <a:rPr lang="en-US" dirty="0" smtClean="0"/>
              <a:t>Web </a:t>
            </a:r>
            <a:r>
              <a:rPr lang="en-US" dirty="0"/>
              <a:t>site: </a:t>
            </a:r>
            <a:r>
              <a:rPr lang="en-US" dirty="0">
                <a:hlinkClick r:id="rId2"/>
              </a:rPr>
              <a:t>http://www.ime.usp.br/~gerosa</a:t>
            </a:r>
            <a:endParaRPr lang="en-US" dirty="0"/>
          </a:p>
          <a:p>
            <a:r>
              <a:rPr lang="en-US" dirty="0"/>
              <a:t>Email: </a:t>
            </a:r>
            <a:r>
              <a:rPr lang="en-US" u="sng" dirty="0" smtClean="0">
                <a:hlinkClick r:id="rId3"/>
              </a:rPr>
              <a:t>gerosa@ime.usp.br</a:t>
            </a:r>
            <a:r>
              <a:rPr lang="en-US" u="sng" dirty="0" smtClean="0"/>
              <a:t> </a:t>
            </a:r>
            <a:endParaRPr lang="en-US" dirty="0"/>
          </a:p>
          <a:p>
            <a:r>
              <a:rPr lang="en-US" dirty="0"/>
              <a:t>Office: </a:t>
            </a:r>
            <a:r>
              <a:rPr lang="en-US" dirty="0" smtClean="0"/>
              <a:t>C-229 </a:t>
            </a:r>
            <a:r>
              <a:rPr lang="en-US" dirty="0"/>
              <a:t>(by appointment) </a:t>
            </a:r>
          </a:p>
        </p:txBody>
      </p:sp>
    </p:spTree>
    <p:extLst>
      <p:ext uri="{BB962C8B-B14F-4D97-AF65-F5344CB8AC3E}">
        <p14:creationId xmlns:p14="http://schemas.microsoft.com/office/powerpoint/2010/main" val="276521598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Acknowledgments</a:t>
            </a:r>
            <a:endParaRPr lang="en-US" dirty="0"/>
          </a:p>
        </p:txBody>
      </p:sp>
      <p:sp>
        <p:nvSpPr>
          <p:cNvPr id="3" name="Espaço Reservado para Conteúdo 2"/>
          <p:cNvSpPr>
            <a:spLocks noGrp="1"/>
          </p:cNvSpPr>
          <p:nvPr>
            <p:ph idx="1"/>
          </p:nvPr>
        </p:nvSpPr>
        <p:spPr/>
        <p:txBody>
          <a:bodyPr>
            <a:normAutofit/>
          </a:bodyPr>
          <a:lstStyle/>
          <a:p>
            <a:r>
              <a:rPr lang="en-US" dirty="0"/>
              <a:t>This course is based on other courses from </a:t>
            </a:r>
            <a:r>
              <a:rPr lang="en-US" u="sng" dirty="0">
                <a:hlinkClick r:id="rId2"/>
              </a:rPr>
              <a:t>André van der </a:t>
            </a:r>
            <a:r>
              <a:rPr lang="en-US" u="sng" dirty="0" err="1">
                <a:hlinkClick r:id="rId2"/>
              </a:rPr>
              <a:t>Hoek</a:t>
            </a:r>
            <a:r>
              <a:rPr lang="en-US" dirty="0"/>
              <a:t>, </a:t>
            </a:r>
            <a:r>
              <a:rPr lang="en-US" u="sng" dirty="0">
                <a:hlinkClick r:id="rId3"/>
              </a:rPr>
              <a:t>Susan Elliott </a:t>
            </a:r>
            <a:r>
              <a:rPr lang="en-US" u="sng" dirty="0" err="1">
                <a:hlinkClick r:id="rId3"/>
              </a:rPr>
              <a:t>Sim</a:t>
            </a:r>
            <a:r>
              <a:rPr lang="en-US" dirty="0"/>
              <a:t>, </a:t>
            </a:r>
            <a:r>
              <a:rPr lang="en-US" u="sng" dirty="0">
                <a:hlinkClick r:id="rId4"/>
              </a:rPr>
              <a:t>Myers and </a:t>
            </a:r>
            <a:r>
              <a:rPr lang="en-US" u="sng" dirty="0" err="1">
                <a:hlinkClick r:id="rId4"/>
              </a:rPr>
              <a:t>LaToza</a:t>
            </a:r>
            <a:r>
              <a:rPr lang="en-US" dirty="0"/>
              <a:t>, and </a:t>
            </a:r>
            <a:r>
              <a:rPr lang="en-US" u="sng" dirty="0">
                <a:hlinkClick r:id="rId5"/>
              </a:rPr>
              <a:t>Leonardo </a:t>
            </a:r>
            <a:r>
              <a:rPr lang="en-US" u="sng" dirty="0" err="1">
                <a:hlinkClick r:id="rId5"/>
              </a:rPr>
              <a:t>Murta</a:t>
            </a:r>
            <a:r>
              <a:rPr lang="en-US" dirty="0"/>
              <a:t>. I also would like to thank the feedback received from David Redmiles, Yi Wang, Andre van der </a:t>
            </a:r>
            <a:r>
              <a:rPr lang="en-US" dirty="0" err="1"/>
              <a:t>Hoek</a:t>
            </a:r>
            <a:r>
              <a:rPr lang="en-US" dirty="0"/>
              <a:t>, Thomas </a:t>
            </a:r>
            <a:r>
              <a:rPr lang="en-US" dirty="0" err="1"/>
              <a:t>LaToza</a:t>
            </a:r>
            <a:r>
              <a:rPr lang="en-US" dirty="0"/>
              <a:t>, Gustavo </a:t>
            </a:r>
            <a:r>
              <a:rPr lang="en-US" dirty="0" err="1"/>
              <a:t>Oliva</a:t>
            </a:r>
            <a:r>
              <a:rPr lang="en-US" dirty="0"/>
              <a:t>, Igor </a:t>
            </a:r>
            <a:r>
              <a:rPr lang="en-US" dirty="0" err="1"/>
              <a:t>Steinmacher</a:t>
            </a:r>
            <a:r>
              <a:rPr lang="en-US" dirty="0"/>
              <a:t>, and Igor </a:t>
            </a:r>
            <a:r>
              <a:rPr lang="en-US" dirty="0" smtClean="0"/>
              <a:t>Wiese for the first edition taught at UCI, on Spring/2014.</a:t>
            </a:r>
            <a:endParaRPr lang="en-US" dirty="0"/>
          </a:p>
          <a:p>
            <a:endParaRPr lang="en-US" dirty="0"/>
          </a:p>
        </p:txBody>
      </p:sp>
      <p:sp>
        <p:nvSpPr>
          <p:cNvPr id="4" name="Espaço Reservado para Data 3"/>
          <p:cNvSpPr>
            <a:spLocks noGrp="1"/>
          </p:cNvSpPr>
          <p:nvPr>
            <p:ph type="dt" sz="half" idx="10"/>
          </p:nvPr>
        </p:nvSpPr>
        <p:spPr/>
        <p:txBody>
          <a:bodyPr/>
          <a:lstStyle/>
          <a:p>
            <a:r>
              <a:rPr lang="pt-BR" dirty="0" smtClean="0"/>
              <a:t>Software </a:t>
            </a:r>
            <a:r>
              <a:rPr lang="pt-BR" dirty="0" err="1" smtClean="0"/>
              <a:t>Environments</a:t>
            </a:r>
            <a:endParaRPr lang="pt-BR" dirty="0"/>
          </a:p>
        </p:txBody>
      </p:sp>
      <p:sp>
        <p:nvSpPr>
          <p:cNvPr id="5" name="Espaço Reservado para Rodapé 4"/>
          <p:cNvSpPr>
            <a:spLocks noGrp="1"/>
          </p:cNvSpPr>
          <p:nvPr>
            <p:ph type="ftr" sz="quarter" idx="11"/>
          </p:nvPr>
        </p:nvSpPr>
        <p:spPr/>
        <p:txBody>
          <a:bodyPr/>
          <a:lstStyle/>
          <a:p>
            <a:r>
              <a:rPr lang="pt-BR" smtClean="0"/>
              <a:t>Marco Aurélio Gerosa (gerosa@ime.usp.br)</a:t>
            </a:r>
            <a:endParaRPr lang="pt-BR" dirty="0"/>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t>59</a:t>
            </a:fld>
            <a:endParaRPr lang="pt-BR"/>
          </a:p>
        </p:txBody>
      </p:sp>
    </p:spTree>
    <p:extLst>
      <p:ext uri="{BB962C8B-B14F-4D97-AF65-F5344CB8AC3E}">
        <p14:creationId xmlns:p14="http://schemas.microsoft.com/office/powerpoint/2010/main" val="13374348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a:bodyPr>
          <a:lstStyle/>
          <a:p>
            <a:pPr marL="288925" indent="-288925">
              <a:buFont typeface="Arial" panose="020B0604020202020204" pitchFamily="34" charset="0"/>
              <a:buChar char="•"/>
            </a:pPr>
            <a:endParaRPr lang="en-US" sz="4000" dirty="0" smtClean="0"/>
          </a:p>
          <a:p>
            <a:pPr marL="288925" indent="-288925">
              <a:buFont typeface="Arial" panose="020B0604020202020204" pitchFamily="34" charset="0"/>
              <a:buChar char="•"/>
            </a:pPr>
            <a:r>
              <a:rPr lang="en-US" sz="4000" dirty="0">
                <a:solidFill>
                  <a:schemeClr val="tx1"/>
                </a:solidFill>
              </a:rPr>
              <a:t>How to memorize, understand, and be able to apply, analyze, synthesize, and evaluate the knowledge </a:t>
            </a:r>
            <a:r>
              <a:rPr lang="en-US" sz="4000" dirty="0" smtClean="0">
                <a:solidFill>
                  <a:schemeClr val="tx1"/>
                </a:solidFill>
              </a:rPr>
              <a:t>covered by the course? </a:t>
            </a:r>
            <a:endParaRPr lang="en-US" sz="4000" dirty="0" smtClean="0"/>
          </a:p>
          <a:p>
            <a:pPr marL="288925" indent="-288925">
              <a:buFont typeface="Arial" panose="020B0604020202020204" pitchFamily="34" charset="0"/>
              <a:buChar char="•"/>
            </a:pPr>
            <a:r>
              <a:rPr lang="en-US" sz="4000" dirty="0">
                <a:solidFill>
                  <a:schemeClr val="tx1"/>
                </a:solidFill>
              </a:rPr>
              <a:t>And how to develop academic skills at the same time? </a:t>
            </a:r>
            <a:endParaRPr lang="en-US" sz="4000" dirty="0" smtClean="0"/>
          </a:p>
          <a:p>
            <a:endParaRPr lang="en-US" sz="4000" dirty="0"/>
          </a:p>
        </p:txBody>
      </p:sp>
      <p:sp>
        <p:nvSpPr>
          <p:cNvPr id="4" name="Espaço Reservado para Data 3"/>
          <p:cNvSpPr>
            <a:spLocks noGrp="1"/>
          </p:cNvSpPr>
          <p:nvPr>
            <p:ph type="dt" sz="half" idx="10"/>
          </p:nvPr>
        </p:nvSpPr>
        <p:spPr/>
        <p:txBody>
          <a:bodyPr/>
          <a:lstStyle/>
          <a:p>
            <a:r>
              <a:rPr lang="pt-BR" dirty="0"/>
              <a:t>Software </a:t>
            </a:r>
            <a:r>
              <a:rPr lang="pt-BR" dirty="0" err="1"/>
              <a:t>Environments</a:t>
            </a:r>
            <a:endParaRPr lang="pt-BR" dirty="0"/>
          </a:p>
        </p:txBody>
      </p:sp>
      <p:sp>
        <p:nvSpPr>
          <p:cNvPr id="5" name="Espaço Reservado para Rodapé 4"/>
          <p:cNvSpPr>
            <a:spLocks noGrp="1"/>
          </p:cNvSpPr>
          <p:nvPr>
            <p:ph type="ftr" sz="quarter" idx="11"/>
          </p:nvPr>
        </p:nvSpPr>
        <p:spPr/>
        <p:txBody>
          <a:bodyPr/>
          <a:lstStyle/>
          <a:p>
            <a:r>
              <a:rPr lang="pt-BR" smtClean="0"/>
              <a:t>Marco Aurélio Gerosa (gerosa@ime.usp.br)</a:t>
            </a:r>
            <a:endParaRPr lang="pt-BR" dirty="0"/>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t>6</a:t>
            </a:fld>
            <a:endParaRPr lang="pt-BR"/>
          </a:p>
        </p:txBody>
      </p:sp>
      <p:pic>
        <p:nvPicPr>
          <p:cNvPr id="8" name="Image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80468" y="332656"/>
            <a:ext cx="984018" cy="976741"/>
          </a:xfrm>
          <a:prstGeom prst="rect">
            <a:avLst/>
          </a:prstGeom>
        </p:spPr>
      </p:pic>
    </p:spTree>
    <p:extLst>
      <p:ext uri="{BB962C8B-B14F-4D97-AF65-F5344CB8AC3E}">
        <p14:creationId xmlns:p14="http://schemas.microsoft.com/office/powerpoint/2010/main" val="6496594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Data 1"/>
          <p:cNvSpPr>
            <a:spLocks noGrp="1"/>
          </p:cNvSpPr>
          <p:nvPr>
            <p:ph type="dt" sz="half" idx="2"/>
          </p:nvPr>
        </p:nvSpPr>
        <p:spPr/>
        <p:txBody>
          <a:bodyPr/>
          <a:lstStyle/>
          <a:p>
            <a:r>
              <a:rPr lang="pt-BR" dirty="0"/>
              <a:t>Software </a:t>
            </a:r>
            <a:r>
              <a:rPr lang="pt-BR" dirty="0" err="1"/>
              <a:t>Environments</a:t>
            </a:r>
            <a:endParaRPr lang="pt-BR" dirty="0"/>
          </a:p>
        </p:txBody>
      </p:sp>
      <p:sp>
        <p:nvSpPr>
          <p:cNvPr id="3" name="Espaço Reservado para Rodapé 2"/>
          <p:cNvSpPr>
            <a:spLocks noGrp="1"/>
          </p:cNvSpPr>
          <p:nvPr>
            <p:ph type="ftr" sz="quarter" idx="3"/>
          </p:nvPr>
        </p:nvSpPr>
        <p:spPr/>
        <p:txBody>
          <a:bodyPr/>
          <a:lstStyle/>
          <a:p>
            <a:r>
              <a:rPr lang="pt-BR" dirty="0" smtClean="0"/>
              <a:t>Marco Aurélio Gerosa (gerosa@ime.usp.br)</a:t>
            </a:r>
            <a:endParaRPr lang="pt-BR" dirty="0"/>
          </a:p>
        </p:txBody>
      </p:sp>
      <p:sp>
        <p:nvSpPr>
          <p:cNvPr id="4" name="Espaço Reservado para Número de Slide 3"/>
          <p:cNvSpPr>
            <a:spLocks noGrp="1"/>
          </p:cNvSpPr>
          <p:nvPr>
            <p:ph type="sldNum" sz="quarter" idx="4"/>
          </p:nvPr>
        </p:nvSpPr>
        <p:spPr/>
        <p:txBody>
          <a:bodyPr/>
          <a:lstStyle/>
          <a:p>
            <a:fld id="{2119D8CF-8DEC-4D9F-84EE-ADF04DFF3391}" type="slidenum">
              <a:rPr lang="pt-BR" smtClean="0"/>
              <a:t>7</a:t>
            </a:fld>
            <a:endParaRPr lang="pt-BR" dirty="0"/>
          </a:p>
        </p:txBody>
      </p:sp>
      <p:sp>
        <p:nvSpPr>
          <p:cNvPr id="7" name="Retângulo 6"/>
          <p:cNvSpPr/>
          <p:nvPr/>
        </p:nvSpPr>
        <p:spPr>
          <a:xfrm>
            <a:off x="251521" y="2708920"/>
            <a:ext cx="8712965" cy="1692771"/>
          </a:xfrm>
          <a:prstGeom prst="rect">
            <a:avLst/>
          </a:prstGeom>
        </p:spPr>
        <p:txBody>
          <a:bodyPr wrap="square">
            <a:spAutoFit/>
          </a:bodyPr>
          <a:lstStyle/>
          <a:p>
            <a:pPr algn="ctr"/>
            <a:r>
              <a:rPr lang="en-US" sz="6000" dirty="0" smtClean="0"/>
              <a:t>Practice! Do it by yourself!</a:t>
            </a:r>
            <a:endParaRPr lang="en-US" sz="6000" b="1" dirty="0" smtClean="0"/>
          </a:p>
          <a:p>
            <a:pPr marL="285750" indent="-285750">
              <a:buFont typeface="Arial" panose="020B0604020202020204" pitchFamily="34" charset="0"/>
              <a:buChar char="•"/>
            </a:pPr>
            <a:endParaRPr lang="en-US" sz="4400" dirty="0" smtClean="0"/>
          </a:p>
        </p:txBody>
      </p:sp>
    </p:spTree>
    <p:extLst>
      <p:ext uri="{BB962C8B-B14F-4D97-AF65-F5344CB8AC3E}">
        <p14:creationId xmlns:p14="http://schemas.microsoft.com/office/powerpoint/2010/main" val="14683925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Learning…</a:t>
            </a:r>
            <a:endParaRPr lang="en-US" dirty="0"/>
          </a:p>
        </p:txBody>
      </p:sp>
      <p:sp>
        <p:nvSpPr>
          <p:cNvPr id="3" name="Espaço Reservado para Conteúdo 2"/>
          <p:cNvSpPr>
            <a:spLocks noGrp="1"/>
          </p:cNvSpPr>
          <p:nvPr>
            <p:ph idx="1"/>
          </p:nvPr>
        </p:nvSpPr>
        <p:spPr/>
        <p:txBody>
          <a:bodyPr>
            <a:normAutofit/>
          </a:bodyPr>
          <a:lstStyle/>
          <a:p>
            <a:r>
              <a:rPr lang="en-US" sz="6000" dirty="0">
                <a:solidFill>
                  <a:schemeClr val="tx1"/>
                </a:solidFill>
              </a:rPr>
              <a:t>“I hear and I forget. </a:t>
            </a:r>
            <a:endParaRPr lang="en-US" sz="6000" dirty="0" smtClean="0"/>
          </a:p>
          <a:p>
            <a:r>
              <a:rPr lang="en-US" sz="6000" dirty="0">
                <a:solidFill>
                  <a:schemeClr val="tx1"/>
                </a:solidFill>
              </a:rPr>
              <a:t>I see and I remember. </a:t>
            </a:r>
            <a:endParaRPr lang="en-US" sz="6000" dirty="0" smtClean="0"/>
          </a:p>
          <a:p>
            <a:r>
              <a:rPr lang="en-US" sz="6000" dirty="0">
                <a:solidFill>
                  <a:schemeClr val="tx1"/>
                </a:solidFill>
              </a:rPr>
              <a:t>I do and I understand.”</a:t>
            </a:r>
            <a:endParaRPr lang="en-US" sz="6000" dirty="0" smtClean="0"/>
          </a:p>
          <a:p>
            <a:pPr algn="r"/>
            <a:r>
              <a:rPr lang="en-US" sz="1800" dirty="0" smtClean="0"/>
              <a:t>(Confucius)</a:t>
            </a:r>
            <a:endParaRPr lang="en-US" sz="1800" dirty="0"/>
          </a:p>
        </p:txBody>
      </p:sp>
      <p:sp>
        <p:nvSpPr>
          <p:cNvPr id="4" name="Espaço Reservado para Data 3"/>
          <p:cNvSpPr>
            <a:spLocks noGrp="1"/>
          </p:cNvSpPr>
          <p:nvPr>
            <p:ph type="dt" sz="half" idx="10"/>
          </p:nvPr>
        </p:nvSpPr>
        <p:spPr/>
        <p:txBody>
          <a:bodyPr/>
          <a:lstStyle/>
          <a:p>
            <a:r>
              <a:rPr lang="pt-BR" dirty="0"/>
              <a:t>Software </a:t>
            </a:r>
            <a:r>
              <a:rPr lang="pt-BR" dirty="0" err="1"/>
              <a:t>Environments</a:t>
            </a:r>
            <a:endParaRPr lang="pt-BR" dirty="0"/>
          </a:p>
        </p:txBody>
      </p:sp>
      <p:sp>
        <p:nvSpPr>
          <p:cNvPr id="5" name="Espaço Reservado para Rodapé 4"/>
          <p:cNvSpPr>
            <a:spLocks noGrp="1"/>
          </p:cNvSpPr>
          <p:nvPr>
            <p:ph type="ftr" sz="quarter" idx="11"/>
          </p:nvPr>
        </p:nvSpPr>
        <p:spPr/>
        <p:txBody>
          <a:bodyPr/>
          <a:lstStyle/>
          <a:p>
            <a:r>
              <a:rPr lang="pt-BR" smtClean="0"/>
              <a:t>Marco Aurélio Gerosa (gerosa@ime.usp.br)</a:t>
            </a:r>
            <a:endParaRPr lang="pt-BR" dirty="0"/>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t>8</a:t>
            </a:fld>
            <a:endParaRPr lang="pt-BR"/>
          </a:p>
        </p:txBody>
      </p:sp>
    </p:spTree>
    <p:extLst>
      <p:ext uri="{BB962C8B-B14F-4D97-AF65-F5344CB8AC3E}">
        <p14:creationId xmlns:p14="http://schemas.microsoft.com/office/powerpoint/2010/main" val="2375722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dirty="0" smtClean="0"/>
              <a:t>Learning…</a:t>
            </a:r>
            <a:endParaRPr lang="en-US" dirty="0"/>
          </a:p>
        </p:txBody>
      </p:sp>
      <p:sp>
        <p:nvSpPr>
          <p:cNvPr id="3" name="Espaço Reservado para Conteúdo 2"/>
          <p:cNvSpPr>
            <a:spLocks noGrp="1"/>
          </p:cNvSpPr>
          <p:nvPr>
            <p:ph idx="1"/>
          </p:nvPr>
        </p:nvSpPr>
        <p:spPr/>
        <p:txBody>
          <a:bodyPr>
            <a:normAutofit/>
          </a:bodyPr>
          <a:lstStyle/>
          <a:p>
            <a:r>
              <a:rPr lang="en-US" sz="6000" dirty="0" smtClean="0"/>
              <a:t>“I </a:t>
            </a:r>
            <a:r>
              <a:rPr lang="en-US" sz="6000" dirty="0"/>
              <a:t>hear and I forget. </a:t>
            </a:r>
            <a:endParaRPr lang="en-US" sz="6000" dirty="0" smtClean="0"/>
          </a:p>
          <a:p>
            <a:r>
              <a:rPr lang="en-US" sz="6000" dirty="0" smtClean="0"/>
              <a:t>I see </a:t>
            </a:r>
            <a:r>
              <a:rPr lang="en-US" sz="6000" dirty="0"/>
              <a:t>and I remember. </a:t>
            </a:r>
            <a:endParaRPr lang="en-US" sz="6000" dirty="0" smtClean="0"/>
          </a:p>
          <a:p>
            <a:r>
              <a:rPr lang="en-US" sz="6000" dirty="0" smtClean="0"/>
              <a:t>I </a:t>
            </a:r>
            <a:r>
              <a:rPr lang="en-US" sz="6000" dirty="0"/>
              <a:t>do and I understand</a:t>
            </a:r>
            <a:r>
              <a:rPr lang="en-US" sz="6000" dirty="0" smtClean="0"/>
              <a:t>.”</a:t>
            </a:r>
          </a:p>
          <a:p>
            <a:pPr algn="r"/>
            <a:r>
              <a:rPr lang="en-US" sz="1800" dirty="0" smtClean="0"/>
              <a:t>(Confucius)</a:t>
            </a:r>
            <a:endParaRPr lang="en-US" sz="1800" dirty="0"/>
          </a:p>
        </p:txBody>
      </p:sp>
      <p:sp>
        <p:nvSpPr>
          <p:cNvPr id="4" name="Espaço Reservado para Data 3"/>
          <p:cNvSpPr>
            <a:spLocks noGrp="1"/>
          </p:cNvSpPr>
          <p:nvPr>
            <p:ph type="dt" sz="half" idx="10"/>
          </p:nvPr>
        </p:nvSpPr>
        <p:spPr/>
        <p:txBody>
          <a:bodyPr/>
          <a:lstStyle/>
          <a:p>
            <a:r>
              <a:rPr lang="pt-BR" dirty="0"/>
              <a:t>Software </a:t>
            </a:r>
            <a:r>
              <a:rPr lang="pt-BR" dirty="0" err="1"/>
              <a:t>Environments</a:t>
            </a:r>
            <a:endParaRPr lang="pt-BR" dirty="0"/>
          </a:p>
        </p:txBody>
      </p:sp>
      <p:sp>
        <p:nvSpPr>
          <p:cNvPr id="5" name="Espaço Reservado para Rodapé 4"/>
          <p:cNvSpPr>
            <a:spLocks noGrp="1"/>
          </p:cNvSpPr>
          <p:nvPr>
            <p:ph type="ftr" sz="quarter" idx="11"/>
          </p:nvPr>
        </p:nvSpPr>
        <p:spPr/>
        <p:txBody>
          <a:bodyPr/>
          <a:lstStyle/>
          <a:p>
            <a:r>
              <a:rPr lang="pt-BR" smtClean="0"/>
              <a:t>Marco Aurélio Gerosa (gerosa@ime.usp.br)</a:t>
            </a:r>
            <a:endParaRPr lang="pt-BR" dirty="0"/>
          </a:p>
        </p:txBody>
      </p:sp>
      <p:sp>
        <p:nvSpPr>
          <p:cNvPr id="6" name="Espaço Reservado para Número de Slide 5"/>
          <p:cNvSpPr>
            <a:spLocks noGrp="1"/>
          </p:cNvSpPr>
          <p:nvPr>
            <p:ph type="sldNum" sz="quarter" idx="12"/>
          </p:nvPr>
        </p:nvSpPr>
        <p:spPr/>
        <p:txBody>
          <a:bodyPr/>
          <a:lstStyle/>
          <a:p>
            <a:fld id="{2119D8CF-8DEC-4D9F-84EE-ADF04DFF3391}" type="slidenum">
              <a:rPr lang="pt-BR" smtClean="0"/>
              <a:t>9</a:t>
            </a:fld>
            <a:endParaRPr lang="pt-BR"/>
          </a:p>
        </p:txBody>
      </p:sp>
      <p:cxnSp>
        <p:nvCxnSpPr>
          <p:cNvPr id="8" name="Conector de seta reta 7"/>
          <p:cNvCxnSpPr/>
          <p:nvPr/>
        </p:nvCxnSpPr>
        <p:spPr>
          <a:xfrm>
            <a:off x="6516216" y="1628800"/>
            <a:ext cx="82809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CaixaDeTexto 8"/>
          <p:cNvSpPr txBox="1"/>
          <p:nvPr/>
        </p:nvSpPr>
        <p:spPr>
          <a:xfrm>
            <a:off x="7344308" y="1196752"/>
            <a:ext cx="1620178" cy="1015663"/>
          </a:xfrm>
          <a:prstGeom prst="rect">
            <a:avLst/>
          </a:prstGeom>
          <a:noFill/>
        </p:spPr>
        <p:txBody>
          <a:bodyPr wrap="square" rtlCol="0">
            <a:spAutoFit/>
          </a:bodyPr>
          <a:lstStyle/>
          <a:p>
            <a:r>
              <a:rPr lang="en-US" sz="2000" dirty="0">
                <a:solidFill>
                  <a:schemeClr val="accent1">
                    <a:lumMod val="75000"/>
                  </a:schemeClr>
                </a:solidFill>
              </a:rPr>
              <a:t>This class and the other </a:t>
            </a:r>
            <a:r>
              <a:rPr lang="en-US" sz="2000" b="1" u="sng" dirty="0">
                <a:solidFill>
                  <a:schemeClr val="accent1">
                    <a:lumMod val="75000"/>
                  </a:schemeClr>
                </a:solidFill>
              </a:rPr>
              <a:t>lectures</a:t>
            </a:r>
            <a:endParaRPr lang="en-US" sz="1600" u="sng" dirty="0">
              <a:solidFill>
                <a:schemeClr val="accent1">
                  <a:lumMod val="75000"/>
                </a:schemeClr>
              </a:solidFill>
            </a:endParaRPr>
          </a:p>
        </p:txBody>
      </p:sp>
      <p:sp>
        <p:nvSpPr>
          <p:cNvPr id="10" name="CaixaDeTexto 9"/>
          <p:cNvSpPr txBox="1"/>
          <p:nvPr/>
        </p:nvSpPr>
        <p:spPr>
          <a:xfrm>
            <a:off x="7630232" y="2425369"/>
            <a:ext cx="1259632" cy="1323439"/>
          </a:xfrm>
          <a:prstGeom prst="rect">
            <a:avLst/>
          </a:prstGeom>
          <a:noFill/>
        </p:spPr>
        <p:txBody>
          <a:bodyPr wrap="square" rtlCol="0">
            <a:spAutoFit/>
          </a:bodyPr>
          <a:lstStyle/>
          <a:p>
            <a:r>
              <a:rPr lang="en-US" sz="2000" b="1" u="sng" dirty="0">
                <a:solidFill>
                  <a:schemeClr val="accent1">
                    <a:lumMod val="75000"/>
                  </a:schemeClr>
                </a:solidFill>
              </a:rPr>
              <a:t>Readings</a:t>
            </a:r>
            <a:r>
              <a:rPr lang="en-US" sz="2000" dirty="0">
                <a:solidFill>
                  <a:schemeClr val="accent1">
                    <a:lumMod val="75000"/>
                  </a:schemeClr>
                </a:solidFill>
              </a:rPr>
              <a:t> and the examples presented </a:t>
            </a:r>
            <a:endParaRPr lang="en-US" sz="1600" dirty="0">
              <a:solidFill>
                <a:schemeClr val="accent1">
                  <a:lumMod val="75000"/>
                </a:schemeClr>
              </a:solidFill>
            </a:endParaRPr>
          </a:p>
        </p:txBody>
      </p:sp>
      <p:cxnSp>
        <p:nvCxnSpPr>
          <p:cNvPr id="12" name="Conector de seta reta 11"/>
          <p:cNvCxnSpPr/>
          <p:nvPr/>
        </p:nvCxnSpPr>
        <p:spPr>
          <a:xfrm>
            <a:off x="7092280" y="2708920"/>
            <a:ext cx="50405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ector de seta reta 14"/>
          <p:cNvCxnSpPr/>
          <p:nvPr/>
        </p:nvCxnSpPr>
        <p:spPr>
          <a:xfrm>
            <a:off x="1259632" y="3933056"/>
            <a:ext cx="0" cy="4320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CaixaDeTexto 16"/>
          <p:cNvSpPr txBox="1"/>
          <p:nvPr/>
        </p:nvSpPr>
        <p:spPr>
          <a:xfrm>
            <a:off x="827584" y="4354887"/>
            <a:ext cx="2664296" cy="1015663"/>
          </a:xfrm>
          <a:prstGeom prst="rect">
            <a:avLst/>
          </a:prstGeom>
          <a:noFill/>
        </p:spPr>
        <p:txBody>
          <a:bodyPr wrap="square" rtlCol="0">
            <a:spAutoFit/>
          </a:bodyPr>
          <a:lstStyle/>
          <a:p>
            <a:r>
              <a:rPr lang="en-US" sz="2000">
                <a:solidFill>
                  <a:schemeClr val="accent1">
                    <a:lumMod val="75000"/>
                  </a:schemeClr>
                </a:solidFill>
              </a:rPr>
              <a:t>Papers </a:t>
            </a:r>
            <a:r>
              <a:rPr lang="en-US" sz="2000" b="1" u="sng">
                <a:solidFill>
                  <a:schemeClr val="accent1">
                    <a:lumMod val="75000"/>
                  </a:schemeClr>
                </a:solidFill>
              </a:rPr>
              <a:t>discussion</a:t>
            </a:r>
            <a:r>
              <a:rPr lang="en-US" sz="2000">
                <a:solidFill>
                  <a:schemeClr val="accent1">
                    <a:lumMod val="75000"/>
                  </a:schemeClr>
                </a:solidFill>
              </a:rPr>
              <a:t> </a:t>
            </a:r>
            <a:r>
              <a:rPr lang="en-US" sz="2000" smtClean="0">
                <a:solidFill>
                  <a:schemeClr val="accent1">
                    <a:lumMod val="75000"/>
                  </a:schemeClr>
                </a:solidFill>
              </a:rPr>
              <a:t>and </a:t>
            </a:r>
            <a:r>
              <a:rPr lang="en-US" sz="2000" dirty="0">
                <a:solidFill>
                  <a:schemeClr val="accent1">
                    <a:lumMod val="75000"/>
                  </a:schemeClr>
                </a:solidFill>
              </a:rPr>
              <a:t>presentation, student </a:t>
            </a:r>
            <a:r>
              <a:rPr lang="en-US" sz="2000" b="1" u="sng" dirty="0">
                <a:solidFill>
                  <a:schemeClr val="accent1">
                    <a:lumMod val="75000"/>
                  </a:schemeClr>
                </a:solidFill>
              </a:rPr>
              <a:t>seminar</a:t>
            </a:r>
            <a:r>
              <a:rPr lang="en-US" sz="2000" dirty="0">
                <a:solidFill>
                  <a:schemeClr val="accent1">
                    <a:lumMod val="75000"/>
                  </a:schemeClr>
                </a:solidFill>
              </a:rPr>
              <a:t>, term </a:t>
            </a:r>
            <a:r>
              <a:rPr lang="en-US" sz="2000" b="1" u="sng" dirty="0">
                <a:solidFill>
                  <a:schemeClr val="accent1">
                    <a:lumMod val="75000"/>
                  </a:schemeClr>
                </a:solidFill>
              </a:rPr>
              <a:t>project</a:t>
            </a:r>
            <a:endParaRPr lang="en-US" sz="1600" b="1" u="sng" dirty="0">
              <a:solidFill>
                <a:schemeClr val="accent1">
                  <a:lumMod val="75000"/>
                </a:schemeClr>
              </a:solidFill>
            </a:endParaRPr>
          </a:p>
        </p:txBody>
      </p:sp>
    </p:spTree>
    <p:extLst>
      <p:ext uri="{BB962C8B-B14F-4D97-AF65-F5344CB8AC3E}">
        <p14:creationId xmlns:p14="http://schemas.microsoft.com/office/powerpoint/2010/main" val="786681390"/>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iva">
  <a:themeElements>
    <a:clrScheme name="Retrospectiva">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iv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21234</TotalTime>
  <Words>3168</Words>
  <Application>Microsoft Office PowerPoint</Application>
  <PresentationFormat>Apresentação na tela (4:3)</PresentationFormat>
  <Paragraphs>584</Paragraphs>
  <Slides>59</Slides>
  <Notes>0</Notes>
  <HiddenSlides>0</HiddenSlides>
  <MMClips>0</MMClips>
  <ScaleCrop>false</ScaleCrop>
  <HeadingPairs>
    <vt:vector size="8" baseType="variant">
      <vt:variant>
        <vt:lpstr>Fontes usadas</vt:lpstr>
      </vt:variant>
      <vt:variant>
        <vt:i4>4</vt:i4>
      </vt:variant>
      <vt:variant>
        <vt:lpstr>Tema</vt:lpstr>
      </vt:variant>
      <vt:variant>
        <vt:i4>1</vt:i4>
      </vt:variant>
      <vt:variant>
        <vt:lpstr>Servidores OLE inseridos</vt:lpstr>
      </vt:variant>
      <vt:variant>
        <vt:i4>1</vt:i4>
      </vt:variant>
      <vt:variant>
        <vt:lpstr>Títulos de slides</vt:lpstr>
      </vt:variant>
      <vt:variant>
        <vt:i4>59</vt:i4>
      </vt:variant>
    </vt:vector>
  </HeadingPairs>
  <TitlesOfParts>
    <vt:vector size="65" baseType="lpstr">
      <vt:lpstr>Arial</vt:lpstr>
      <vt:lpstr>Calibri</vt:lpstr>
      <vt:lpstr>Calibri Light</vt:lpstr>
      <vt:lpstr>Verdana</vt:lpstr>
      <vt:lpstr>Retrospectiva</vt:lpstr>
      <vt:lpstr>SmartDraw</vt:lpstr>
      <vt:lpstr>MAC6912  Ambientes de Desenvolvimento de Software</vt:lpstr>
      <vt:lpstr>Apresentação do PowerPoint</vt:lpstr>
      <vt:lpstr>About the course</vt:lpstr>
      <vt:lpstr>Logistics</vt:lpstr>
      <vt:lpstr>Apresentação do PowerPoint</vt:lpstr>
      <vt:lpstr>Apresentação do PowerPoint</vt:lpstr>
      <vt:lpstr>Apresentação do PowerPoint</vt:lpstr>
      <vt:lpstr>Learning…</vt:lpstr>
      <vt:lpstr>Learning…</vt:lpstr>
      <vt:lpstr>Attitude I: Just be present at the lectures</vt:lpstr>
      <vt:lpstr>Attitude II: Pay close attention and be quiet</vt:lpstr>
      <vt:lpstr>Attitude III: What I really want</vt:lpstr>
      <vt:lpstr>Back to the course</vt:lpstr>
      <vt:lpstr>1. Reading and reporting</vt:lpstr>
      <vt:lpstr>2. Discussions</vt:lpstr>
      <vt:lpstr>2. Discussions</vt:lpstr>
      <vt:lpstr>2. Discussions</vt:lpstr>
      <vt:lpstr>3. Student Seminars</vt:lpstr>
      <vt:lpstr>Groups</vt:lpstr>
      <vt:lpstr>4. Term project</vt:lpstr>
      <vt:lpstr>Apresentação do PowerPoint</vt:lpstr>
      <vt:lpstr>What is a good research in the area?</vt:lpstr>
      <vt:lpstr>So, what do you need to do?</vt:lpstr>
      <vt:lpstr>The topic</vt:lpstr>
      <vt:lpstr>Feedback on the project (I)</vt:lpstr>
      <vt:lpstr>Feedback on the project (II)</vt:lpstr>
      <vt:lpstr>Grading</vt:lpstr>
      <vt:lpstr>Apresentação do PowerPoint</vt:lpstr>
      <vt:lpstr>Description</vt:lpstr>
      <vt:lpstr>What are we going to study?</vt:lpstr>
      <vt:lpstr>Some topics</vt:lpstr>
      <vt:lpstr>Introduction to Software Environments</vt:lpstr>
      <vt:lpstr>Apresentação do PowerPoint</vt:lpstr>
      <vt:lpstr>What is a software environment? </vt:lpstr>
      <vt:lpstr>Many related terms</vt:lpstr>
      <vt:lpstr>Many related terms</vt:lpstr>
      <vt:lpstr>Apresentação do PowerPoint</vt:lpstr>
      <vt:lpstr>Some benefits</vt:lpstr>
      <vt:lpstr>Apresentação do PowerPoint</vt:lpstr>
      <vt:lpstr>Possible problems</vt:lpstr>
      <vt:lpstr>Apresentação do PowerPoint</vt:lpstr>
      <vt:lpstr>A definition</vt:lpstr>
      <vt:lpstr>Extending IDEs</vt:lpstr>
      <vt:lpstr>Different software environments</vt:lpstr>
      <vt:lpstr>Some more definitions</vt:lpstr>
      <vt:lpstr>Other related terms</vt:lpstr>
      <vt:lpstr>Some definitions</vt:lpstr>
      <vt:lpstr>Apresentação do PowerPoint</vt:lpstr>
      <vt:lpstr>Mining software repositories</vt:lpstr>
      <vt:lpstr>Repositories of repositories</vt:lpstr>
      <vt:lpstr>Examples</vt:lpstr>
      <vt:lpstr>Conclusion</vt:lpstr>
      <vt:lpstr>The other side of the coin</vt:lpstr>
      <vt:lpstr>Where to look for research in this area?</vt:lpstr>
      <vt:lpstr>To Do</vt:lpstr>
      <vt:lpstr>Fair Play!</vt:lpstr>
      <vt:lpstr>Summary</vt:lpstr>
      <vt:lpstr>Apresentação do PowerPoint</vt:lpstr>
      <vt:lpstr>Acknowledgments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Sistematização da Pesquisa</dc:title>
  <dc:creator>Marco</dc:creator>
  <cp:lastModifiedBy>Marco Aurelio Gerosa</cp:lastModifiedBy>
  <cp:revision>546</cp:revision>
  <cp:lastPrinted>2013-07-02T19:05:00Z</cp:lastPrinted>
  <dcterms:created xsi:type="dcterms:W3CDTF">2013-04-22T16:15:07Z</dcterms:created>
  <dcterms:modified xsi:type="dcterms:W3CDTF">2014-08-13T13:00:55Z</dcterms:modified>
</cp:coreProperties>
</file>