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CCCC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2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A74D6B-A5D0-4EEE-9671-1450C00362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94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E1B4E9-8CAD-4190-8547-E0804E541F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1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317BE3-66F5-4D0E-AFF1-A4CED9E773B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59878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A857-2453-4EA5-9E18-E513543EFD9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88195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65963" y="274638"/>
            <a:ext cx="2078037" cy="61785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6086475" cy="61785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A9C1-5CA6-4F8E-B3CA-73DF60E2186C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16324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E356B-3362-417F-A95C-F387AF4319F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40070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088" y="1052513"/>
            <a:ext cx="40814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60950" y="1052513"/>
            <a:ext cx="40830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F34EB-B980-4530-A5F6-B3E0F8B5D25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13669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F3E8-2706-4F86-95C1-2AC95E59F87F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40779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8403-18F2-4ED3-99FF-B86D5D1424D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351959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67525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95499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941D-F67A-4A4E-AC28-FCFD79D9AFE7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42632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74638"/>
            <a:ext cx="824388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052513"/>
            <a:ext cx="83169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551613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51613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51613"/>
            <a:ext cx="24114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IME / USP</a:t>
            </a:r>
          </a:p>
        </p:txBody>
      </p:sp>
      <p:sp>
        <p:nvSpPr>
          <p:cNvPr id="1033" name="Text Box 9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28675" y="-26988"/>
            <a:ext cx="8315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dirty="0" smtClean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MAC0332 </a:t>
            </a:r>
            <a:r>
              <a:rPr lang="pt-BR" dirty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- Engenharia de Software</a:t>
            </a:r>
          </a:p>
        </p:txBody>
      </p:sp>
      <p:pic>
        <p:nvPicPr>
          <p:cNvPr id="3081" name="Picture 3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628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26" r:id="rId7"/>
    <p:sldLayoutId id="2147483727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osa@ime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254375"/>
            <a:ext cx="8062912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200" dirty="0" smtClean="0">
                <a:solidFill>
                  <a:schemeClr val="tx1"/>
                </a:solidFill>
              </a:rPr>
              <a:t>Introdução ao</a:t>
            </a:r>
            <a:br>
              <a:rPr lang="pt-BR" sz="4200" dirty="0" smtClean="0">
                <a:solidFill>
                  <a:schemeClr val="tx1"/>
                </a:solidFill>
              </a:rPr>
            </a:br>
            <a:r>
              <a:rPr lang="pt-BR" sz="4200" smtClean="0">
                <a:solidFill>
                  <a:schemeClr val="tx1"/>
                </a:solidFill>
              </a:rPr>
              <a:t>Desenvolvimento para Web</a:t>
            </a:r>
            <a:endParaRPr lang="pt-BR" sz="4200" dirty="0" smtClean="0">
              <a:solidFill>
                <a:schemeClr val="tx1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1341438"/>
            <a:ext cx="8027988" cy="1582737"/>
          </a:xfrm>
        </p:spPr>
        <p:txBody>
          <a:bodyPr/>
          <a:lstStyle/>
          <a:p>
            <a:pPr eaLnBrk="1" hangingPunct="1"/>
            <a:endParaRPr lang="pt-BR" sz="2400" dirty="0" smtClean="0"/>
          </a:p>
          <a:p>
            <a:pPr eaLnBrk="1" hangingPunct="1"/>
            <a:endParaRPr lang="pt-BR" sz="2000" b="1" dirty="0" smtClean="0"/>
          </a:p>
          <a:p>
            <a:pPr eaLnBrk="1" hangingPunct="1"/>
            <a:r>
              <a:rPr lang="pt-BR" sz="2000" b="1" dirty="0" smtClean="0"/>
              <a:t>MAC0332 </a:t>
            </a:r>
          </a:p>
          <a:p>
            <a:pPr eaLnBrk="1" hangingPunct="1"/>
            <a:r>
              <a:rPr lang="pt-BR" sz="2000" b="1" dirty="0" smtClean="0"/>
              <a:t>Engenharia de Software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979613" y="5373688"/>
            <a:ext cx="51133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>Prof. Marco </a:t>
            </a:r>
            <a:r>
              <a:rPr lang="en-US" sz="2400" dirty="0"/>
              <a:t>Aurélio Gerosa</a:t>
            </a:r>
          </a:p>
          <a:p>
            <a:pPr algn="ctr">
              <a:spcBef>
                <a:spcPct val="20000"/>
              </a:spcBef>
            </a:pPr>
            <a:r>
              <a:rPr lang="en-US" sz="2400" dirty="0">
                <a:hlinkClick r:id="rId3"/>
              </a:rPr>
              <a:t>gerosa@ime.usp.br</a:t>
            </a:r>
            <a:r>
              <a:rPr lang="en-US" sz="2400" dirty="0"/>
              <a:t> </a:t>
            </a:r>
            <a:endParaRPr lang="en-US" sz="2000" dirty="0"/>
          </a:p>
        </p:txBody>
      </p:sp>
      <p:pic>
        <p:nvPicPr>
          <p:cNvPr id="12295" name="Picture 14" descr="ime-arquime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1077913"/>
            <a:ext cx="129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5" descr="usp-brasa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1101725"/>
            <a:ext cx="100171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Outros Métodos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PUT – gravar um recurso no servidor</a:t>
            </a:r>
          </a:p>
          <a:p>
            <a:endParaRPr lang="pt-BR" smtClean="0"/>
          </a:p>
          <a:p>
            <a:r>
              <a:rPr lang="pt-BR" smtClean="0"/>
              <a:t>DELETE – remover um recurso no servidor</a:t>
            </a:r>
          </a:p>
          <a:p>
            <a:endParaRPr lang="pt-BR" smtClean="0"/>
          </a:p>
          <a:p>
            <a:r>
              <a:rPr lang="pt-BR" smtClean="0"/>
              <a:t>OPTIONS – retorna quais são os métodos com suporte para a data URL</a:t>
            </a:r>
          </a:p>
          <a:p>
            <a:endParaRPr lang="pt-BR" smtClean="0"/>
          </a:p>
          <a:p>
            <a:r>
              <a:rPr lang="pt-BR" smtClean="0"/>
              <a:t>CONNECT, TRACE, PATCH</a:t>
            </a:r>
          </a:p>
          <a:p>
            <a:endParaRPr lang="pt-BR" smtClean="0"/>
          </a:p>
          <a:p>
            <a:r>
              <a:rPr lang="pt-BR" smtClean="0"/>
              <a:t>Métodos seguros (não devem alterar o servidor): HEAD, GET, OPTIONS e TRACE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2048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048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328DDF-5EFE-4C4E-B1F3-4DE7A122F4F4}" type="slidenum">
              <a:rPr lang="en-US" smtClean="0">
                <a:solidFill>
                  <a:srgbClr val="CCECFF"/>
                </a:solidFill>
              </a:rPr>
              <a:pPr eaLnBrk="1" hangingPunct="1"/>
              <a:t>10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04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905233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Status Code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primeira linha da resposta contém um código de status de 3 dígitos. </a:t>
            </a:r>
          </a:p>
          <a:p>
            <a:pPr lvl="1"/>
            <a:r>
              <a:rPr lang="pt-BR" smtClean="0"/>
              <a:t>1xx: resposta informacional</a:t>
            </a:r>
          </a:p>
          <a:p>
            <a:pPr lvl="1"/>
            <a:r>
              <a:rPr lang="pt-BR" smtClean="0"/>
              <a:t>2xx: resposta bem sucedida</a:t>
            </a:r>
          </a:p>
          <a:p>
            <a:pPr lvl="1"/>
            <a:r>
              <a:rPr lang="pt-BR" smtClean="0"/>
              <a:t>3xx: pede para o cliente realizar alguma ação adicional</a:t>
            </a:r>
          </a:p>
          <a:p>
            <a:pPr lvl="1"/>
            <a:r>
              <a:rPr lang="pt-BR" smtClean="0"/>
              <a:t>4xx: erro na requisição do cliente</a:t>
            </a:r>
          </a:p>
          <a:p>
            <a:pPr lvl="1"/>
            <a:r>
              <a:rPr lang="pt-BR" smtClean="0"/>
              <a:t>5xx: erro no servidor</a:t>
            </a:r>
          </a:p>
          <a:p>
            <a:pPr lvl="1"/>
            <a:endParaRPr lang="pt-BR" smtClean="0"/>
          </a:p>
          <a:p>
            <a:r>
              <a:rPr lang="pt-BR" smtClean="0"/>
              <a:t>Status 1xx</a:t>
            </a:r>
          </a:p>
          <a:p>
            <a:pPr lvl="1"/>
            <a:r>
              <a:rPr lang="pt-BR" smtClean="0"/>
              <a:t>100: Continue (usado em resposta ao cabeçalho Expect: 100-continue da requisição, usado quando o cliente quer uma confirmação do servidor se pode enviar uma requisição.</a:t>
            </a:r>
          </a:p>
          <a:p>
            <a:r>
              <a:rPr lang="pt-BR" smtClean="0"/>
              <a:t>Status 2xx</a:t>
            </a:r>
          </a:p>
          <a:p>
            <a:pPr lvl="1"/>
            <a:r>
              <a:rPr lang="pt-BR" smtClean="0"/>
              <a:t>200: Ok</a:t>
            </a:r>
          </a:p>
          <a:p>
            <a:pPr lvl="1"/>
            <a:r>
              <a:rPr lang="pt-BR" smtClean="0"/>
              <a:t>201: Ok, com a criação de um recurso no servidor</a:t>
            </a:r>
          </a:p>
          <a:p>
            <a:pPr lvl="1">
              <a:buFontTx/>
              <a:buNone/>
            </a:pPr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2150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150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5B6637-0FD5-4388-A7DF-0846F7E87C52}" type="slidenum">
              <a:rPr lang="en-US" smtClean="0">
                <a:solidFill>
                  <a:srgbClr val="CCECFF"/>
                </a:solidFill>
              </a:rPr>
              <a:pPr eaLnBrk="1" hangingPunct="1"/>
              <a:t>11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15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416798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Status code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Status 3xx:</a:t>
            </a:r>
          </a:p>
          <a:p>
            <a:pPr lvl="1"/>
            <a:r>
              <a:rPr lang="pt-BR" smtClean="0"/>
              <a:t>301: recurso movido permanentemente</a:t>
            </a:r>
          </a:p>
          <a:p>
            <a:pPr lvl="1"/>
            <a:r>
              <a:rPr lang="pt-BR" smtClean="0"/>
              <a:t>302: recurso movido temporariamente</a:t>
            </a:r>
          </a:p>
          <a:p>
            <a:pPr>
              <a:buFontTx/>
              <a:buNone/>
            </a:pPr>
            <a:r>
              <a:rPr lang="pt-BR" smtClean="0"/>
              <a:t>	(por exemplo, ao acessar o site: http://www.ime.usp.br/~gerosa o servidor retorna um 301 para http://www.ime.usp.br/~gerosa/ )</a:t>
            </a:r>
          </a:p>
          <a:p>
            <a:pPr>
              <a:buFontTx/>
              <a:buNone/>
            </a:pPr>
            <a:endParaRPr lang="pt-BR" smtClean="0"/>
          </a:p>
        </p:txBody>
      </p:sp>
      <p:sp>
        <p:nvSpPr>
          <p:cNvPr id="22532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253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661FE1-210C-406C-BFC1-6B881714B471}" type="slidenum">
              <a:rPr lang="en-US" smtClean="0">
                <a:solidFill>
                  <a:srgbClr val="CCECFF"/>
                </a:solidFill>
              </a:rPr>
              <a:pPr eaLnBrk="1" hangingPunct="1"/>
              <a:t>12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25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141663"/>
            <a:ext cx="520065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819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Status code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smtClean="0"/>
              <a:t>Status 4xx:</a:t>
            </a:r>
          </a:p>
          <a:p>
            <a:pPr lvl="1"/>
            <a:r>
              <a:rPr lang="pt-BR" sz="1400" smtClean="0"/>
              <a:t>400 Bad Request</a:t>
            </a:r>
          </a:p>
          <a:p>
            <a:pPr lvl="1"/>
            <a:r>
              <a:rPr lang="pt-BR" sz="1400" smtClean="0"/>
              <a:t>401 Not Authorized</a:t>
            </a:r>
          </a:p>
          <a:p>
            <a:pPr lvl="1"/>
            <a:r>
              <a:rPr lang="pt-BR" sz="1400" smtClean="0"/>
              <a:t>403 Forbidden</a:t>
            </a:r>
          </a:p>
          <a:p>
            <a:pPr lvl="1"/>
            <a:r>
              <a:rPr lang="pt-BR" sz="1400" smtClean="0"/>
              <a:t>404 Not found</a:t>
            </a:r>
          </a:p>
          <a:p>
            <a:pPr lvl="1"/>
            <a:r>
              <a:rPr lang="pt-BR" sz="1400" smtClean="0"/>
              <a:t>Etc.</a:t>
            </a:r>
          </a:p>
          <a:p>
            <a:r>
              <a:rPr lang="pt-BR" sz="1800" smtClean="0"/>
              <a:t>Exemplo para uso por caches:</a:t>
            </a:r>
          </a:p>
          <a:p>
            <a:pPr>
              <a:buFontTx/>
              <a:buNone/>
            </a:pPr>
            <a:r>
              <a:rPr lang="pt-BR" sz="1800" smtClean="0"/>
              <a:t>GET /~gerosa/ HTTP 1.1</a:t>
            </a:r>
          </a:p>
          <a:p>
            <a:pPr>
              <a:buFontTx/>
              <a:buNone/>
            </a:pPr>
            <a:r>
              <a:rPr lang="pt-BR" sz="1800" smtClean="0"/>
              <a:t>Host: www.ime.usp.br</a:t>
            </a:r>
          </a:p>
          <a:p>
            <a:pPr>
              <a:buFontTx/>
              <a:buNone/>
            </a:pPr>
            <a:r>
              <a:rPr lang="pt-BR" sz="1800" smtClean="0"/>
              <a:t>If-Unmodified-Since: Fri, 11 Feb 2000 22:28:00 GMT</a:t>
            </a:r>
          </a:p>
          <a:p>
            <a:pPr>
              <a:buFontTx/>
              <a:buNone/>
            </a:pPr>
            <a:endParaRPr lang="pt-BR" sz="1800" smtClean="0"/>
          </a:p>
          <a:p>
            <a:pPr>
              <a:buFontTx/>
              <a:buNone/>
            </a:pPr>
            <a:r>
              <a:rPr lang="pt-BR" sz="1800" smtClean="0"/>
              <a:t>HTTP/1.1 412 Precondition Failed</a:t>
            </a:r>
          </a:p>
          <a:p>
            <a:pPr>
              <a:buFontTx/>
              <a:buNone/>
            </a:pPr>
            <a:r>
              <a:rPr lang="pt-BR" sz="1800" smtClean="0"/>
              <a:t>Date: Tue, 29 Apr 2008 22:28:31 GMT</a:t>
            </a:r>
          </a:p>
          <a:p>
            <a:pPr>
              <a:buFontTx/>
              <a:buNone/>
            </a:pPr>
            <a:endParaRPr lang="pt-BR" sz="1800" smtClean="0"/>
          </a:p>
          <a:p>
            <a:r>
              <a:rPr lang="pt-BR" sz="1800" smtClean="0"/>
              <a:t>Status 5xx:</a:t>
            </a:r>
          </a:p>
          <a:p>
            <a:pPr lvl="1"/>
            <a:r>
              <a:rPr lang="pt-BR" sz="1400" smtClean="0"/>
              <a:t>500 Internal Server Error</a:t>
            </a:r>
          </a:p>
          <a:p>
            <a:pPr lvl="1"/>
            <a:r>
              <a:rPr lang="pt-BR" sz="1400" smtClean="0"/>
              <a:t>501 Not Implemented</a:t>
            </a:r>
          </a:p>
          <a:p>
            <a:pPr>
              <a:buFontTx/>
              <a:buNone/>
            </a:pPr>
            <a:endParaRPr lang="pt-BR" sz="1800" smtClean="0"/>
          </a:p>
          <a:p>
            <a:pPr lvl="1"/>
            <a:endParaRPr lang="pt-BR" sz="1400" smtClean="0"/>
          </a:p>
        </p:txBody>
      </p:sp>
      <p:sp>
        <p:nvSpPr>
          <p:cNvPr id="23556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355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51642F-B251-4A7F-AFCD-70B88FF0FB04}" type="slidenum">
              <a:rPr lang="en-US" smtClean="0">
                <a:solidFill>
                  <a:srgbClr val="CCECFF"/>
                </a:solidFill>
              </a:rPr>
              <a:pPr eaLnBrk="1" hangingPunct="1"/>
              <a:t>13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35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391167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Cabeçalho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Gerais</a:t>
            </a:r>
          </a:p>
          <a:p>
            <a:pPr lvl="1"/>
            <a:r>
              <a:rPr lang="pt-BR" smtClean="0"/>
              <a:t>Date: data de criação da mensagem</a:t>
            </a:r>
          </a:p>
          <a:p>
            <a:pPr lvl="1"/>
            <a:r>
              <a:rPr lang="pt-BR" smtClean="0"/>
              <a:t>Connection: {close/keep-alive} – keep-alive é o default no HTTP/1.1</a:t>
            </a:r>
          </a:p>
          <a:p>
            <a:pPr lvl="1"/>
            <a:r>
              <a:rPr lang="pt-BR" smtClean="0"/>
              <a:t>Warning: mensagem de depuração – não é tratada pelo software</a:t>
            </a:r>
          </a:p>
          <a:p>
            <a:r>
              <a:rPr lang="pt-BR" smtClean="0"/>
              <a:t>Requisição</a:t>
            </a:r>
          </a:p>
          <a:p>
            <a:pPr lvl="1"/>
            <a:r>
              <a:rPr lang="pt-BR" smtClean="0"/>
              <a:t>User-Agent: software que fez a requisição</a:t>
            </a:r>
          </a:p>
          <a:p>
            <a:pPr lvl="1"/>
            <a:r>
              <a:rPr lang="pt-BR" smtClean="0"/>
              <a:t>Host: possibilita virtualização de domínios</a:t>
            </a:r>
          </a:p>
          <a:p>
            <a:pPr lvl="1"/>
            <a:r>
              <a:rPr lang="pt-BR" smtClean="0"/>
              <a:t>Referer: Página onde o usuário estava quando clicou no link</a:t>
            </a:r>
          </a:p>
          <a:p>
            <a:pPr lvl="1"/>
            <a:r>
              <a:rPr lang="pt-BR" smtClean="0"/>
              <a:t>Authorization: Transmite as credenciais do usuário (login e senha) em resposta a um 401 (authorization challenge) . Continua transmitindo enquanto acessar recursos daquele subdomínio. Ex: Authorization: Basic eNCoDEd-uSErId:pASsORd</a:t>
            </a:r>
          </a:p>
          <a:p>
            <a:pPr lvl="1"/>
            <a:endParaRPr lang="pt-BR" smtClean="0"/>
          </a:p>
          <a:p>
            <a:pPr lvl="1"/>
            <a:r>
              <a:rPr lang="pt-BR" smtClean="0"/>
              <a:t>OBS: A informação no Authorization é codificada, mas não criptografada. (não há uma chave de segurança). Para aumentar a segurança, a autorização deve ser usada em conjunto com HTTPS</a:t>
            </a:r>
          </a:p>
          <a:p>
            <a:pPr lvl="1"/>
            <a:endParaRPr lang="pt-BR" smtClean="0"/>
          </a:p>
        </p:txBody>
      </p:sp>
      <p:sp>
        <p:nvSpPr>
          <p:cNvPr id="2458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458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11D303-AF79-4AA4-91B1-E7568E13795F}" type="slidenum">
              <a:rPr lang="en-US" smtClean="0">
                <a:solidFill>
                  <a:srgbClr val="CCECFF"/>
                </a:solidFill>
              </a:rPr>
              <a:pPr eaLnBrk="1" hangingPunct="1"/>
              <a:t>14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45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386386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Cabeçalho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Resposta</a:t>
            </a:r>
          </a:p>
          <a:p>
            <a:pPr lvl="1"/>
            <a:r>
              <a:rPr lang="pt-BR" smtClean="0"/>
              <a:t>Location: acompanha um 301 ou 302 indicando o novo local do recurso</a:t>
            </a:r>
          </a:p>
          <a:p>
            <a:pPr lvl="1"/>
            <a:r>
              <a:rPr lang="pt-BR" smtClean="0"/>
              <a:t>WWW-Authenticate: acompanha um 401 (authorization challenge) . Exemplo: WWW-Authenticate: Basic realm=“Minha Aplicação”</a:t>
            </a:r>
          </a:p>
          <a:p>
            <a:pPr lvl="1"/>
            <a:r>
              <a:rPr lang="pt-BR" smtClean="0"/>
              <a:t>Server: Indica o software servidor</a:t>
            </a:r>
          </a:p>
          <a:p>
            <a:r>
              <a:rPr lang="pt-BR" smtClean="0"/>
              <a:t>Sobre o corpo</a:t>
            </a:r>
          </a:p>
          <a:p>
            <a:pPr lvl="1"/>
            <a:r>
              <a:rPr lang="pt-BR" smtClean="0"/>
              <a:t>Content-Type: MIME type do corpo</a:t>
            </a:r>
          </a:p>
          <a:p>
            <a:pPr lvl="1"/>
            <a:r>
              <a:rPr lang="pt-BR" smtClean="0"/>
              <a:t>Content-Length: qtde de bytes do corpo</a:t>
            </a:r>
          </a:p>
          <a:p>
            <a:pPr lvl="1"/>
            <a:r>
              <a:rPr lang="pt-BR" smtClean="0"/>
              <a:t>Last-Modified: data da última modificação. Usado para possibilitar o cache no cliente e nos proxies</a:t>
            </a:r>
          </a:p>
          <a:p>
            <a:r>
              <a:rPr lang="pt-BR" smtClean="0"/>
              <a:t>Cache</a:t>
            </a:r>
          </a:p>
          <a:p>
            <a:pPr lvl="1"/>
            <a:r>
              <a:rPr lang="pt-BR" smtClean="0"/>
              <a:t>Cache-Control: no-cache, private (um proxy deve fazer cache somente para o usuário que requisitou), public (a informação no cache pode ser usada por qualquer usuário)</a:t>
            </a:r>
          </a:p>
          <a:p>
            <a:pPr lvl="1"/>
            <a:r>
              <a:rPr lang="pt-BR" smtClean="0"/>
              <a:t>Pragma: no-cache (deprecated – era usado no HTTP 1.0)</a:t>
            </a:r>
          </a:p>
          <a:p>
            <a:pPr lvl="1"/>
            <a:endParaRPr lang="pt-BR" smtClean="0"/>
          </a:p>
        </p:txBody>
      </p:sp>
      <p:sp>
        <p:nvSpPr>
          <p:cNvPr id="2560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560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DE93B4-F0D3-46CE-98D3-58EC74CFE2AE}" type="slidenum">
              <a:rPr lang="en-US" smtClean="0">
                <a:solidFill>
                  <a:srgbClr val="CCECFF"/>
                </a:solidFill>
              </a:rPr>
              <a:pPr eaLnBrk="1" hangingPunct="1"/>
              <a:t>15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56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990148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Cabeçalho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Cookies:</a:t>
            </a:r>
          </a:p>
          <a:p>
            <a:pPr lvl="1"/>
            <a:r>
              <a:rPr lang="pt-BR" smtClean="0"/>
              <a:t>Set-Cookie: &lt;name=value&gt; [; Comment=&lt;value&gt;] [; Max-Age=&lt;value&gt;] [; Expires=&lt;date&gt;][; Path=&lt;path&gt;][; Domain=&lt;domain name&gt;][; Secure][; Version=&lt;version&gt;]</a:t>
            </a:r>
          </a:p>
          <a:p>
            <a:pPr lvl="1"/>
            <a:r>
              <a:rPr lang="pt-BR" smtClean="0"/>
              <a:t>Set-Cookie2: similar ao Set-Cookie com algumas flexibilidades a mais, como definir a porta</a:t>
            </a:r>
          </a:p>
          <a:p>
            <a:pPr lvl="1"/>
            <a:r>
              <a:rPr lang="pt-BR" smtClean="0"/>
              <a:t>Cookie: $Version=“1”; name=“value” [; (...)]; $Path=“/path”</a:t>
            </a:r>
          </a:p>
          <a:p>
            <a:pPr lvl="1"/>
            <a:endParaRPr lang="pt-BR" smtClean="0"/>
          </a:p>
          <a:p>
            <a:pPr lvl="1"/>
            <a:endParaRPr lang="pt-BR" smtClean="0"/>
          </a:p>
        </p:txBody>
      </p:sp>
      <p:sp>
        <p:nvSpPr>
          <p:cNvPr id="2662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662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7225F9-ACF0-4E68-9908-4516AF539CEC}" type="slidenum">
              <a:rPr lang="en-US" smtClean="0">
                <a:solidFill>
                  <a:srgbClr val="CCECFF"/>
                </a:solidFill>
              </a:rPr>
              <a:pPr eaLnBrk="1" hangingPunct="1"/>
              <a:t>16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66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27519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Pilha de protocolos da Web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Web</a:t>
            </a:r>
          </a:p>
          <a:p>
            <a:pPr lvl="1"/>
            <a:r>
              <a:rPr lang="pt-BR" smtClean="0"/>
              <a:t>Markup language para hipertexto</a:t>
            </a:r>
          </a:p>
          <a:p>
            <a:pPr lvl="1"/>
            <a:r>
              <a:rPr lang="pt-BR" smtClean="0"/>
              <a:t>Notação uniforma para acesso de recursos</a:t>
            </a:r>
          </a:p>
          <a:p>
            <a:pPr lvl="1"/>
            <a:r>
              <a:rPr lang="pt-BR" smtClean="0"/>
              <a:t>Um protocolo para transportar dados</a:t>
            </a:r>
          </a:p>
          <a:p>
            <a:endParaRPr lang="pt-BR" smtClean="0"/>
          </a:p>
          <a:p>
            <a:r>
              <a:rPr lang="pt-BR" smtClean="0"/>
              <a:t>HyperText Markup Language (HTML)</a:t>
            </a:r>
          </a:p>
          <a:p>
            <a:r>
              <a:rPr lang="pt-BR" smtClean="0"/>
              <a:t>Uniform Resource Locator (URL) ou</a:t>
            </a:r>
            <a:br>
              <a:rPr lang="pt-BR" smtClean="0"/>
            </a:br>
            <a:r>
              <a:rPr lang="pt-BR" smtClean="0"/>
              <a:t> Uniform Resource Identifier (URI)</a:t>
            </a:r>
          </a:p>
          <a:p>
            <a:endParaRPr lang="pt-BR" smtClean="0"/>
          </a:p>
          <a:p>
            <a:r>
              <a:rPr lang="pt-BR" smtClean="0"/>
              <a:t>URL</a:t>
            </a:r>
          </a:p>
          <a:p>
            <a:pPr lvl="1"/>
            <a:r>
              <a:rPr lang="pt-BR" smtClean="0"/>
              <a:t>scheme://host[:port]/path/.../[;url-params][?query-string][#anchor]</a:t>
            </a:r>
          </a:p>
          <a:p>
            <a:r>
              <a:rPr lang="pt-BR" smtClean="0"/>
              <a:t>Protocolo HTTP</a:t>
            </a:r>
          </a:p>
          <a:p>
            <a:pPr lvl="1"/>
            <a:r>
              <a:rPr lang="pt-BR" smtClean="0"/>
              <a:t>Modelo OSI vs TCP/IP</a:t>
            </a:r>
          </a:p>
          <a:p>
            <a:endParaRPr lang="pt-BR" smtClean="0"/>
          </a:p>
        </p:txBody>
      </p:sp>
      <p:sp>
        <p:nvSpPr>
          <p:cNvPr id="12292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229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862C46-8F44-49FA-BD2A-BC28581572B9}" type="slidenum">
              <a:rPr lang="en-US" smtClean="0">
                <a:solidFill>
                  <a:srgbClr val="CCECFF"/>
                </a:solidFill>
              </a:rPr>
              <a:pPr eaLnBrk="1" hangingPunct="1"/>
              <a:t>2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22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052513"/>
            <a:ext cx="2363787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46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Arquitetura cliente-servidor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3316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331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C8C0BD-BBEA-44FB-BC2D-0579888D4E3D}" type="slidenum">
              <a:rPr lang="en-US" smtClean="0">
                <a:solidFill>
                  <a:srgbClr val="CCECFF"/>
                </a:solidFill>
              </a:rPr>
              <a:pPr eaLnBrk="1" hangingPunct="1"/>
              <a:t>3</a:t>
            </a:fld>
            <a:r>
              <a:rPr lang="en-US" smtClean="0">
                <a:solidFill>
                  <a:srgbClr val="CCECFF"/>
                </a:solidFill>
              </a:rPr>
              <a:t> </a:t>
            </a:r>
          </a:p>
        </p:txBody>
      </p:sp>
      <p:sp>
        <p:nvSpPr>
          <p:cNvPr id="133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25538"/>
            <a:ext cx="424815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13100"/>
            <a:ext cx="64293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09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Arquitetura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Protocolos</a:t>
            </a:r>
          </a:p>
          <a:p>
            <a:pPr lvl="1"/>
            <a:r>
              <a:rPr lang="pt-BR" smtClean="0"/>
              <a:t>Stateful vs Stateless</a:t>
            </a:r>
          </a:p>
          <a:p>
            <a:pPr lvl="1"/>
            <a:r>
              <a:rPr lang="pt-BR" smtClean="0"/>
              <a:t>Ex: SMTP vs HTTP</a:t>
            </a:r>
          </a:p>
          <a:p>
            <a:pPr lvl="1"/>
            <a:r>
              <a:rPr lang="pt-BR" smtClean="0"/>
              <a:t>Serviços session-based vs session-less</a:t>
            </a:r>
          </a:p>
          <a:p>
            <a:r>
              <a:rPr lang="pt-BR" smtClean="0"/>
              <a:t>Cliente</a:t>
            </a:r>
          </a:p>
          <a:p>
            <a:pPr lvl="1"/>
            <a:r>
              <a:rPr lang="pt-BR" smtClean="0"/>
              <a:t>Lightweight (ou thin-client)</a:t>
            </a:r>
          </a:p>
          <a:p>
            <a:r>
              <a:rPr lang="pt-BR" smtClean="0"/>
              <a:t>Como o cliente e servidor se comunicam?</a:t>
            </a:r>
          </a:p>
          <a:p>
            <a:pPr lvl="1"/>
            <a:r>
              <a:rPr lang="pt-BR" smtClean="0"/>
              <a:t>Sockets (TCP  connection)</a:t>
            </a:r>
          </a:p>
          <a:p>
            <a:pPr lvl="1"/>
            <a:r>
              <a:rPr lang="pt-BR" smtClean="0"/>
              <a:t>Portas</a:t>
            </a:r>
          </a:p>
          <a:p>
            <a:r>
              <a:rPr lang="pt-BR" smtClean="0"/>
              <a:t>Portas padrões</a:t>
            </a:r>
          </a:p>
          <a:p>
            <a:pPr lvl="1"/>
            <a:r>
              <a:rPr lang="pt-BR" smtClean="0"/>
              <a:t>HTTP 80</a:t>
            </a:r>
          </a:p>
          <a:p>
            <a:pPr lvl="1"/>
            <a:r>
              <a:rPr lang="pt-BR" smtClean="0"/>
              <a:t>SMTP 25</a:t>
            </a:r>
          </a:p>
          <a:p>
            <a:pPr lvl="1"/>
            <a:r>
              <a:rPr lang="pt-BR" smtClean="0"/>
              <a:t>FTP 21</a:t>
            </a:r>
          </a:p>
          <a:p>
            <a:pPr lvl="1"/>
            <a:r>
              <a:rPr lang="pt-BR" smtClean="0"/>
              <a:t>Telnet 23</a:t>
            </a:r>
          </a:p>
          <a:p>
            <a:pPr lvl="1"/>
            <a:r>
              <a:rPr lang="pt-BR" smtClean="0"/>
              <a:t>IMAP 143</a:t>
            </a:r>
          </a:p>
          <a:p>
            <a:pPr lvl="1"/>
            <a:r>
              <a:rPr lang="pt-BR" smtClean="0"/>
              <a:t>Etc.</a:t>
            </a:r>
          </a:p>
        </p:txBody>
      </p:sp>
      <p:sp>
        <p:nvSpPr>
          <p:cNvPr id="1434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434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3002FE-1065-4956-8DCD-AE225710B34E}" type="slidenum">
              <a:rPr lang="en-US" smtClean="0">
                <a:solidFill>
                  <a:srgbClr val="CCECFF"/>
                </a:solidFill>
              </a:rPr>
              <a:pPr eaLnBrk="1" hangingPunct="1"/>
              <a:t>4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43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13956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MIME types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Originalmente email só era usado para transmissão de ASCII</a:t>
            </a:r>
          </a:p>
          <a:p>
            <a:r>
              <a:rPr lang="pt-BR" smtClean="0"/>
              <a:t>Criação de uma padronização para instruir o cliente sobre o tipo de anexo (sequência de bytes enviadas)</a:t>
            </a:r>
          </a:p>
          <a:p>
            <a:pPr lvl="1"/>
            <a:r>
              <a:rPr lang="pt-BR" smtClean="0"/>
              <a:t>Multipurpose Internet Mail Extension</a:t>
            </a:r>
          </a:p>
          <a:p>
            <a:pPr lvl="1"/>
            <a:r>
              <a:rPr lang="pt-BR" smtClean="0"/>
              <a:t>Orginalmente definida na RFC 1341. As especificações mais recentes estão nas RFCs 2045 a 2049</a:t>
            </a:r>
          </a:p>
          <a:p>
            <a:pPr lvl="1"/>
            <a:r>
              <a:rPr lang="pt-BR" smtClean="0"/>
              <a:t>Ex de MIMEs types padronizados:</a:t>
            </a:r>
          </a:p>
          <a:p>
            <a:pPr lvl="2"/>
            <a:r>
              <a:rPr lang="pt-BR" smtClean="0"/>
              <a:t>text/html</a:t>
            </a:r>
          </a:p>
          <a:p>
            <a:pPr lvl="2"/>
            <a:r>
              <a:rPr lang="pt-BR" smtClean="0"/>
              <a:t>text/plain</a:t>
            </a:r>
          </a:p>
          <a:p>
            <a:pPr lvl="2"/>
            <a:r>
              <a:rPr lang="pt-BR" smtClean="0"/>
              <a:t>image/jpeg</a:t>
            </a:r>
          </a:p>
          <a:p>
            <a:pPr lvl="2"/>
            <a:r>
              <a:rPr lang="pt-BR" smtClean="0"/>
              <a:t>audio/mp3</a:t>
            </a:r>
          </a:p>
          <a:p>
            <a:pPr lvl="2"/>
            <a:r>
              <a:rPr lang="pt-BR" smtClean="0"/>
              <a:t>application/pdf</a:t>
            </a:r>
          </a:p>
          <a:p>
            <a:pPr lvl="2"/>
            <a:r>
              <a:rPr lang="pt-BR" smtClean="0"/>
              <a:t>video/quicktime</a:t>
            </a:r>
          </a:p>
          <a:p>
            <a:pPr lvl="1"/>
            <a:endParaRPr lang="pt-BR" smtClean="0"/>
          </a:p>
        </p:txBody>
      </p:sp>
      <p:sp>
        <p:nvSpPr>
          <p:cNvPr id="1536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536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5E6E2A-1261-42B4-A26D-F2745AC3ABBD}" type="slidenum">
              <a:rPr lang="en-US" smtClean="0">
                <a:solidFill>
                  <a:srgbClr val="CCECFF"/>
                </a:solidFill>
              </a:rPr>
              <a:pPr eaLnBrk="1" hangingPunct="1"/>
              <a:t>5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53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7669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protocolo HTTP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smtClean="0"/>
              <a:t>Simplicidade !</a:t>
            </a:r>
          </a:p>
          <a:p>
            <a:r>
              <a:rPr lang="pt-BR" sz="1800" smtClean="0"/>
              <a:t>requests e responses</a:t>
            </a:r>
          </a:p>
          <a:p>
            <a:r>
              <a:rPr lang="pt-BR" sz="1800" smtClean="0"/>
              <a:t>Estrutura das mensagens HTTP:</a:t>
            </a:r>
          </a:p>
          <a:p>
            <a:pPr lvl="1"/>
            <a:r>
              <a:rPr lang="pt-BR" sz="1400" smtClean="0"/>
              <a:t>Cabeçalhos</a:t>
            </a:r>
          </a:p>
          <a:p>
            <a:pPr lvl="1"/>
            <a:r>
              <a:rPr lang="pt-BR" sz="1400" smtClean="0"/>
              <a:t>Linha em branco</a:t>
            </a:r>
          </a:p>
          <a:p>
            <a:pPr lvl="1"/>
            <a:r>
              <a:rPr lang="pt-BR" sz="1400" smtClean="0"/>
              <a:t>Corpo</a:t>
            </a:r>
          </a:p>
          <a:p>
            <a:pPr lvl="1"/>
            <a:endParaRPr lang="pt-BR" sz="1400" smtClean="0"/>
          </a:p>
          <a:p>
            <a:r>
              <a:rPr lang="pt-BR" sz="1800" smtClean="0"/>
              <a:t>Exemplo de request:</a:t>
            </a:r>
          </a:p>
          <a:p>
            <a:pPr lvl="1">
              <a:buFontTx/>
              <a:buNone/>
            </a:pPr>
            <a:r>
              <a:rPr lang="pt-BR" sz="1400" smtClean="0"/>
              <a:t>GET /diretorio/index.html HTTP 1.1</a:t>
            </a:r>
          </a:p>
          <a:p>
            <a:pPr lvl="1">
              <a:buFontTx/>
              <a:buNone/>
            </a:pPr>
            <a:r>
              <a:rPr lang="pt-BR" sz="1400" smtClean="0"/>
              <a:t>Host: www.mywebsite.com</a:t>
            </a:r>
          </a:p>
          <a:p>
            <a:r>
              <a:rPr lang="pt-BR" sz="1800" smtClean="0"/>
              <a:t>Exemplo de response:</a:t>
            </a:r>
          </a:p>
          <a:p>
            <a:pPr lvl="1">
              <a:buFontTx/>
              <a:buNone/>
            </a:pPr>
            <a:r>
              <a:rPr lang="pt-BR" sz="1400" smtClean="0"/>
              <a:t>HTTP/1.1 200 OK</a:t>
            </a:r>
          </a:p>
          <a:p>
            <a:pPr lvl="1">
              <a:buFontTx/>
              <a:buNone/>
            </a:pPr>
            <a:r>
              <a:rPr lang="pt-BR" sz="1400" smtClean="0"/>
              <a:t>Content-type: text/html</a:t>
            </a:r>
          </a:p>
          <a:p>
            <a:pPr lvl="1">
              <a:buFontTx/>
              <a:buNone/>
            </a:pPr>
            <a:r>
              <a:rPr lang="pt-BR" sz="1400" smtClean="0"/>
              <a:t>Content-length: 9934</a:t>
            </a:r>
          </a:p>
          <a:p>
            <a:pPr lvl="1">
              <a:buFontTx/>
              <a:buNone/>
            </a:pPr>
            <a:r>
              <a:rPr lang="pt-BR" sz="1400" smtClean="0"/>
              <a:t>(...)</a:t>
            </a:r>
          </a:p>
          <a:p>
            <a:pPr lvl="1">
              <a:buFontTx/>
              <a:buNone/>
            </a:pPr>
            <a:r>
              <a:rPr lang="pt-BR" sz="1400" smtClean="0"/>
              <a:t>&lt;html&gt;&lt;head&gt;&lt;title&gt;Minha página&lt;/title&gt;&lt;/head&gt;</a:t>
            </a:r>
          </a:p>
          <a:p>
            <a:pPr lvl="1">
              <a:buFontTx/>
              <a:buNone/>
            </a:pPr>
            <a:r>
              <a:rPr lang="pt-BR" sz="1400" smtClean="0"/>
              <a:t>&lt;body&gt;</a:t>
            </a:r>
          </a:p>
          <a:p>
            <a:pPr lvl="1">
              <a:buFontTx/>
              <a:buNone/>
            </a:pPr>
            <a:r>
              <a:rPr lang="pt-BR" sz="1400" smtClean="0"/>
              <a:t>(...)</a:t>
            </a:r>
          </a:p>
          <a:p>
            <a:pPr lvl="1">
              <a:buFontTx/>
              <a:buNone/>
            </a:pPr>
            <a:r>
              <a:rPr lang="pt-BR" sz="1400" smtClean="0"/>
              <a:t>&lt;/body&gt;</a:t>
            </a:r>
          </a:p>
          <a:p>
            <a:pPr lvl="1">
              <a:buFontTx/>
              <a:buNone/>
            </a:pPr>
            <a:r>
              <a:rPr lang="pt-BR" sz="1400" smtClean="0"/>
              <a:t>&lt;/html&gt;</a:t>
            </a:r>
          </a:p>
          <a:p>
            <a:pPr lvl="1">
              <a:buFontTx/>
              <a:buNone/>
            </a:pPr>
            <a:endParaRPr lang="pt-BR" sz="1400" smtClean="0"/>
          </a:p>
        </p:txBody>
      </p:sp>
      <p:sp>
        <p:nvSpPr>
          <p:cNvPr id="1638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638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599BDF-90C0-40EE-8E78-37F104674C34}" type="slidenum">
              <a:rPr lang="en-US" smtClean="0">
                <a:solidFill>
                  <a:srgbClr val="CCECFF"/>
                </a:solidFill>
              </a:rPr>
              <a:pPr eaLnBrk="1" hangingPunct="1"/>
              <a:t>6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63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56810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Método GET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GET</a:t>
            </a:r>
          </a:p>
          <a:p>
            <a:pPr lvl="1"/>
            <a:r>
              <a:rPr lang="pt-BR" smtClean="0"/>
              <a:t>Desde as primeiras versões do HTTP. Não precisa de corpo e no HTTP 1.0 não era necessário cabeçalhos</a:t>
            </a:r>
          </a:p>
          <a:p>
            <a:pPr lvl="1"/>
            <a:r>
              <a:rPr lang="pt-BR" smtClean="0"/>
              <a:t>No 1.1 passou a exigir o cabeçalho Host para possibilitar o virtual hosting nos servidores Web</a:t>
            </a:r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pPr lvl="1"/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17412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741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70D160-6C39-4117-9C10-BCC435C1C956}" type="slidenum">
              <a:rPr lang="en-US" smtClean="0">
                <a:solidFill>
                  <a:srgbClr val="CCECFF"/>
                </a:solidFill>
              </a:rPr>
              <a:pPr eaLnBrk="1" hangingPunct="1"/>
              <a:t>7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74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708275"/>
            <a:ext cx="58483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90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Método POST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POST</a:t>
            </a:r>
          </a:p>
          <a:p>
            <a:pPr lvl="1"/>
            <a:r>
              <a:rPr lang="pt-BR" smtClean="0"/>
              <a:t>A diferença fundamental para o GET é que os parâmetros são enviados no corpo da mensagem HTTP e não na URL</a:t>
            </a:r>
          </a:p>
          <a:p>
            <a:pPr lvl="1"/>
            <a:r>
              <a:rPr lang="pt-BR" smtClean="0"/>
              <a:t>Exemplo:</a:t>
            </a:r>
          </a:p>
          <a:p>
            <a:pPr lvl="1">
              <a:buFontTx/>
              <a:buNone/>
            </a:pPr>
            <a:r>
              <a:rPr lang="pt-BR" smtClean="0"/>
              <a:t>POST /recurso  HTTP/1.1</a:t>
            </a:r>
          </a:p>
          <a:p>
            <a:pPr lvl="1">
              <a:buFontTx/>
              <a:buNone/>
            </a:pPr>
            <a:r>
              <a:rPr lang="pt-BR" smtClean="0"/>
              <a:t>Host: site.com.br</a:t>
            </a:r>
          </a:p>
          <a:p>
            <a:pPr lvl="1">
              <a:buFontTx/>
              <a:buNone/>
            </a:pPr>
            <a:r>
              <a:rPr lang="pt-BR" smtClean="0"/>
              <a:t>Content-Type: application/x-www-form-urlencoded</a:t>
            </a:r>
          </a:p>
          <a:p>
            <a:pPr lvl="1">
              <a:buFontTx/>
              <a:buNone/>
            </a:pPr>
            <a:r>
              <a:rPr lang="pt-BR" smtClean="0"/>
              <a:t>Content-Length: 6</a:t>
            </a:r>
          </a:p>
          <a:p>
            <a:pPr lvl="1">
              <a:buFontTx/>
              <a:buNone/>
            </a:pPr>
            <a:endParaRPr lang="pt-BR" smtClean="0"/>
          </a:p>
          <a:p>
            <a:pPr lvl="1">
              <a:buFontTx/>
              <a:buNone/>
            </a:pPr>
            <a:r>
              <a:rPr lang="pt-BR" smtClean="0"/>
              <a:t>S=YHOO</a:t>
            </a:r>
          </a:p>
          <a:p>
            <a:pPr lvl="1">
              <a:buFontTx/>
              <a:buNone/>
            </a:pPr>
            <a:endParaRPr lang="pt-BR" smtClean="0"/>
          </a:p>
          <a:p>
            <a:pPr lvl="1"/>
            <a:endParaRPr lang="pt-BR" smtClean="0"/>
          </a:p>
          <a:p>
            <a:endParaRPr lang="pt-BR" smtClean="0"/>
          </a:p>
          <a:p>
            <a:r>
              <a:rPr lang="pt-BR" smtClean="0"/>
              <a:t>OBS: Algumas aplicações podem tratar diferentemente as requisições dos dois métodos, um deles pode não ser implementado ou pode tratar de maneira indiferente</a:t>
            </a:r>
          </a:p>
        </p:txBody>
      </p:sp>
      <p:sp>
        <p:nvSpPr>
          <p:cNvPr id="18436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843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736D2A-FA47-46B2-9E5A-89C3748AF540}" type="slidenum">
              <a:rPr lang="en-US" smtClean="0">
                <a:solidFill>
                  <a:srgbClr val="CCECFF"/>
                </a:solidFill>
              </a:rPr>
              <a:pPr eaLnBrk="1" hangingPunct="1"/>
              <a:t>8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84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400185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Método HEAD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HEAD</a:t>
            </a:r>
          </a:p>
          <a:p>
            <a:r>
              <a:rPr lang="pt-BR" smtClean="0"/>
              <a:t>Retorna somente os cabeçalhos da resposta. Anteriormente era usado para fins de cache.</a:t>
            </a:r>
          </a:p>
          <a:p>
            <a:r>
              <a:rPr lang="pt-BR" smtClean="0"/>
              <a:t>Request:</a:t>
            </a:r>
          </a:p>
          <a:p>
            <a:pPr>
              <a:buFontTx/>
              <a:buNone/>
            </a:pPr>
            <a:r>
              <a:rPr lang="pt-BR" smtClean="0"/>
              <a:t>HEAD /index.html HTTP/1.1</a:t>
            </a:r>
          </a:p>
          <a:p>
            <a:pPr>
              <a:buFontTx/>
              <a:buNone/>
            </a:pPr>
            <a:r>
              <a:rPr lang="pt-BR" smtClean="0"/>
              <a:t>Host: www.meusite.com.br</a:t>
            </a:r>
          </a:p>
          <a:p>
            <a:r>
              <a:rPr lang="pt-BR" smtClean="0"/>
              <a:t>Response:</a:t>
            </a:r>
          </a:p>
          <a:p>
            <a:pPr>
              <a:buFontTx/>
              <a:buNone/>
            </a:pPr>
            <a:r>
              <a:rPr lang="pt-BR" smtClean="0"/>
              <a:t>HTTP/1.1 200 OK</a:t>
            </a:r>
          </a:p>
          <a:p>
            <a:pPr>
              <a:buFontTx/>
              <a:buNone/>
            </a:pPr>
            <a:r>
              <a:rPr lang="pt-BR" smtClean="0"/>
              <a:t>Date: Tue, 08 Apr 2008 15:55:04 GMT</a:t>
            </a:r>
          </a:p>
          <a:p>
            <a:pPr>
              <a:buFontTx/>
              <a:buNone/>
            </a:pPr>
            <a:r>
              <a:rPr lang="pt-BR" smtClean="0"/>
              <a:t>Server: Apache/2.2.4 (Unix)</a:t>
            </a:r>
          </a:p>
          <a:p>
            <a:pPr>
              <a:buFontTx/>
              <a:buNone/>
            </a:pPr>
            <a:r>
              <a:rPr lang="pt-BR" smtClean="0"/>
              <a:t>Last-Modified: Tue, 29 Oct 2002 04:22:52 GMT</a:t>
            </a:r>
          </a:p>
          <a:p>
            <a:pPr>
              <a:buFontTx/>
              <a:buNone/>
            </a:pPr>
            <a:r>
              <a:rPr lang="pt-BR" smtClean="0"/>
              <a:t>Content-Length: 2111</a:t>
            </a:r>
          </a:p>
          <a:p>
            <a:pPr>
              <a:buFontTx/>
              <a:buNone/>
            </a:pPr>
            <a:r>
              <a:rPr lang="pt-BR" smtClean="0"/>
              <a:t>Content-Type: text/html</a:t>
            </a:r>
          </a:p>
          <a:p>
            <a:endParaRPr lang="pt-BR" smtClean="0"/>
          </a:p>
        </p:txBody>
      </p:sp>
      <p:sp>
        <p:nvSpPr>
          <p:cNvPr id="1946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946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5920F7-BD4A-4962-A8F2-C2F8D9AC32A1}" type="slidenum">
              <a:rPr lang="en-US" smtClean="0">
                <a:solidFill>
                  <a:srgbClr val="CCECFF"/>
                </a:solidFill>
              </a:rPr>
              <a:pPr eaLnBrk="1" hangingPunct="1"/>
              <a:t>9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94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32308543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17825</TotalTime>
  <Words>1058</Words>
  <Application>Microsoft Office PowerPoint</Application>
  <PresentationFormat>Apresentação na tela (4:3)</PresentationFormat>
  <Paragraphs>230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Default Design</vt:lpstr>
      <vt:lpstr>Introdução ao Desenvolvimento para Web</vt:lpstr>
      <vt:lpstr>Pilha de protocolos da Web</vt:lpstr>
      <vt:lpstr>Arquitetura cliente-servidor</vt:lpstr>
      <vt:lpstr>Arquitetura</vt:lpstr>
      <vt:lpstr>MIME types</vt:lpstr>
      <vt:lpstr>O protocolo HTTP</vt:lpstr>
      <vt:lpstr>Método GET</vt:lpstr>
      <vt:lpstr>Método POST</vt:lpstr>
      <vt:lpstr>Método HEAD</vt:lpstr>
      <vt:lpstr>Outros Métodos</vt:lpstr>
      <vt:lpstr>Status Code</vt:lpstr>
      <vt:lpstr>Status code</vt:lpstr>
      <vt:lpstr>Status code</vt:lpstr>
      <vt:lpstr>Cabeçalho</vt:lpstr>
      <vt:lpstr>Cabeçalho</vt:lpstr>
      <vt:lpstr>Cabeçalho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Marco Gerosa</cp:lastModifiedBy>
  <cp:revision>366</cp:revision>
  <dcterms:created xsi:type="dcterms:W3CDTF">2006-06-13T17:42:07Z</dcterms:created>
  <dcterms:modified xsi:type="dcterms:W3CDTF">2011-08-07T15:12:02Z</dcterms:modified>
</cp:coreProperties>
</file>