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314" r:id="rId3"/>
    <p:sldId id="315" r:id="rId4"/>
    <p:sldId id="316" r:id="rId5"/>
    <p:sldId id="317" r:id="rId6"/>
    <p:sldId id="318" r:id="rId7"/>
    <p:sldId id="319" r:id="rId8"/>
    <p:sldId id="320" r:id="rId9"/>
    <p:sldId id="321" r:id="rId10"/>
    <p:sldId id="322" r:id="rId11"/>
    <p:sldId id="323" r:id="rId12"/>
    <p:sldId id="324" r:id="rId13"/>
    <p:sldId id="325" r:id="rId14"/>
    <p:sldId id="326" r:id="rId15"/>
    <p:sldId id="327" r:id="rId16"/>
    <p:sldId id="328" r:id="rId1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C0C0"/>
    <a:srgbClr val="DDDDDD"/>
    <a:srgbClr val="CCCCFF"/>
    <a:srgbClr val="CCECFF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02" autoAdjust="0"/>
    <p:restoredTop sz="94667" autoAdjust="0"/>
  </p:normalViewPr>
  <p:slideViewPr>
    <p:cSldViewPr>
      <p:cViewPr varScale="1">
        <p:scale>
          <a:sx n="71" d="100"/>
          <a:sy n="71" d="100"/>
        </p:scale>
        <p:origin x="-138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189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F8A74D6B-A5D0-4EEE-9671-1450C003622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469459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2CE1B4E9-8CAD-4190-8547-E0804E541FDF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100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B317BE3-66F5-4D0E-AFF1-A4CED9E773B0}" type="slidenum">
              <a:rPr lang="en-US" smtClean="0"/>
              <a:pPr eaLnBrk="1" hangingPunct="1"/>
              <a:t>1</a:t>
            </a:fld>
            <a:endParaRPr lang="en-US" smtClean="0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pt-BR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/>
              <a:t>Marco A. Gerosa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‹nº›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IME / USP</a:t>
            </a:r>
          </a:p>
        </p:txBody>
      </p:sp>
    </p:spTree>
    <p:extLst>
      <p:ext uri="{BB962C8B-B14F-4D97-AF65-F5344CB8AC3E}">
        <p14:creationId xmlns:p14="http://schemas.microsoft.com/office/powerpoint/2010/main" val="1598786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/>
              <a:t>Marco A. Gerosa</a:t>
            </a:r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7FA857-2453-4EA5-9E18-E513543EFD9D}" type="slidenum">
              <a:rPr lang="en-US" smtClean="0"/>
              <a:pPr>
                <a:defRPr/>
              </a:pPr>
              <a:t>‹nº›</a:t>
            </a:fld>
            <a:endParaRPr lang="en-US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IME / USP</a:t>
            </a:r>
          </a:p>
        </p:txBody>
      </p:sp>
    </p:spTree>
    <p:extLst>
      <p:ext uri="{BB962C8B-B14F-4D97-AF65-F5344CB8AC3E}">
        <p14:creationId xmlns:p14="http://schemas.microsoft.com/office/powerpoint/2010/main" val="8819508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7065963" y="274638"/>
            <a:ext cx="2078037" cy="6178550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27088" y="274638"/>
            <a:ext cx="6086475" cy="6178550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/>
              <a:t>Marco A. Gerosa</a:t>
            </a:r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5CA9C1-5CA6-4F8E-B3CA-73DF60E2186C}" type="slidenum">
              <a:rPr lang="en-US" smtClean="0"/>
              <a:pPr>
                <a:defRPr/>
              </a:pPr>
              <a:t>‹nº›</a:t>
            </a:fld>
            <a:endParaRPr lang="en-US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IME / USP</a:t>
            </a:r>
          </a:p>
        </p:txBody>
      </p:sp>
    </p:spTree>
    <p:extLst>
      <p:ext uri="{BB962C8B-B14F-4D97-AF65-F5344CB8AC3E}">
        <p14:creationId xmlns:p14="http://schemas.microsoft.com/office/powerpoint/2010/main" val="2163248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8" name="Espaço Reservado para Data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Marco A. Gerosa</a:t>
            </a:r>
            <a:endParaRPr lang="en-US" dirty="0"/>
          </a:p>
        </p:txBody>
      </p:sp>
      <p:sp>
        <p:nvSpPr>
          <p:cNvPr id="9" name="Espaço Reservado para Rodapé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‹nº›</a:t>
            </a:r>
            <a:endParaRPr lang="en-US" dirty="0"/>
          </a:p>
        </p:txBody>
      </p:sp>
      <p:sp>
        <p:nvSpPr>
          <p:cNvPr id="10" name="Espaço Reservado para Número de Slid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IME / USP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8435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/>
              <a:t>Marco A. Gerosa</a:t>
            </a:r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DE356B-3362-417F-A95C-F387AF4319F0}" type="slidenum">
              <a:rPr lang="en-US" smtClean="0"/>
              <a:pPr>
                <a:defRPr/>
              </a:pPr>
              <a:t>‹nº›</a:t>
            </a:fld>
            <a:endParaRPr lang="en-US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IME / USP</a:t>
            </a:r>
          </a:p>
        </p:txBody>
      </p:sp>
    </p:spTree>
    <p:extLst>
      <p:ext uri="{BB962C8B-B14F-4D97-AF65-F5344CB8AC3E}">
        <p14:creationId xmlns:p14="http://schemas.microsoft.com/office/powerpoint/2010/main" val="24007052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27088" y="1052513"/>
            <a:ext cx="4081462" cy="5400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060950" y="1052513"/>
            <a:ext cx="4083050" cy="5400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/>
              <a:t>Marco A. Gerosa</a:t>
            </a:r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6F34EB-B980-4530-A5F6-B3E0F8B5D250}" type="slidenum">
              <a:rPr lang="en-US" smtClean="0"/>
              <a:pPr>
                <a:defRPr/>
              </a:pPr>
              <a:t>‹nº›</a:t>
            </a:fld>
            <a:endParaRPr lang="en-US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IME / USP</a:t>
            </a:r>
          </a:p>
        </p:txBody>
      </p:sp>
    </p:spTree>
    <p:extLst>
      <p:ext uri="{BB962C8B-B14F-4D97-AF65-F5344CB8AC3E}">
        <p14:creationId xmlns:p14="http://schemas.microsoft.com/office/powerpoint/2010/main" val="1136691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/>
              <a:t>Marco A. Gerosa</a:t>
            </a:r>
            <a:endParaRPr lang="en-US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3FF3E8-2706-4F86-95C1-2AC95E59F87F}" type="slidenum">
              <a:rPr lang="en-US" smtClean="0"/>
              <a:pPr>
                <a:defRPr/>
              </a:pPr>
              <a:t>‹nº›</a:t>
            </a:fld>
            <a:endParaRPr lang="en-US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IME / USP</a:t>
            </a:r>
          </a:p>
        </p:txBody>
      </p:sp>
    </p:spTree>
    <p:extLst>
      <p:ext uri="{BB962C8B-B14F-4D97-AF65-F5344CB8AC3E}">
        <p14:creationId xmlns:p14="http://schemas.microsoft.com/office/powerpoint/2010/main" val="40779743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/>
              <a:t>Marco A. Gerosa</a:t>
            </a:r>
            <a:endParaRPr lang="en-US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68403-18F2-4ED3-99FF-B86D5D1424D5}" type="slidenum">
              <a:rPr lang="en-US" smtClean="0"/>
              <a:pPr>
                <a:defRPr/>
              </a:pPr>
              <a:t>‹nº›</a:t>
            </a:fld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IME / USP</a:t>
            </a:r>
          </a:p>
        </p:txBody>
      </p:sp>
    </p:spTree>
    <p:extLst>
      <p:ext uri="{BB962C8B-B14F-4D97-AF65-F5344CB8AC3E}">
        <p14:creationId xmlns:p14="http://schemas.microsoft.com/office/powerpoint/2010/main" val="35195941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/>
              <a:t>Marco A. Gerosa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‹nº›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IME / USP</a:t>
            </a:r>
          </a:p>
        </p:txBody>
      </p:sp>
    </p:spTree>
    <p:extLst>
      <p:ext uri="{BB962C8B-B14F-4D97-AF65-F5344CB8AC3E}">
        <p14:creationId xmlns:p14="http://schemas.microsoft.com/office/powerpoint/2010/main" val="2675257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/>
              <a:t>Marco A. Gerosa</a:t>
            </a: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‹nº›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IME / USP</a:t>
            </a:r>
          </a:p>
        </p:txBody>
      </p:sp>
    </p:spTree>
    <p:extLst>
      <p:ext uri="{BB962C8B-B14F-4D97-AF65-F5344CB8AC3E}">
        <p14:creationId xmlns:p14="http://schemas.microsoft.com/office/powerpoint/2010/main" val="19549943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/>
              <a:t>Marco A. Gerosa</a:t>
            </a:r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AD941D-F67A-4A4E-AC28-FCFD79D9AFE7}" type="slidenum">
              <a:rPr lang="en-US" smtClean="0"/>
              <a:pPr>
                <a:defRPr/>
              </a:pPr>
              <a:t>‹nº›</a:t>
            </a:fld>
            <a:endParaRPr lang="en-US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IME / USP</a:t>
            </a:r>
          </a:p>
        </p:txBody>
      </p:sp>
    </p:spTree>
    <p:extLst>
      <p:ext uri="{BB962C8B-B14F-4D97-AF65-F5344CB8AC3E}">
        <p14:creationId xmlns:p14="http://schemas.microsoft.com/office/powerpoint/2010/main" val="4263228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" Target="../slides/slide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4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94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00113" y="274638"/>
            <a:ext cx="8243887" cy="63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chemeClr val="tx1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Click to edit Master title style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27088" y="1052513"/>
            <a:ext cx="8316912" cy="540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50825" y="6551613"/>
            <a:ext cx="21336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1">
                <a:solidFill>
                  <a:srgbClr val="CCECFF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pt-BR" smtClean="0"/>
              <a:t>Marco A. Gerosa</a:t>
            </a: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32138" y="6551613"/>
            <a:ext cx="28956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1">
                <a:solidFill>
                  <a:srgbClr val="CCECFF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smtClean="0"/>
              <a:t>‹nº›</a:t>
            </a: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32588" y="6551613"/>
            <a:ext cx="2411412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1">
                <a:solidFill>
                  <a:srgbClr val="CCECFF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IME / USP</a:t>
            </a:r>
          </a:p>
        </p:txBody>
      </p:sp>
      <p:sp>
        <p:nvSpPr>
          <p:cNvPr id="1033" name="Text Box 9">
            <a:hlinkClick r:id="rId14" action="ppaction://hlinksldjump"/>
          </p:cNvPr>
          <p:cNvSpPr txBox="1">
            <a:spLocks noChangeArrowheads="1"/>
          </p:cNvSpPr>
          <p:nvPr userDrawn="1"/>
        </p:nvSpPr>
        <p:spPr bwMode="auto">
          <a:xfrm>
            <a:off x="828675" y="-26988"/>
            <a:ext cx="83153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pt-BR" dirty="0" smtClean="0">
                <a:solidFill>
                  <a:srgbClr val="CCECFF"/>
                </a:solidFill>
                <a:latin typeface="Arial" pitchFamily="34" charset="0"/>
                <a:cs typeface="Arial" pitchFamily="34" charset="0"/>
              </a:rPr>
              <a:t>MAC0332 </a:t>
            </a:r>
            <a:r>
              <a:rPr lang="pt-BR" dirty="0">
                <a:solidFill>
                  <a:srgbClr val="CCECFF"/>
                </a:solidFill>
                <a:latin typeface="Arial" pitchFamily="34" charset="0"/>
                <a:cs typeface="Arial" pitchFamily="34" charset="0"/>
              </a:rPr>
              <a:t>- Engenharia de Software</a:t>
            </a:r>
          </a:p>
        </p:txBody>
      </p:sp>
      <p:pic>
        <p:nvPicPr>
          <p:cNvPr id="3081" name="Picture 33" descr="logo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44450"/>
            <a:ext cx="62865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26" r:id="rId7"/>
    <p:sldLayoutId id="2147483727" r:id="rId8"/>
    <p:sldLayoutId id="2147483733" r:id="rId9"/>
    <p:sldLayoutId id="2147483734" r:id="rId10"/>
    <p:sldLayoutId id="2147483735" r:id="rId11"/>
  </p:sldLayoutIdLst>
  <p:timing>
    <p:tnLst>
      <p:par>
        <p:cTn id="1" dur="indefinite" restart="never" nodeType="tmRoot"/>
      </p:par>
    </p:tnLst>
  </p:timing>
  <p:hf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pitchFamily="34" charset="0"/>
          <a:cs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pitchFamily="34" charset="0"/>
          <a:cs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pitchFamily="34" charset="0"/>
          <a:cs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pitchFamily="34" charset="0"/>
          <a:cs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pitchFamily="34" charset="0"/>
          <a:cs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pitchFamily="34" charset="0"/>
          <a:cs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pitchFamily="34" charset="0"/>
          <a:cs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gerosa@ime.usp.br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Espaço Reservado para Data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pt-BR" smtClean="0">
                <a:solidFill>
                  <a:srgbClr val="CCECFF"/>
                </a:solidFill>
              </a:rPr>
              <a:t>Marco A. Gerosa</a:t>
            </a:r>
            <a:endParaRPr lang="en-US" smtClean="0">
              <a:solidFill>
                <a:srgbClr val="CCECFF"/>
              </a:solidFill>
            </a:endParaRPr>
          </a:p>
        </p:txBody>
      </p:sp>
      <p:sp>
        <p:nvSpPr>
          <p:cNvPr id="12291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rgbClr val="CCECFF"/>
                </a:solidFill>
              </a:rPr>
              <a:t>IME / USP</a:t>
            </a:r>
          </a:p>
        </p:txBody>
      </p:sp>
      <p:sp>
        <p:nvSpPr>
          <p:cNvPr id="1024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3254375"/>
            <a:ext cx="8062912" cy="1470025"/>
          </a:xfrm>
        </p:spPr>
        <p:txBody>
          <a:bodyPr/>
          <a:lstStyle/>
          <a:p>
            <a:pPr algn="ctr" eaLnBrk="1" hangingPunct="1">
              <a:defRPr/>
            </a:pPr>
            <a:r>
              <a:rPr lang="pt-BR" sz="4200" dirty="0" smtClean="0">
                <a:solidFill>
                  <a:schemeClr val="tx1"/>
                </a:solidFill>
              </a:rPr>
              <a:t>Introdução ao</a:t>
            </a:r>
            <a:br>
              <a:rPr lang="pt-BR" sz="4200" dirty="0" smtClean="0">
                <a:solidFill>
                  <a:schemeClr val="tx1"/>
                </a:solidFill>
              </a:rPr>
            </a:br>
            <a:r>
              <a:rPr lang="pt-BR" sz="4200" smtClean="0">
                <a:solidFill>
                  <a:schemeClr val="tx1"/>
                </a:solidFill>
              </a:rPr>
              <a:t>Desenvolvimento para Web</a:t>
            </a:r>
            <a:endParaRPr lang="pt-BR" sz="4200" dirty="0" smtClean="0">
              <a:solidFill>
                <a:schemeClr val="tx1"/>
              </a:solidFill>
            </a:endParaRPr>
          </a:p>
        </p:txBody>
      </p:sp>
      <p:sp>
        <p:nvSpPr>
          <p:cNvPr id="1229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28650" y="1341438"/>
            <a:ext cx="8027988" cy="1582737"/>
          </a:xfrm>
        </p:spPr>
        <p:txBody>
          <a:bodyPr/>
          <a:lstStyle/>
          <a:p>
            <a:pPr eaLnBrk="1" hangingPunct="1"/>
            <a:endParaRPr lang="pt-BR" sz="2400" dirty="0" smtClean="0"/>
          </a:p>
          <a:p>
            <a:pPr eaLnBrk="1" hangingPunct="1"/>
            <a:endParaRPr lang="pt-BR" sz="2000" b="1" dirty="0" smtClean="0"/>
          </a:p>
          <a:p>
            <a:pPr eaLnBrk="1" hangingPunct="1"/>
            <a:r>
              <a:rPr lang="pt-BR" sz="2000" b="1" dirty="0" smtClean="0"/>
              <a:t>MAC0332 </a:t>
            </a:r>
          </a:p>
          <a:p>
            <a:pPr eaLnBrk="1" hangingPunct="1"/>
            <a:r>
              <a:rPr lang="pt-BR" sz="2000" b="1" dirty="0" smtClean="0"/>
              <a:t>Engenharia de Software</a:t>
            </a:r>
          </a:p>
        </p:txBody>
      </p:sp>
      <p:sp>
        <p:nvSpPr>
          <p:cNvPr id="12294" name="Rectangle 4"/>
          <p:cNvSpPr>
            <a:spLocks noChangeArrowheads="1"/>
          </p:cNvSpPr>
          <p:nvPr/>
        </p:nvSpPr>
        <p:spPr bwMode="auto">
          <a:xfrm>
            <a:off x="1979613" y="5373688"/>
            <a:ext cx="5113337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sz="2400" dirty="0" smtClean="0"/>
              <a:t>Prof. Marco </a:t>
            </a:r>
            <a:r>
              <a:rPr lang="en-US" sz="2400" dirty="0"/>
              <a:t>Aurélio Gerosa</a:t>
            </a:r>
          </a:p>
          <a:p>
            <a:pPr algn="ctr">
              <a:spcBef>
                <a:spcPct val="20000"/>
              </a:spcBef>
            </a:pPr>
            <a:r>
              <a:rPr lang="en-US" sz="2400" dirty="0">
                <a:hlinkClick r:id="rId3"/>
              </a:rPr>
              <a:t>gerosa@ime.usp.br</a:t>
            </a:r>
            <a:r>
              <a:rPr lang="en-US" sz="2400" dirty="0"/>
              <a:t> </a:t>
            </a:r>
            <a:endParaRPr lang="en-US" sz="2000" dirty="0"/>
          </a:p>
        </p:txBody>
      </p:sp>
      <p:pic>
        <p:nvPicPr>
          <p:cNvPr id="12295" name="Picture 14" descr="ime-arquimede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9488" y="1077913"/>
            <a:ext cx="12954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6" name="Picture 15" descr="usp-brasao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8850" y="1101725"/>
            <a:ext cx="1001713" cy="814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Outros Métodos</a:t>
            </a:r>
          </a:p>
        </p:txBody>
      </p:sp>
      <p:sp>
        <p:nvSpPr>
          <p:cNvPr id="2048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mtClean="0"/>
              <a:t>PUT – gravar um recurso no servidor</a:t>
            </a:r>
          </a:p>
          <a:p>
            <a:endParaRPr lang="pt-BR" smtClean="0"/>
          </a:p>
          <a:p>
            <a:r>
              <a:rPr lang="pt-BR" smtClean="0"/>
              <a:t>DELETE – remover um recurso no servidor</a:t>
            </a:r>
          </a:p>
          <a:p>
            <a:endParaRPr lang="pt-BR" smtClean="0"/>
          </a:p>
          <a:p>
            <a:r>
              <a:rPr lang="pt-BR" smtClean="0"/>
              <a:t>OPTIONS – retorna quais são os métodos com suporte para a data URL</a:t>
            </a:r>
          </a:p>
          <a:p>
            <a:endParaRPr lang="pt-BR" smtClean="0"/>
          </a:p>
          <a:p>
            <a:r>
              <a:rPr lang="pt-BR" smtClean="0"/>
              <a:t>CONNECT, TRACE, PATCH</a:t>
            </a:r>
          </a:p>
          <a:p>
            <a:endParaRPr lang="pt-BR" smtClean="0"/>
          </a:p>
          <a:p>
            <a:r>
              <a:rPr lang="pt-BR" smtClean="0"/>
              <a:t>Métodos seguros (não devem alterar o servidor): HEAD, GET, OPTIONS e TRACE</a:t>
            </a:r>
          </a:p>
          <a:p>
            <a:endParaRPr lang="pt-BR" smtClean="0"/>
          </a:p>
          <a:p>
            <a:endParaRPr lang="pt-BR" smtClean="0"/>
          </a:p>
          <a:p>
            <a:endParaRPr lang="pt-BR" smtClean="0"/>
          </a:p>
        </p:txBody>
      </p:sp>
      <p:sp>
        <p:nvSpPr>
          <p:cNvPr id="20484" name="Espaço Reservado para Data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rgbClr val="CCECFF"/>
                </a:solidFill>
              </a:rPr>
              <a:t>Marco A. Gerosa</a:t>
            </a:r>
          </a:p>
        </p:txBody>
      </p:sp>
      <p:sp>
        <p:nvSpPr>
          <p:cNvPr id="20485" name="Espaço Reservado para Rodapé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B9328DDF-5EFE-4C4E-B1F3-4DE7A122F4F4}" type="slidenum">
              <a:rPr lang="en-US" smtClean="0">
                <a:solidFill>
                  <a:srgbClr val="CCECFF"/>
                </a:solidFill>
              </a:rPr>
              <a:pPr eaLnBrk="1" hangingPunct="1"/>
              <a:t>10</a:t>
            </a:fld>
            <a:endParaRPr lang="en-US" smtClean="0">
              <a:solidFill>
                <a:srgbClr val="CCECFF"/>
              </a:solidFill>
            </a:endParaRPr>
          </a:p>
        </p:txBody>
      </p:sp>
      <p:sp>
        <p:nvSpPr>
          <p:cNvPr id="20486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rgbClr val="CCECFF"/>
                </a:solidFill>
              </a:rPr>
              <a:t>IME / USP</a:t>
            </a:r>
          </a:p>
        </p:txBody>
      </p:sp>
    </p:spTree>
    <p:extLst>
      <p:ext uri="{BB962C8B-B14F-4D97-AF65-F5344CB8AC3E}">
        <p14:creationId xmlns:p14="http://schemas.microsoft.com/office/powerpoint/2010/main" val="19052339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Status Code</a:t>
            </a:r>
          </a:p>
        </p:txBody>
      </p:sp>
      <p:sp>
        <p:nvSpPr>
          <p:cNvPr id="21507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mtClean="0"/>
              <a:t>A primeira linha da resposta contém um código de status de 3 dígitos. </a:t>
            </a:r>
          </a:p>
          <a:p>
            <a:pPr lvl="1"/>
            <a:r>
              <a:rPr lang="pt-BR" smtClean="0"/>
              <a:t>1xx: resposta informacional</a:t>
            </a:r>
          </a:p>
          <a:p>
            <a:pPr lvl="1"/>
            <a:r>
              <a:rPr lang="pt-BR" smtClean="0"/>
              <a:t>2xx: resposta bem sucedida</a:t>
            </a:r>
          </a:p>
          <a:p>
            <a:pPr lvl="1"/>
            <a:r>
              <a:rPr lang="pt-BR" smtClean="0"/>
              <a:t>3xx: pede para o cliente realizar alguma ação adicional</a:t>
            </a:r>
          </a:p>
          <a:p>
            <a:pPr lvl="1"/>
            <a:r>
              <a:rPr lang="pt-BR" smtClean="0"/>
              <a:t>4xx: erro na requisição do cliente</a:t>
            </a:r>
          </a:p>
          <a:p>
            <a:pPr lvl="1"/>
            <a:r>
              <a:rPr lang="pt-BR" smtClean="0"/>
              <a:t>5xx: erro no servidor</a:t>
            </a:r>
          </a:p>
          <a:p>
            <a:pPr lvl="1"/>
            <a:endParaRPr lang="pt-BR" smtClean="0"/>
          </a:p>
          <a:p>
            <a:r>
              <a:rPr lang="pt-BR" smtClean="0"/>
              <a:t>Status 1xx</a:t>
            </a:r>
          </a:p>
          <a:p>
            <a:pPr lvl="1"/>
            <a:r>
              <a:rPr lang="pt-BR" smtClean="0"/>
              <a:t>100: Continue (usado em resposta ao cabeçalho Expect: 100-continue da requisição, usado quando o cliente quer uma confirmação do servidor se pode enviar uma requisição.</a:t>
            </a:r>
          </a:p>
          <a:p>
            <a:r>
              <a:rPr lang="pt-BR" smtClean="0"/>
              <a:t>Status 2xx</a:t>
            </a:r>
          </a:p>
          <a:p>
            <a:pPr lvl="1"/>
            <a:r>
              <a:rPr lang="pt-BR" smtClean="0"/>
              <a:t>200: Ok</a:t>
            </a:r>
          </a:p>
          <a:p>
            <a:pPr lvl="1"/>
            <a:r>
              <a:rPr lang="pt-BR" smtClean="0"/>
              <a:t>201: Ok, com a criação de um recurso no servidor</a:t>
            </a:r>
          </a:p>
          <a:p>
            <a:pPr lvl="1">
              <a:buFontTx/>
              <a:buNone/>
            </a:pPr>
            <a:endParaRPr lang="pt-BR" smtClean="0"/>
          </a:p>
          <a:p>
            <a:endParaRPr lang="pt-BR" smtClean="0"/>
          </a:p>
          <a:p>
            <a:endParaRPr lang="pt-BR" smtClean="0"/>
          </a:p>
        </p:txBody>
      </p:sp>
      <p:sp>
        <p:nvSpPr>
          <p:cNvPr id="21508" name="Espaço Reservado para Data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rgbClr val="CCECFF"/>
                </a:solidFill>
              </a:rPr>
              <a:t>Marco A. Gerosa</a:t>
            </a:r>
          </a:p>
        </p:txBody>
      </p:sp>
      <p:sp>
        <p:nvSpPr>
          <p:cNvPr id="21509" name="Espaço Reservado para Rodapé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B05B6637-0FD5-4388-A7DF-0846F7E87C52}" type="slidenum">
              <a:rPr lang="en-US" smtClean="0">
                <a:solidFill>
                  <a:srgbClr val="CCECFF"/>
                </a:solidFill>
              </a:rPr>
              <a:pPr eaLnBrk="1" hangingPunct="1"/>
              <a:t>11</a:t>
            </a:fld>
            <a:endParaRPr lang="en-US" smtClean="0">
              <a:solidFill>
                <a:srgbClr val="CCECFF"/>
              </a:solidFill>
            </a:endParaRPr>
          </a:p>
        </p:txBody>
      </p:sp>
      <p:sp>
        <p:nvSpPr>
          <p:cNvPr id="21510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rgbClr val="CCECFF"/>
                </a:solidFill>
              </a:rPr>
              <a:t>IME / USP</a:t>
            </a:r>
          </a:p>
        </p:txBody>
      </p:sp>
    </p:spTree>
    <p:extLst>
      <p:ext uri="{BB962C8B-B14F-4D97-AF65-F5344CB8AC3E}">
        <p14:creationId xmlns:p14="http://schemas.microsoft.com/office/powerpoint/2010/main" val="41679839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Status code</a:t>
            </a:r>
          </a:p>
        </p:txBody>
      </p:sp>
      <p:sp>
        <p:nvSpPr>
          <p:cNvPr id="22531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mtClean="0"/>
              <a:t>Status 3xx:</a:t>
            </a:r>
          </a:p>
          <a:p>
            <a:pPr lvl="1"/>
            <a:r>
              <a:rPr lang="pt-BR" smtClean="0"/>
              <a:t>301: recurso movido permanentemente</a:t>
            </a:r>
          </a:p>
          <a:p>
            <a:pPr lvl="1"/>
            <a:r>
              <a:rPr lang="pt-BR" smtClean="0"/>
              <a:t>302: recurso movido temporariamente</a:t>
            </a:r>
          </a:p>
          <a:p>
            <a:pPr>
              <a:buFontTx/>
              <a:buNone/>
            </a:pPr>
            <a:r>
              <a:rPr lang="pt-BR" smtClean="0"/>
              <a:t>	(por exemplo, ao acessar o site: http://www.ime.usp.br/~gerosa o servidor retorna um 301 para http://www.ime.usp.br/~gerosa/ )</a:t>
            </a:r>
          </a:p>
          <a:p>
            <a:pPr>
              <a:buFontTx/>
              <a:buNone/>
            </a:pPr>
            <a:endParaRPr lang="pt-BR" smtClean="0"/>
          </a:p>
        </p:txBody>
      </p:sp>
      <p:sp>
        <p:nvSpPr>
          <p:cNvPr id="22532" name="Espaço Reservado para Data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rgbClr val="CCECFF"/>
                </a:solidFill>
              </a:rPr>
              <a:t>Marco A. Gerosa</a:t>
            </a:r>
          </a:p>
        </p:txBody>
      </p:sp>
      <p:sp>
        <p:nvSpPr>
          <p:cNvPr id="22533" name="Espaço Reservado para Rodapé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26661FE1-210C-406C-BFC1-6B881714B471}" type="slidenum">
              <a:rPr lang="en-US" smtClean="0">
                <a:solidFill>
                  <a:srgbClr val="CCECFF"/>
                </a:solidFill>
              </a:rPr>
              <a:pPr eaLnBrk="1" hangingPunct="1"/>
              <a:t>12</a:t>
            </a:fld>
            <a:endParaRPr lang="en-US" smtClean="0">
              <a:solidFill>
                <a:srgbClr val="CCECFF"/>
              </a:solidFill>
            </a:endParaRPr>
          </a:p>
        </p:txBody>
      </p:sp>
      <p:sp>
        <p:nvSpPr>
          <p:cNvPr id="22534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rgbClr val="CCECFF"/>
                </a:solidFill>
              </a:rPr>
              <a:t>IME / USP</a:t>
            </a:r>
          </a:p>
        </p:txBody>
      </p:sp>
      <p:pic>
        <p:nvPicPr>
          <p:cNvPr id="2253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2275" y="3141663"/>
            <a:ext cx="5200650" cy="345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738190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Status code</a:t>
            </a:r>
          </a:p>
        </p:txBody>
      </p:sp>
      <p:sp>
        <p:nvSpPr>
          <p:cNvPr id="23555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1800" smtClean="0"/>
              <a:t>Status 4xx:</a:t>
            </a:r>
          </a:p>
          <a:p>
            <a:pPr lvl="1"/>
            <a:r>
              <a:rPr lang="pt-BR" sz="1400" smtClean="0"/>
              <a:t>400 Bad Request</a:t>
            </a:r>
          </a:p>
          <a:p>
            <a:pPr lvl="1"/>
            <a:r>
              <a:rPr lang="pt-BR" sz="1400" smtClean="0"/>
              <a:t>401 Not Authorized</a:t>
            </a:r>
          </a:p>
          <a:p>
            <a:pPr lvl="1"/>
            <a:r>
              <a:rPr lang="pt-BR" sz="1400" smtClean="0"/>
              <a:t>403 Forbidden</a:t>
            </a:r>
          </a:p>
          <a:p>
            <a:pPr lvl="1"/>
            <a:r>
              <a:rPr lang="pt-BR" sz="1400" smtClean="0"/>
              <a:t>404 Not found</a:t>
            </a:r>
          </a:p>
          <a:p>
            <a:pPr lvl="1"/>
            <a:r>
              <a:rPr lang="pt-BR" sz="1400" smtClean="0"/>
              <a:t>Etc.</a:t>
            </a:r>
          </a:p>
          <a:p>
            <a:r>
              <a:rPr lang="pt-BR" sz="1800" smtClean="0"/>
              <a:t>Exemplo para uso por caches:</a:t>
            </a:r>
          </a:p>
          <a:p>
            <a:pPr>
              <a:buFontTx/>
              <a:buNone/>
            </a:pPr>
            <a:r>
              <a:rPr lang="pt-BR" sz="1800" smtClean="0"/>
              <a:t>GET /~gerosa/ HTTP 1.1</a:t>
            </a:r>
          </a:p>
          <a:p>
            <a:pPr>
              <a:buFontTx/>
              <a:buNone/>
            </a:pPr>
            <a:r>
              <a:rPr lang="pt-BR" sz="1800" smtClean="0"/>
              <a:t>Host: www.ime.usp.br</a:t>
            </a:r>
          </a:p>
          <a:p>
            <a:pPr>
              <a:buFontTx/>
              <a:buNone/>
            </a:pPr>
            <a:r>
              <a:rPr lang="pt-BR" sz="1800" smtClean="0"/>
              <a:t>If-Unmodified-Since: Fri, 11 Feb 2000 22:28:00 GMT</a:t>
            </a:r>
          </a:p>
          <a:p>
            <a:pPr>
              <a:buFontTx/>
              <a:buNone/>
            </a:pPr>
            <a:endParaRPr lang="pt-BR" sz="1800" smtClean="0"/>
          </a:p>
          <a:p>
            <a:pPr>
              <a:buFontTx/>
              <a:buNone/>
            </a:pPr>
            <a:r>
              <a:rPr lang="pt-BR" sz="1800" smtClean="0"/>
              <a:t>HTTP/1.1 412 Precondition Failed</a:t>
            </a:r>
          </a:p>
          <a:p>
            <a:pPr>
              <a:buFontTx/>
              <a:buNone/>
            </a:pPr>
            <a:r>
              <a:rPr lang="pt-BR" sz="1800" smtClean="0"/>
              <a:t>Date: Tue, 29 Apr 2008 22:28:31 GMT</a:t>
            </a:r>
          </a:p>
          <a:p>
            <a:pPr>
              <a:buFontTx/>
              <a:buNone/>
            </a:pPr>
            <a:endParaRPr lang="pt-BR" sz="1800" smtClean="0"/>
          </a:p>
          <a:p>
            <a:r>
              <a:rPr lang="pt-BR" sz="1800" smtClean="0"/>
              <a:t>Status 5xx:</a:t>
            </a:r>
          </a:p>
          <a:p>
            <a:pPr lvl="1"/>
            <a:r>
              <a:rPr lang="pt-BR" sz="1400" smtClean="0"/>
              <a:t>500 Internal Server Error</a:t>
            </a:r>
          </a:p>
          <a:p>
            <a:pPr lvl="1"/>
            <a:r>
              <a:rPr lang="pt-BR" sz="1400" smtClean="0"/>
              <a:t>501 Not Implemented</a:t>
            </a:r>
          </a:p>
          <a:p>
            <a:pPr>
              <a:buFontTx/>
              <a:buNone/>
            </a:pPr>
            <a:endParaRPr lang="pt-BR" sz="1800" smtClean="0"/>
          </a:p>
          <a:p>
            <a:pPr lvl="1"/>
            <a:endParaRPr lang="pt-BR" sz="1400" smtClean="0"/>
          </a:p>
        </p:txBody>
      </p:sp>
      <p:sp>
        <p:nvSpPr>
          <p:cNvPr id="23556" name="Espaço Reservado para Data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rgbClr val="CCECFF"/>
                </a:solidFill>
              </a:rPr>
              <a:t>Marco A. Gerosa</a:t>
            </a:r>
          </a:p>
        </p:txBody>
      </p:sp>
      <p:sp>
        <p:nvSpPr>
          <p:cNvPr id="23557" name="Espaço Reservado para Rodapé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E651642F-B251-4A7F-AFCD-70B88FF0FB04}" type="slidenum">
              <a:rPr lang="en-US" smtClean="0">
                <a:solidFill>
                  <a:srgbClr val="CCECFF"/>
                </a:solidFill>
              </a:rPr>
              <a:pPr eaLnBrk="1" hangingPunct="1"/>
              <a:t>13</a:t>
            </a:fld>
            <a:endParaRPr lang="en-US" smtClean="0">
              <a:solidFill>
                <a:srgbClr val="CCECFF"/>
              </a:solidFill>
            </a:endParaRPr>
          </a:p>
        </p:txBody>
      </p:sp>
      <p:sp>
        <p:nvSpPr>
          <p:cNvPr id="23558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rgbClr val="CCECFF"/>
                </a:solidFill>
              </a:rPr>
              <a:t>IME / USP</a:t>
            </a:r>
          </a:p>
        </p:txBody>
      </p:sp>
    </p:spTree>
    <p:extLst>
      <p:ext uri="{BB962C8B-B14F-4D97-AF65-F5344CB8AC3E}">
        <p14:creationId xmlns:p14="http://schemas.microsoft.com/office/powerpoint/2010/main" val="39116780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Cabeçalho</a:t>
            </a:r>
          </a:p>
        </p:txBody>
      </p:sp>
      <p:sp>
        <p:nvSpPr>
          <p:cNvPr id="24579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mtClean="0"/>
              <a:t>Gerais</a:t>
            </a:r>
          </a:p>
          <a:p>
            <a:pPr lvl="1"/>
            <a:r>
              <a:rPr lang="pt-BR" smtClean="0"/>
              <a:t>Date: data de criação da mensagem</a:t>
            </a:r>
          </a:p>
          <a:p>
            <a:pPr lvl="1"/>
            <a:r>
              <a:rPr lang="pt-BR" smtClean="0"/>
              <a:t>Connection: {close/keep-alive} – keep-alive é o default no HTTP/1.1</a:t>
            </a:r>
          </a:p>
          <a:p>
            <a:pPr lvl="1"/>
            <a:r>
              <a:rPr lang="pt-BR" smtClean="0"/>
              <a:t>Warning: mensagem de depuração – não é tratada pelo software</a:t>
            </a:r>
          </a:p>
          <a:p>
            <a:r>
              <a:rPr lang="pt-BR" smtClean="0"/>
              <a:t>Requisição</a:t>
            </a:r>
          </a:p>
          <a:p>
            <a:pPr lvl="1"/>
            <a:r>
              <a:rPr lang="pt-BR" smtClean="0"/>
              <a:t>User-Agent: software que fez a requisição</a:t>
            </a:r>
          </a:p>
          <a:p>
            <a:pPr lvl="1"/>
            <a:r>
              <a:rPr lang="pt-BR" smtClean="0"/>
              <a:t>Host: possibilita virtualização de domínios</a:t>
            </a:r>
          </a:p>
          <a:p>
            <a:pPr lvl="1"/>
            <a:r>
              <a:rPr lang="pt-BR" smtClean="0"/>
              <a:t>Referer: Página onde o usuário estava quando clicou no link</a:t>
            </a:r>
          </a:p>
          <a:p>
            <a:pPr lvl="1"/>
            <a:r>
              <a:rPr lang="pt-BR" smtClean="0"/>
              <a:t>Authorization: Transmite as credenciais do usuário (login e senha) em resposta a um 401 (authorization challenge) . Continua transmitindo enquanto acessar recursos daquele subdomínio. Ex: Authorization: Basic eNCoDEd-uSErId:pASsORd</a:t>
            </a:r>
          </a:p>
          <a:p>
            <a:pPr lvl="1"/>
            <a:endParaRPr lang="pt-BR" smtClean="0"/>
          </a:p>
          <a:p>
            <a:pPr lvl="1"/>
            <a:r>
              <a:rPr lang="pt-BR" smtClean="0"/>
              <a:t>OBS: A informação no Authorization é codificada, mas não criptografada. (não há uma chave de segurança). Para aumentar a segurança, a autorização deve ser usada em conjunto com HTTPS</a:t>
            </a:r>
          </a:p>
          <a:p>
            <a:pPr lvl="1"/>
            <a:endParaRPr lang="pt-BR" smtClean="0"/>
          </a:p>
        </p:txBody>
      </p:sp>
      <p:sp>
        <p:nvSpPr>
          <p:cNvPr id="24580" name="Espaço Reservado para Data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rgbClr val="CCECFF"/>
                </a:solidFill>
              </a:rPr>
              <a:t>Marco A. Gerosa</a:t>
            </a:r>
          </a:p>
        </p:txBody>
      </p:sp>
      <p:sp>
        <p:nvSpPr>
          <p:cNvPr id="24581" name="Espaço Reservado para Rodapé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2F11D303-AF79-4AA4-91B1-E7568E13795F}" type="slidenum">
              <a:rPr lang="en-US" smtClean="0">
                <a:solidFill>
                  <a:srgbClr val="CCECFF"/>
                </a:solidFill>
              </a:rPr>
              <a:pPr eaLnBrk="1" hangingPunct="1"/>
              <a:t>14</a:t>
            </a:fld>
            <a:endParaRPr lang="en-US" smtClean="0">
              <a:solidFill>
                <a:srgbClr val="CCECFF"/>
              </a:solidFill>
            </a:endParaRPr>
          </a:p>
        </p:txBody>
      </p:sp>
      <p:sp>
        <p:nvSpPr>
          <p:cNvPr id="24582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rgbClr val="CCECFF"/>
                </a:solidFill>
              </a:rPr>
              <a:t>IME / USP</a:t>
            </a:r>
          </a:p>
        </p:txBody>
      </p:sp>
    </p:spTree>
    <p:extLst>
      <p:ext uri="{BB962C8B-B14F-4D97-AF65-F5344CB8AC3E}">
        <p14:creationId xmlns:p14="http://schemas.microsoft.com/office/powerpoint/2010/main" val="38638690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Cabeçalho</a:t>
            </a:r>
          </a:p>
        </p:txBody>
      </p:sp>
      <p:sp>
        <p:nvSpPr>
          <p:cNvPr id="2560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mtClean="0"/>
              <a:t>Resposta</a:t>
            </a:r>
          </a:p>
          <a:p>
            <a:pPr lvl="1"/>
            <a:r>
              <a:rPr lang="pt-BR" smtClean="0"/>
              <a:t>Location: acompanha um 301 ou 302 indicando o novo local do recurso</a:t>
            </a:r>
          </a:p>
          <a:p>
            <a:pPr lvl="1"/>
            <a:r>
              <a:rPr lang="pt-BR" smtClean="0"/>
              <a:t>WWW-Authenticate: acompanha um 401 (authorization challenge) . Exemplo: WWW-Authenticate: Basic realm=“Minha Aplicação”</a:t>
            </a:r>
          </a:p>
          <a:p>
            <a:pPr lvl="1"/>
            <a:r>
              <a:rPr lang="pt-BR" smtClean="0"/>
              <a:t>Server: Indica o software servidor</a:t>
            </a:r>
          </a:p>
          <a:p>
            <a:r>
              <a:rPr lang="pt-BR" smtClean="0"/>
              <a:t>Sobre o corpo</a:t>
            </a:r>
          </a:p>
          <a:p>
            <a:pPr lvl="1"/>
            <a:r>
              <a:rPr lang="pt-BR" smtClean="0"/>
              <a:t>Content-Type: MIME type do corpo</a:t>
            </a:r>
          </a:p>
          <a:p>
            <a:pPr lvl="1"/>
            <a:r>
              <a:rPr lang="pt-BR" smtClean="0"/>
              <a:t>Content-Length: qtde de bytes do corpo</a:t>
            </a:r>
          </a:p>
          <a:p>
            <a:pPr lvl="1"/>
            <a:r>
              <a:rPr lang="pt-BR" smtClean="0"/>
              <a:t>Last-Modified: data da última modificação. Usado para possibilitar o cache no cliente e nos proxies</a:t>
            </a:r>
          </a:p>
          <a:p>
            <a:r>
              <a:rPr lang="pt-BR" smtClean="0"/>
              <a:t>Cache</a:t>
            </a:r>
          </a:p>
          <a:p>
            <a:pPr lvl="1"/>
            <a:r>
              <a:rPr lang="pt-BR" smtClean="0"/>
              <a:t>Cache-Control: no-cache, private (um proxy deve fazer cache somente para o usuário que requisitou), public (a informação no cache pode ser usada por qualquer usuário)</a:t>
            </a:r>
          </a:p>
          <a:p>
            <a:pPr lvl="1"/>
            <a:r>
              <a:rPr lang="pt-BR" smtClean="0"/>
              <a:t>Pragma: no-cache (deprecated – era usado no HTTP 1.0)</a:t>
            </a:r>
          </a:p>
          <a:p>
            <a:pPr lvl="1"/>
            <a:endParaRPr lang="pt-BR" smtClean="0"/>
          </a:p>
        </p:txBody>
      </p:sp>
      <p:sp>
        <p:nvSpPr>
          <p:cNvPr id="25604" name="Espaço Reservado para Data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rgbClr val="CCECFF"/>
                </a:solidFill>
              </a:rPr>
              <a:t>Marco A. Gerosa</a:t>
            </a:r>
          </a:p>
        </p:txBody>
      </p:sp>
      <p:sp>
        <p:nvSpPr>
          <p:cNvPr id="25605" name="Espaço Reservado para Rodapé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ADDE93B4-F0D3-46CE-98D3-58EC74CFE2AE}" type="slidenum">
              <a:rPr lang="en-US" smtClean="0">
                <a:solidFill>
                  <a:srgbClr val="CCECFF"/>
                </a:solidFill>
              </a:rPr>
              <a:pPr eaLnBrk="1" hangingPunct="1"/>
              <a:t>15</a:t>
            </a:fld>
            <a:endParaRPr lang="en-US" smtClean="0">
              <a:solidFill>
                <a:srgbClr val="CCECFF"/>
              </a:solidFill>
            </a:endParaRPr>
          </a:p>
        </p:txBody>
      </p:sp>
      <p:sp>
        <p:nvSpPr>
          <p:cNvPr id="25606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rgbClr val="CCECFF"/>
                </a:solidFill>
              </a:rPr>
              <a:t>IME / USP</a:t>
            </a:r>
          </a:p>
        </p:txBody>
      </p:sp>
    </p:spTree>
    <p:extLst>
      <p:ext uri="{BB962C8B-B14F-4D97-AF65-F5344CB8AC3E}">
        <p14:creationId xmlns:p14="http://schemas.microsoft.com/office/powerpoint/2010/main" val="19901487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Cabeçalho</a:t>
            </a:r>
          </a:p>
        </p:txBody>
      </p:sp>
      <p:sp>
        <p:nvSpPr>
          <p:cNvPr id="26627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mtClean="0"/>
              <a:t>Cookies:</a:t>
            </a:r>
          </a:p>
          <a:p>
            <a:pPr lvl="1"/>
            <a:r>
              <a:rPr lang="pt-BR" smtClean="0"/>
              <a:t>Set-Cookie: &lt;name=value&gt; [; Comment=&lt;value&gt;] [; Max-Age=&lt;value&gt;] [; Expires=&lt;date&gt;][; Path=&lt;path&gt;][; Domain=&lt;domain name&gt;][; Secure][; Version=&lt;version&gt;]</a:t>
            </a:r>
          </a:p>
          <a:p>
            <a:pPr lvl="1"/>
            <a:r>
              <a:rPr lang="pt-BR" smtClean="0"/>
              <a:t>Set-Cookie2: similar ao Set-Cookie com algumas flexibilidades a mais, como definir a porta</a:t>
            </a:r>
          </a:p>
          <a:p>
            <a:pPr lvl="1"/>
            <a:r>
              <a:rPr lang="pt-BR" smtClean="0"/>
              <a:t>Cookie: $Version=“1”; name=“value” [; (...)]; $Path=“/path”</a:t>
            </a:r>
          </a:p>
          <a:p>
            <a:pPr lvl="1"/>
            <a:endParaRPr lang="pt-BR" smtClean="0"/>
          </a:p>
          <a:p>
            <a:pPr lvl="1"/>
            <a:endParaRPr lang="pt-BR" smtClean="0"/>
          </a:p>
        </p:txBody>
      </p:sp>
      <p:sp>
        <p:nvSpPr>
          <p:cNvPr id="26628" name="Espaço Reservado para Data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rgbClr val="CCECFF"/>
                </a:solidFill>
              </a:rPr>
              <a:t>Marco A. Gerosa</a:t>
            </a:r>
          </a:p>
        </p:txBody>
      </p:sp>
      <p:sp>
        <p:nvSpPr>
          <p:cNvPr id="26629" name="Espaço Reservado para Rodapé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C17225F9-ACF0-4E68-9908-4516AF539CEC}" type="slidenum">
              <a:rPr lang="en-US" smtClean="0">
                <a:solidFill>
                  <a:srgbClr val="CCECFF"/>
                </a:solidFill>
              </a:rPr>
              <a:pPr eaLnBrk="1" hangingPunct="1"/>
              <a:t>16</a:t>
            </a:fld>
            <a:endParaRPr lang="en-US" smtClean="0">
              <a:solidFill>
                <a:srgbClr val="CCECFF"/>
              </a:solidFill>
            </a:endParaRPr>
          </a:p>
        </p:txBody>
      </p:sp>
      <p:sp>
        <p:nvSpPr>
          <p:cNvPr id="26630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rgbClr val="CCECFF"/>
                </a:solidFill>
              </a:rPr>
              <a:t>IME / USP</a:t>
            </a:r>
          </a:p>
        </p:txBody>
      </p:sp>
    </p:spTree>
    <p:extLst>
      <p:ext uri="{BB962C8B-B14F-4D97-AF65-F5344CB8AC3E}">
        <p14:creationId xmlns:p14="http://schemas.microsoft.com/office/powerpoint/2010/main" val="22751987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Pilha de protocolos da Web</a:t>
            </a:r>
          </a:p>
        </p:txBody>
      </p:sp>
      <p:sp>
        <p:nvSpPr>
          <p:cNvPr id="12291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mtClean="0"/>
              <a:t>A Web</a:t>
            </a:r>
          </a:p>
          <a:p>
            <a:pPr lvl="1"/>
            <a:r>
              <a:rPr lang="pt-BR" smtClean="0"/>
              <a:t>Markup language para hipertexto</a:t>
            </a:r>
          </a:p>
          <a:p>
            <a:pPr lvl="1"/>
            <a:r>
              <a:rPr lang="pt-BR" smtClean="0"/>
              <a:t>Notação uniforma para acesso de recursos</a:t>
            </a:r>
          </a:p>
          <a:p>
            <a:pPr lvl="1"/>
            <a:r>
              <a:rPr lang="pt-BR" smtClean="0"/>
              <a:t>Um protocolo para transportar dados</a:t>
            </a:r>
          </a:p>
          <a:p>
            <a:endParaRPr lang="pt-BR" smtClean="0"/>
          </a:p>
          <a:p>
            <a:r>
              <a:rPr lang="pt-BR" smtClean="0"/>
              <a:t>HyperText Markup Language (HTML)</a:t>
            </a:r>
          </a:p>
          <a:p>
            <a:r>
              <a:rPr lang="pt-BR" smtClean="0"/>
              <a:t>Uniform Resource Locator (URL) ou</a:t>
            </a:r>
            <a:br>
              <a:rPr lang="pt-BR" smtClean="0"/>
            </a:br>
            <a:r>
              <a:rPr lang="pt-BR" smtClean="0"/>
              <a:t> Uniform Resource Identifier (URI)</a:t>
            </a:r>
          </a:p>
          <a:p>
            <a:endParaRPr lang="pt-BR" smtClean="0"/>
          </a:p>
          <a:p>
            <a:r>
              <a:rPr lang="pt-BR" smtClean="0"/>
              <a:t>URL</a:t>
            </a:r>
          </a:p>
          <a:p>
            <a:pPr lvl="1"/>
            <a:r>
              <a:rPr lang="pt-BR" smtClean="0"/>
              <a:t>scheme://host[:port]/path/.../[;url-params][?query-string][#anchor]</a:t>
            </a:r>
          </a:p>
          <a:p>
            <a:r>
              <a:rPr lang="pt-BR" smtClean="0"/>
              <a:t>Protocolo HTTP</a:t>
            </a:r>
          </a:p>
          <a:p>
            <a:pPr lvl="1"/>
            <a:r>
              <a:rPr lang="pt-BR" smtClean="0"/>
              <a:t>Modelo OSI vs TCP/IP</a:t>
            </a:r>
          </a:p>
          <a:p>
            <a:endParaRPr lang="pt-BR" smtClean="0"/>
          </a:p>
        </p:txBody>
      </p:sp>
      <p:sp>
        <p:nvSpPr>
          <p:cNvPr id="12292" name="Espaço Reservado para Data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rgbClr val="CCECFF"/>
                </a:solidFill>
              </a:rPr>
              <a:t>Marco A. Gerosa</a:t>
            </a:r>
          </a:p>
        </p:txBody>
      </p:sp>
      <p:sp>
        <p:nvSpPr>
          <p:cNvPr id="12293" name="Espaço Reservado para Rodapé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28862C46-8F44-49FA-BD2A-BC28581572B9}" type="slidenum">
              <a:rPr lang="en-US" smtClean="0">
                <a:solidFill>
                  <a:srgbClr val="CCECFF"/>
                </a:solidFill>
              </a:rPr>
              <a:pPr eaLnBrk="1" hangingPunct="1"/>
              <a:t>2</a:t>
            </a:fld>
            <a:endParaRPr lang="en-US" smtClean="0">
              <a:solidFill>
                <a:srgbClr val="CCECFF"/>
              </a:solidFill>
            </a:endParaRPr>
          </a:p>
        </p:txBody>
      </p:sp>
      <p:sp>
        <p:nvSpPr>
          <p:cNvPr id="12294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rgbClr val="CCECFF"/>
                </a:solidFill>
              </a:rPr>
              <a:t>IME / USP</a:t>
            </a:r>
          </a:p>
        </p:txBody>
      </p:sp>
      <p:pic>
        <p:nvPicPr>
          <p:cNvPr id="1229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1052513"/>
            <a:ext cx="2363787" cy="2927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144696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Arquitetura cliente-servidor</a:t>
            </a:r>
          </a:p>
        </p:txBody>
      </p:sp>
      <p:sp>
        <p:nvSpPr>
          <p:cNvPr id="13315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smtClean="0"/>
          </a:p>
        </p:txBody>
      </p:sp>
      <p:sp>
        <p:nvSpPr>
          <p:cNvPr id="13316" name="Espaço Reservado para Data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rgbClr val="CCECFF"/>
                </a:solidFill>
              </a:rPr>
              <a:t>Marco A. Gerosa</a:t>
            </a:r>
          </a:p>
        </p:txBody>
      </p:sp>
      <p:sp>
        <p:nvSpPr>
          <p:cNvPr id="13317" name="Espaço Reservado para Rodapé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13C8C0BD-BBEA-44FB-BC2D-0579888D4E3D}" type="slidenum">
              <a:rPr lang="en-US" smtClean="0">
                <a:solidFill>
                  <a:srgbClr val="CCECFF"/>
                </a:solidFill>
              </a:rPr>
              <a:pPr eaLnBrk="1" hangingPunct="1"/>
              <a:t>3</a:t>
            </a:fld>
            <a:r>
              <a:rPr lang="en-US" smtClean="0">
                <a:solidFill>
                  <a:srgbClr val="CCECFF"/>
                </a:solidFill>
              </a:rPr>
              <a:t> </a:t>
            </a:r>
          </a:p>
        </p:txBody>
      </p:sp>
      <p:sp>
        <p:nvSpPr>
          <p:cNvPr id="13318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rgbClr val="CCECFF"/>
                </a:solidFill>
              </a:rPr>
              <a:t>IME / USP</a:t>
            </a:r>
          </a:p>
        </p:txBody>
      </p:sp>
      <p:pic>
        <p:nvPicPr>
          <p:cNvPr id="1331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450" y="1125538"/>
            <a:ext cx="4248150" cy="2695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625" y="3213100"/>
            <a:ext cx="6429375" cy="322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910966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Arquitetura</a:t>
            </a:r>
          </a:p>
        </p:txBody>
      </p:sp>
      <p:sp>
        <p:nvSpPr>
          <p:cNvPr id="14339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mtClean="0"/>
              <a:t>Protocolos</a:t>
            </a:r>
          </a:p>
          <a:p>
            <a:pPr lvl="1"/>
            <a:r>
              <a:rPr lang="pt-BR" smtClean="0"/>
              <a:t>Stateful vs Stateless</a:t>
            </a:r>
          </a:p>
          <a:p>
            <a:pPr lvl="1"/>
            <a:r>
              <a:rPr lang="pt-BR" smtClean="0"/>
              <a:t>Ex: SMTP vs HTTP</a:t>
            </a:r>
          </a:p>
          <a:p>
            <a:pPr lvl="1"/>
            <a:r>
              <a:rPr lang="pt-BR" smtClean="0"/>
              <a:t>Serviços session-based vs session-less</a:t>
            </a:r>
          </a:p>
          <a:p>
            <a:r>
              <a:rPr lang="pt-BR" smtClean="0"/>
              <a:t>Cliente</a:t>
            </a:r>
          </a:p>
          <a:p>
            <a:pPr lvl="1"/>
            <a:r>
              <a:rPr lang="pt-BR" smtClean="0"/>
              <a:t>Lightweight (ou thin-client)</a:t>
            </a:r>
          </a:p>
          <a:p>
            <a:r>
              <a:rPr lang="pt-BR" smtClean="0"/>
              <a:t>Como o cliente e servidor se comunicam?</a:t>
            </a:r>
          </a:p>
          <a:p>
            <a:pPr lvl="1"/>
            <a:r>
              <a:rPr lang="pt-BR" smtClean="0"/>
              <a:t>Sockets (TCP  connection)</a:t>
            </a:r>
          </a:p>
          <a:p>
            <a:pPr lvl="1"/>
            <a:r>
              <a:rPr lang="pt-BR" smtClean="0"/>
              <a:t>Portas</a:t>
            </a:r>
          </a:p>
          <a:p>
            <a:r>
              <a:rPr lang="pt-BR" smtClean="0"/>
              <a:t>Portas padrões</a:t>
            </a:r>
          </a:p>
          <a:p>
            <a:pPr lvl="1"/>
            <a:r>
              <a:rPr lang="pt-BR" smtClean="0"/>
              <a:t>HTTP 80</a:t>
            </a:r>
          </a:p>
          <a:p>
            <a:pPr lvl="1"/>
            <a:r>
              <a:rPr lang="pt-BR" smtClean="0"/>
              <a:t>SMTP 25</a:t>
            </a:r>
          </a:p>
          <a:p>
            <a:pPr lvl="1"/>
            <a:r>
              <a:rPr lang="pt-BR" smtClean="0"/>
              <a:t>FTP 21</a:t>
            </a:r>
          </a:p>
          <a:p>
            <a:pPr lvl="1"/>
            <a:r>
              <a:rPr lang="pt-BR" smtClean="0"/>
              <a:t>Telnet 23</a:t>
            </a:r>
          </a:p>
          <a:p>
            <a:pPr lvl="1"/>
            <a:r>
              <a:rPr lang="pt-BR" smtClean="0"/>
              <a:t>IMAP 143</a:t>
            </a:r>
          </a:p>
          <a:p>
            <a:pPr lvl="1"/>
            <a:r>
              <a:rPr lang="pt-BR" smtClean="0"/>
              <a:t>Etc.</a:t>
            </a:r>
          </a:p>
        </p:txBody>
      </p:sp>
      <p:sp>
        <p:nvSpPr>
          <p:cNvPr id="14340" name="Espaço Reservado para Data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rgbClr val="CCECFF"/>
                </a:solidFill>
              </a:rPr>
              <a:t>Marco A. Gerosa</a:t>
            </a:r>
          </a:p>
        </p:txBody>
      </p:sp>
      <p:sp>
        <p:nvSpPr>
          <p:cNvPr id="14341" name="Espaço Reservado para Rodapé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FA3002FE-1065-4956-8DCD-AE225710B34E}" type="slidenum">
              <a:rPr lang="en-US" smtClean="0">
                <a:solidFill>
                  <a:srgbClr val="CCECFF"/>
                </a:solidFill>
              </a:rPr>
              <a:pPr eaLnBrk="1" hangingPunct="1"/>
              <a:t>4</a:t>
            </a:fld>
            <a:endParaRPr lang="en-US" smtClean="0">
              <a:solidFill>
                <a:srgbClr val="CCECFF"/>
              </a:solidFill>
            </a:endParaRPr>
          </a:p>
        </p:txBody>
      </p:sp>
      <p:sp>
        <p:nvSpPr>
          <p:cNvPr id="14342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rgbClr val="CCECFF"/>
                </a:solidFill>
              </a:rPr>
              <a:t>IME / USP</a:t>
            </a:r>
          </a:p>
        </p:txBody>
      </p:sp>
    </p:spTree>
    <p:extLst>
      <p:ext uri="{BB962C8B-B14F-4D97-AF65-F5344CB8AC3E}">
        <p14:creationId xmlns:p14="http://schemas.microsoft.com/office/powerpoint/2010/main" val="21395694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MIME types</a:t>
            </a:r>
          </a:p>
        </p:txBody>
      </p:sp>
      <p:sp>
        <p:nvSpPr>
          <p:cNvPr id="1536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mtClean="0"/>
              <a:t>Originalmente email só era usado para transmissão de ASCII</a:t>
            </a:r>
          </a:p>
          <a:p>
            <a:r>
              <a:rPr lang="pt-BR" smtClean="0"/>
              <a:t>Criação de uma padronização para instruir o cliente sobre o tipo de anexo (sequência de bytes enviadas)</a:t>
            </a:r>
          </a:p>
          <a:p>
            <a:pPr lvl="1"/>
            <a:r>
              <a:rPr lang="pt-BR" smtClean="0"/>
              <a:t>Multipurpose Internet Mail Extension</a:t>
            </a:r>
          </a:p>
          <a:p>
            <a:pPr lvl="1"/>
            <a:r>
              <a:rPr lang="pt-BR" smtClean="0"/>
              <a:t>Orginalmente definida na RFC 1341. As especificações mais recentes estão nas RFCs 2045 a 2049</a:t>
            </a:r>
          </a:p>
          <a:p>
            <a:pPr lvl="1"/>
            <a:r>
              <a:rPr lang="pt-BR" smtClean="0"/>
              <a:t>Ex de MIMEs types padronizados:</a:t>
            </a:r>
          </a:p>
          <a:p>
            <a:pPr lvl="2"/>
            <a:r>
              <a:rPr lang="pt-BR" smtClean="0"/>
              <a:t>text/html</a:t>
            </a:r>
          </a:p>
          <a:p>
            <a:pPr lvl="2"/>
            <a:r>
              <a:rPr lang="pt-BR" smtClean="0"/>
              <a:t>text/plain</a:t>
            </a:r>
          </a:p>
          <a:p>
            <a:pPr lvl="2"/>
            <a:r>
              <a:rPr lang="pt-BR" smtClean="0"/>
              <a:t>image/jpeg</a:t>
            </a:r>
          </a:p>
          <a:p>
            <a:pPr lvl="2"/>
            <a:r>
              <a:rPr lang="pt-BR" smtClean="0"/>
              <a:t>audio/mp3</a:t>
            </a:r>
          </a:p>
          <a:p>
            <a:pPr lvl="2"/>
            <a:r>
              <a:rPr lang="pt-BR" smtClean="0"/>
              <a:t>application/pdf</a:t>
            </a:r>
          </a:p>
          <a:p>
            <a:pPr lvl="2"/>
            <a:r>
              <a:rPr lang="pt-BR" smtClean="0"/>
              <a:t>video/quicktime</a:t>
            </a:r>
          </a:p>
          <a:p>
            <a:pPr lvl="1"/>
            <a:endParaRPr lang="pt-BR" smtClean="0"/>
          </a:p>
        </p:txBody>
      </p:sp>
      <p:sp>
        <p:nvSpPr>
          <p:cNvPr id="15364" name="Espaço Reservado para Data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rgbClr val="CCECFF"/>
                </a:solidFill>
              </a:rPr>
              <a:t>Marco A. Gerosa</a:t>
            </a:r>
          </a:p>
        </p:txBody>
      </p:sp>
      <p:sp>
        <p:nvSpPr>
          <p:cNvPr id="15365" name="Espaço Reservado para Rodapé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655E6E2A-1261-42B4-A26D-F2745AC3ABBD}" type="slidenum">
              <a:rPr lang="en-US" smtClean="0">
                <a:solidFill>
                  <a:srgbClr val="CCECFF"/>
                </a:solidFill>
              </a:rPr>
              <a:pPr eaLnBrk="1" hangingPunct="1"/>
              <a:t>5</a:t>
            </a:fld>
            <a:endParaRPr lang="en-US" smtClean="0">
              <a:solidFill>
                <a:srgbClr val="CCECFF"/>
              </a:solidFill>
            </a:endParaRPr>
          </a:p>
        </p:txBody>
      </p:sp>
      <p:sp>
        <p:nvSpPr>
          <p:cNvPr id="15366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rgbClr val="CCECFF"/>
                </a:solidFill>
              </a:rPr>
              <a:t>IME / USP</a:t>
            </a:r>
          </a:p>
        </p:txBody>
      </p:sp>
    </p:spTree>
    <p:extLst>
      <p:ext uri="{BB962C8B-B14F-4D97-AF65-F5344CB8AC3E}">
        <p14:creationId xmlns:p14="http://schemas.microsoft.com/office/powerpoint/2010/main" val="2766995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O protocolo HTTP</a:t>
            </a:r>
          </a:p>
        </p:txBody>
      </p:sp>
      <p:sp>
        <p:nvSpPr>
          <p:cNvPr id="16387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1800" smtClean="0"/>
              <a:t>Simplicidade !</a:t>
            </a:r>
          </a:p>
          <a:p>
            <a:r>
              <a:rPr lang="pt-BR" sz="1800" smtClean="0"/>
              <a:t>requests e responses</a:t>
            </a:r>
          </a:p>
          <a:p>
            <a:r>
              <a:rPr lang="pt-BR" sz="1800" smtClean="0"/>
              <a:t>Estrutura das mensagens HTTP:</a:t>
            </a:r>
          </a:p>
          <a:p>
            <a:pPr lvl="1"/>
            <a:r>
              <a:rPr lang="pt-BR" sz="1400" smtClean="0"/>
              <a:t>Cabeçalhos</a:t>
            </a:r>
          </a:p>
          <a:p>
            <a:pPr lvl="1"/>
            <a:r>
              <a:rPr lang="pt-BR" sz="1400" smtClean="0"/>
              <a:t>Linha em branco</a:t>
            </a:r>
          </a:p>
          <a:p>
            <a:pPr lvl="1"/>
            <a:r>
              <a:rPr lang="pt-BR" sz="1400" smtClean="0"/>
              <a:t>Corpo</a:t>
            </a:r>
          </a:p>
          <a:p>
            <a:pPr lvl="1"/>
            <a:endParaRPr lang="pt-BR" sz="1400" smtClean="0"/>
          </a:p>
          <a:p>
            <a:r>
              <a:rPr lang="pt-BR" sz="1800" smtClean="0"/>
              <a:t>Exemplo de request:</a:t>
            </a:r>
          </a:p>
          <a:p>
            <a:pPr lvl="1">
              <a:buFontTx/>
              <a:buNone/>
            </a:pPr>
            <a:r>
              <a:rPr lang="pt-BR" sz="1400" smtClean="0"/>
              <a:t>GET /diretorio/index.html HTTP 1.1</a:t>
            </a:r>
          </a:p>
          <a:p>
            <a:pPr lvl="1">
              <a:buFontTx/>
              <a:buNone/>
            </a:pPr>
            <a:r>
              <a:rPr lang="pt-BR" sz="1400" smtClean="0"/>
              <a:t>Host: www.mywebsite.com</a:t>
            </a:r>
          </a:p>
          <a:p>
            <a:r>
              <a:rPr lang="pt-BR" sz="1800" smtClean="0"/>
              <a:t>Exemplo de response:</a:t>
            </a:r>
          </a:p>
          <a:p>
            <a:pPr lvl="1">
              <a:buFontTx/>
              <a:buNone/>
            </a:pPr>
            <a:r>
              <a:rPr lang="pt-BR" sz="1400" smtClean="0"/>
              <a:t>HTTP/1.1 200 OK</a:t>
            </a:r>
          </a:p>
          <a:p>
            <a:pPr lvl="1">
              <a:buFontTx/>
              <a:buNone/>
            </a:pPr>
            <a:r>
              <a:rPr lang="pt-BR" sz="1400" smtClean="0"/>
              <a:t>Content-type: text/html</a:t>
            </a:r>
          </a:p>
          <a:p>
            <a:pPr lvl="1">
              <a:buFontTx/>
              <a:buNone/>
            </a:pPr>
            <a:r>
              <a:rPr lang="pt-BR" sz="1400" smtClean="0"/>
              <a:t>Content-length: 9934</a:t>
            </a:r>
          </a:p>
          <a:p>
            <a:pPr lvl="1">
              <a:buFontTx/>
              <a:buNone/>
            </a:pPr>
            <a:r>
              <a:rPr lang="pt-BR" sz="1400" smtClean="0"/>
              <a:t>(...)</a:t>
            </a:r>
          </a:p>
          <a:p>
            <a:pPr lvl="1">
              <a:buFontTx/>
              <a:buNone/>
            </a:pPr>
            <a:r>
              <a:rPr lang="pt-BR" sz="1400" smtClean="0"/>
              <a:t>&lt;html&gt;&lt;head&gt;&lt;title&gt;Minha página&lt;/title&gt;&lt;/head&gt;</a:t>
            </a:r>
          </a:p>
          <a:p>
            <a:pPr lvl="1">
              <a:buFontTx/>
              <a:buNone/>
            </a:pPr>
            <a:r>
              <a:rPr lang="pt-BR" sz="1400" smtClean="0"/>
              <a:t>&lt;body&gt;</a:t>
            </a:r>
          </a:p>
          <a:p>
            <a:pPr lvl="1">
              <a:buFontTx/>
              <a:buNone/>
            </a:pPr>
            <a:r>
              <a:rPr lang="pt-BR" sz="1400" smtClean="0"/>
              <a:t>(...)</a:t>
            </a:r>
          </a:p>
          <a:p>
            <a:pPr lvl="1">
              <a:buFontTx/>
              <a:buNone/>
            </a:pPr>
            <a:r>
              <a:rPr lang="pt-BR" sz="1400" smtClean="0"/>
              <a:t>&lt;/body&gt;</a:t>
            </a:r>
          </a:p>
          <a:p>
            <a:pPr lvl="1">
              <a:buFontTx/>
              <a:buNone/>
            </a:pPr>
            <a:r>
              <a:rPr lang="pt-BR" sz="1400" smtClean="0"/>
              <a:t>&lt;/html&gt;</a:t>
            </a:r>
          </a:p>
          <a:p>
            <a:pPr lvl="1">
              <a:buFontTx/>
              <a:buNone/>
            </a:pPr>
            <a:endParaRPr lang="pt-BR" sz="1400" smtClean="0"/>
          </a:p>
        </p:txBody>
      </p:sp>
      <p:sp>
        <p:nvSpPr>
          <p:cNvPr id="16388" name="Espaço Reservado para Data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rgbClr val="CCECFF"/>
                </a:solidFill>
              </a:rPr>
              <a:t>Marco A. Gerosa</a:t>
            </a:r>
          </a:p>
        </p:txBody>
      </p:sp>
      <p:sp>
        <p:nvSpPr>
          <p:cNvPr id="16389" name="Espaço Reservado para Rodapé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1C599BDF-90C0-40EE-8E78-37F104674C34}" type="slidenum">
              <a:rPr lang="en-US" smtClean="0">
                <a:solidFill>
                  <a:srgbClr val="CCECFF"/>
                </a:solidFill>
              </a:rPr>
              <a:pPr eaLnBrk="1" hangingPunct="1"/>
              <a:t>6</a:t>
            </a:fld>
            <a:endParaRPr lang="en-US" smtClean="0">
              <a:solidFill>
                <a:srgbClr val="CCECFF"/>
              </a:solidFill>
            </a:endParaRPr>
          </a:p>
        </p:txBody>
      </p:sp>
      <p:sp>
        <p:nvSpPr>
          <p:cNvPr id="16390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rgbClr val="CCECFF"/>
                </a:solidFill>
              </a:rPr>
              <a:t>IME / USP</a:t>
            </a:r>
          </a:p>
        </p:txBody>
      </p:sp>
    </p:spTree>
    <p:extLst>
      <p:ext uri="{BB962C8B-B14F-4D97-AF65-F5344CB8AC3E}">
        <p14:creationId xmlns:p14="http://schemas.microsoft.com/office/powerpoint/2010/main" val="5681001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Método GET</a:t>
            </a:r>
          </a:p>
        </p:txBody>
      </p:sp>
      <p:sp>
        <p:nvSpPr>
          <p:cNvPr id="17411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mtClean="0"/>
              <a:t>GET</a:t>
            </a:r>
          </a:p>
          <a:p>
            <a:pPr lvl="1"/>
            <a:r>
              <a:rPr lang="pt-BR" smtClean="0"/>
              <a:t>Desde as primeiras versões do HTTP. Não precisa de corpo e no HTTP 1.0 não era necessário cabeçalhos</a:t>
            </a:r>
          </a:p>
          <a:p>
            <a:pPr lvl="1"/>
            <a:r>
              <a:rPr lang="pt-BR" smtClean="0"/>
              <a:t>No 1.1 passou a exigir o cabeçalho Host para possibilitar o virtual hosting nos servidores Web</a:t>
            </a:r>
          </a:p>
          <a:p>
            <a:pPr lvl="1"/>
            <a:endParaRPr lang="pt-BR" smtClean="0"/>
          </a:p>
          <a:p>
            <a:pPr lvl="1"/>
            <a:endParaRPr lang="pt-BR" smtClean="0"/>
          </a:p>
          <a:p>
            <a:pPr lvl="1"/>
            <a:endParaRPr lang="pt-BR" smtClean="0"/>
          </a:p>
          <a:p>
            <a:endParaRPr lang="pt-BR" smtClean="0"/>
          </a:p>
          <a:p>
            <a:endParaRPr lang="pt-BR" smtClean="0"/>
          </a:p>
        </p:txBody>
      </p:sp>
      <p:sp>
        <p:nvSpPr>
          <p:cNvPr id="17412" name="Espaço Reservado para Data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rgbClr val="CCECFF"/>
                </a:solidFill>
              </a:rPr>
              <a:t>Marco A. Gerosa</a:t>
            </a:r>
          </a:p>
        </p:txBody>
      </p:sp>
      <p:sp>
        <p:nvSpPr>
          <p:cNvPr id="17413" name="Espaço Reservado para Rodapé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0870D160-6C39-4117-9C10-BCC435C1C956}" type="slidenum">
              <a:rPr lang="en-US" smtClean="0">
                <a:solidFill>
                  <a:srgbClr val="CCECFF"/>
                </a:solidFill>
              </a:rPr>
              <a:pPr eaLnBrk="1" hangingPunct="1"/>
              <a:t>7</a:t>
            </a:fld>
            <a:endParaRPr lang="en-US" smtClean="0">
              <a:solidFill>
                <a:srgbClr val="CCECFF"/>
              </a:solidFill>
            </a:endParaRPr>
          </a:p>
        </p:txBody>
      </p:sp>
      <p:sp>
        <p:nvSpPr>
          <p:cNvPr id="17414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rgbClr val="CCECFF"/>
                </a:solidFill>
              </a:rPr>
              <a:t>IME / USP</a:t>
            </a:r>
          </a:p>
        </p:txBody>
      </p:sp>
      <p:pic>
        <p:nvPicPr>
          <p:cNvPr id="1741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7825" y="2708275"/>
            <a:ext cx="5848350" cy="3905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299033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Método POST</a:t>
            </a:r>
          </a:p>
        </p:txBody>
      </p:sp>
      <p:sp>
        <p:nvSpPr>
          <p:cNvPr id="18435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mtClean="0"/>
              <a:t>POST</a:t>
            </a:r>
          </a:p>
          <a:p>
            <a:pPr lvl="1"/>
            <a:r>
              <a:rPr lang="pt-BR" smtClean="0"/>
              <a:t>A diferença fundamental para o GET é que os parâmetros são enviados no corpo da mensagem HTTP e não na URL</a:t>
            </a:r>
          </a:p>
          <a:p>
            <a:pPr lvl="1"/>
            <a:r>
              <a:rPr lang="pt-BR" smtClean="0"/>
              <a:t>Exemplo:</a:t>
            </a:r>
          </a:p>
          <a:p>
            <a:pPr lvl="1">
              <a:buFontTx/>
              <a:buNone/>
            </a:pPr>
            <a:r>
              <a:rPr lang="pt-BR" smtClean="0"/>
              <a:t>POST /recurso  HTTP/1.1</a:t>
            </a:r>
          </a:p>
          <a:p>
            <a:pPr lvl="1">
              <a:buFontTx/>
              <a:buNone/>
            </a:pPr>
            <a:r>
              <a:rPr lang="pt-BR" smtClean="0"/>
              <a:t>Host: site.com.br</a:t>
            </a:r>
          </a:p>
          <a:p>
            <a:pPr lvl="1">
              <a:buFontTx/>
              <a:buNone/>
            </a:pPr>
            <a:r>
              <a:rPr lang="pt-BR" smtClean="0"/>
              <a:t>Content-Type: application/x-www-form-urlencoded</a:t>
            </a:r>
          </a:p>
          <a:p>
            <a:pPr lvl="1">
              <a:buFontTx/>
              <a:buNone/>
            </a:pPr>
            <a:r>
              <a:rPr lang="pt-BR" smtClean="0"/>
              <a:t>Content-Length: 6</a:t>
            </a:r>
          </a:p>
          <a:p>
            <a:pPr lvl="1">
              <a:buFontTx/>
              <a:buNone/>
            </a:pPr>
            <a:endParaRPr lang="pt-BR" smtClean="0"/>
          </a:p>
          <a:p>
            <a:pPr lvl="1">
              <a:buFontTx/>
              <a:buNone/>
            </a:pPr>
            <a:r>
              <a:rPr lang="pt-BR" smtClean="0"/>
              <a:t>S=YHOO</a:t>
            </a:r>
          </a:p>
          <a:p>
            <a:pPr lvl="1">
              <a:buFontTx/>
              <a:buNone/>
            </a:pPr>
            <a:endParaRPr lang="pt-BR" smtClean="0"/>
          </a:p>
          <a:p>
            <a:pPr lvl="1"/>
            <a:endParaRPr lang="pt-BR" smtClean="0"/>
          </a:p>
          <a:p>
            <a:endParaRPr lang="pt-BR" smtClean="0"/>
          </a:p>
          <a:p>
            <a:r>
              <a:rPr lang="pt-BR" smtClean="0"/>
              <a:t>OBS: Algumas aplicações podem tratar diferentemente as requisições dos dois métodos, um deles pode não ser implementado ou pode tratar de maneira indiferente</a:t>
            </a:r>
          </a:p>
        </p:txBody>
      </p:sp>
      <p:sp>
        <p:nvSpPr>
          <p:cNvPr id="18436" name="Espaço Reservado para Data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rgbClr val="CCECFF"/>
                </a:solidFill>
              </a:rPr>
              <a:t>Marco A. Gerosa</a:t>
            </a:r>
          </a:p>
        </p:txBody>
      </p:sp>
      <p:sp>
        <p:nvSpPr>
          <p:cNvPr id="18437" name="Espaço Reservado para Rodapé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61736D2A-FA47-46B2-9E5A-89C3748AF540}" type="slidenum">
              <a:rPr lang="en-US" smtClean="0">
                <a:solidFill>
                  <a:srgbClr val="CCECFF"/>
                </a:solidFill>
              </a:rPr>
              <a:pPr eaLnBrk="1" hangingPunct="1"/>
              <a:t>8</a:t>
            </a:fld>
            <a:endParaRPr lang="en-US" smtClean="0">
              <a:solidFill>
                <a:srgbClr val="CCECFF"/>
              </a:solidFill>
            </a:endParaRPr>
          </a:p>
        </p:txBody>
      </p:sp>
      <p:sp>
        <p:nvSpPr>
          <p:cNvPr id="18438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rgbClr val="CCECFF"/>
                </a:solidFill>
              </a:rPr>
              <a:t>IME / USP</a:t>
            </a:r>
          </a:p>
        </p:txBody>
      </p:sp>
    </p:spTree>
    <p:extLst>
      <p:ext uri="{BB962C8B-B14F-4D97-AF65-F5344CB8AC3E}">
        <p14:creationId xmlns:p14="http://schemas.microsoft.com/office/powerpoint/2010/main" val="40018508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Método HEAD</a:t>
            </a:r>
          </a:p>
        </p:txBody>
      </p:sp>
      <p:sp>
        <p:nvSpPr>
          <p:cNvPr id="19459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mtClean="0"/>
              <a:t>HEAD</a:t>
            </a:r>
          </a:p>
          <a:p>
            <a:r>
              <a:rPr lang="pt-BR" smtClean="0"/>
              <a:t>Retorna somente os cabeçalhos da resposta. Anteriormente era usado para fins de cache.</a:t>
            </a:r>
          </a:p>
          <a:p>
            <a:r>
              <a:rPr lang="pt-BR" smtClean="0"/>
              <a:t>Request:</a:t>
            </a:r>
          </a:p>
          <a:p>
            <a:pPr>
              <a:buFontTx/>
              <a:buNone/>
            </a:pPr>
            <a:r>
              <a:rPr lang="pt-BR" smtClean="0"/>
              <a:t>HEAD /index.html HTTP/1.1</a:t>
            </a:r>
          </a:p>
          <a:p>
            <a:pPr>
              <a:buFontTx/>
              <a:buNone/>
            </a:pPr>
            <a:r>
              <a:rPr lang="pt-BR" smtClean="0"/>
              <a:t>Host: www.meusite.com.br</a:t>
            </a:r>
          </a:p>
          <a:p>
            <a:r>
              <a:rPr lang="pt-BR" smtClean="0"/>
              <a:t>Response:</a:t>
            </a:r>
          </a:p>
          <a:p>
            <a:pPr>
              <a:buFontTx/>
              <a:buNone/>
            </a:pPr>
            <a:r>
              <a:rPr lang="pt-BR" smtClean="0"/>
              <a:t>HTTP/1.1 200 OK</a:t>
            </a:r>
          </a:p>
          <a:p>
            <a:pPr>
              <a:buFontTx/>
              <a:buNone/>
            </a:pPr>
            <a:r>
              <a:rPr lang="pt-BR" smtClean="0"/>
              <a:t>Date: Tue, 08 Apr 2008 15:55:04 GMT</a:t>
            </a:r>
          </a:p>
          <a:p>
            <a:pPr>
              <a:buFontTx/>
              <a:buNone/>
            </a:pPr>
            <a:r>
              <a:rPr lang="pt-BR" smtClean="0"/>
              <a:t>Server: Apache/2.2.4 (Unix)</a:t>
            </a:r>
          </a:p>
          <a:p>
            <a:pPr>
              <a:buFontTx/>
              <a:buNone/>
            </a:pPr>
            <a:r>
              <a:rPr lang="pt-BR" smtClean="0"/>
              <a:t>Last-Modified: Tue, 29 Oct 2002 04:22:52 GMT</a:t>
            </a:r>
          </a:p>
          <a:p>
            <a:pPr>
              <a:buFontTx/>
              <a:buNone/>
            </a:pPr>
            <a:r>
              <a:rPr lang="pt-BR" smtClean="0"/>
              <a:t>Content-Length: 2111</a:t>
            </a:r>
          </a:p>
          <a:p>
            <a:pPr>
              <a:buFontTx/>
              <a:buNone/>
            </a:pPr>
            <a:r>
              <a:rPr lang="pt-BR" smtClean="0"/>
              <a:t>Content-Type: text/html</a:t>
            </a:r>
          </a:p>
          <a:p>
            <a:endParaRPr lang="pt-BR" smtClean="0"/>
          </a:p>
        </p:txBody>
      </p:sp>
      <p:sp>
        <p:nvSpPr>
          <p:cNvPr id="19460" name="Espaço Reservado para Data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rgbClr val="CCECFF"/>
                </a:solidFill>
              </a:rPr>
              <a:t>Marco A. Gerosa</a:t>
            </a:r>
          </a:p>
        </p:txBody>
      </p:sp>
      <p:sp>
        <p:nvSpPr>
          <p:cNvPr id="19461" name="Espaço Reservado para Rodapé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265920F7-BD4A-4962-A8F2-C2F8D9AC32A1}" type="slidenum">
              <a:rPr lang="en-US" smtClean="0">
                <a:solidFill>
                  <a:srgbClr val="CCECFF"/>
                </a:solidFill>
              </a:rPr>
              <a:pPr eaLnBrk="1" hangingPunct="1"/>
              <a:t>9</a:t>
            </a:fld>
            <a:endParaRPr lang="en-US" smtClean="0">
              <a:solidFill>
                <a:srgbClr val="CCECFF"/>
              </a:solidFill>
            </a:endParaRPr>
          </a:p>
        </p:txBody>
      </p:sp>
      <p:sp>
        <p:nvSpPr>
          <p:cNvPr id="19462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rgbClr val="CCECFF"/>
                </a:solidFill>
              </a:rPr>
              <a:t>IME / USP</a:t>
            </a:r>
          </a:p>
        </p:txBody>
      </p:sp>
    </p:spTree>
    <p:extLst>
      <p:ext uri="{BB962C8B-B14F-4D97-AF65-F5344CB8AC3E}">
        <p14:creationId xmlns:p14="http://schemas.microsoft.com/office/powerpoint/2010/main" val="3230854333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17825</TotalTime>
  <Words>1058</Words>
  <Application>Microsoft Office PowerPoint</Application>
  <PresentationFormat>Apresentação na tela (4:3)</PresentationFormat>
  <Paragraphs>230</Paragraphs>
  <Slides>16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16</vt:i4>
      </vt:variant>
    </vt:vector>
  </HeadingPairs>
  <TitlesOfParts>
    <vt:vector size="17" baseType="lpstr">
      <vt:lpstr>Default Design</vt:lpstr>
      <vt:lpstr>Introdução ao Desenvolvimento para Web</vt:lpstr>
      <vt:lpstr>Pilha de protocolos da Web</vt:lpstr>
      <vt:lpstr>Arquitetura cliente-servidor</vt:lpstr>
      <vt:lpstr>Arquitetura</vt:lpstr>
      <vt:lpstr>MIME types</vt:lpstr>
      <vt:lpstr>O protocolo HTTP</vt:lpstr>
      <vt:lpstr>Método GET</vt:lpstr>
      <vt:lpstr>Método POST</vt:lpstr>
      <vt:lpstr>Método HEAD</vt:lpstr>
      <vt:lpstr>Outros Métodos</vt:lpstr>
      <vt:lpstr>Status Code</vt:lpstr>
      <vt:lpstr>Status code</vt:lpstr>
      <vt:lpstr>Status code</vt:lpstr>
      <vt:lpstr>Cabeçalho</vt:lpstr>
      <vt:lpstr>Cabeçalho</vt:lpstr>
      <vt:lpstr>Cabeçalho</vt:lpstr>
    </vt:vector>
  </TitlesOfParts>
  <Company>XYZ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Administrador</dc:creator>
  <cp:lastModifiedBy>Marco Gerosa</cp:lastModifiedBy>
  <cp:revision>366</cp:revision>
  <dcterms:created xsi:type="dcterms:W3CDTF">2006-06-13T17:42:07Z</dcterms:created>
  <dcterms:modified xsi:type="dcterms:W3CDTF">2011-08-07T15:12:02Z</dcterms:modified>
</cp:coreProperties>
</file>