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5" r:id="rId1"/>
  </p:sldMasterIdLst>
  <p:notesMasterIdLst>
    <p:notesMasterId r:id="rId49"/>
  </p:notesMasterIdLst>
  <p:handoutMasterIdLst>
    <p:handoutMasterId r:id="rId50"/>
  </p:handoutMasterIdLst>
  <p:sldIdLst>
    <p:sldId id="256" r:id="rId2"/>
    <p:sldId id="551" r:id="rId3"/>
    <p:sldId id="500" r:id="rId4"/>
    <p:sldId id="495" r:id="rId5"/>
    <p:sldId id="552" r:id="rId6"/>
    <p:sldId id="498" r:id="rId7"/>
    <p:sldId id="496" r:id="rId8"/>
    <p:sldId id="501" r:id="rId9"/>
    <p:sldId id="502" r:id="rId10"/>
    <p:sldId id="497" r:id="rId11"/>
    <p:sldId id="503" r:id="rId12"/>
    <p:sldId id="505" r:id="rId13"/>
    <p:sldId id="507" r:id="rId14"/>
    <p:sldId id="510" r:id="rId15"/>
    <p:sldId id="516" r:id="rId16"/>
    <p:sldId id="517" r:id="rId17"/>
    <p:sldId id="518" r:id="rId18"/>
    <p:sldId id="519" r:id="rId19"/>
    <p:sldId id="522" r:id="rId20"/>
    <p:sldId id="523" r:id="rId21"/>
    <p:sldId id="568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56" r:id="rId36"/>
    <p:sldId id="557" r:id="rId37"/>
    <p:sldId id="564" r:id="rId38"/>
    <p:sldId id="563" r:id="rId39"/>
    <p:sldId id="555" r:id="rId40"/>
    <p:sldId id="571" r:id="rId41"/>
    <p:sldId id="542" r:id="rId42"/>
    <p:sldId id="499" r:id="rId43"/>
    <p:sldId id="553" r:id="rId44"/>
    <p:sldId id="494" r:id="rId45"/>
    <p:sldId id="457" r:id="rId46"/>
    <p:sldId id="467" r:id="rId47"/>
    <p:sldId id="478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Aurelio Gerosa" initials="MAG" lastIdx="3" clrIdx="0">
    <p:extLst>
      <p:ext uri="{19B8F6BF-5375-455C-9EA6-DF929625EA0E}">
        <p15:presenceInfo xmlns:p15="http://schemas.microsoft.com/office/powerpoint/2012/main" userId="489faa8708806f42" providerId="Windows Live"/>
      </p:ext>
    </p:extLst>
  </p:cmAuthor>
  <p:cmAuthor id="2" name="Gustavo Oliva" initials="GO" lastIdx="34" clrIdx="1">
    <p:extLst>
      <p:ext uri="{19B8F6BF-5375-455C-9EA6-DF929625EA0E}">
        <p15:presenceInfo xmlns:p15="http://schemas.microsoft.com/office/powerpoint/2012/main" userId="8ae85e8e7d05c8b6" providerId="Windows Live"/>
      </p:ext>
    </p:extLst>
  </p:cmAuthor>
  <p:cmAuthor id="3" name="igor" initials="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AC0"/>
    <a:srgbClr val="FFB7B7"/>
    <a:srgbClr val="F09A9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>
      <p:cViewPr varScale="1">
        <p:scale>
          <a:sx n="85" d="100"/>
          <a:sy n="85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943E-FF8F-4C0D-BB58-388D59129C88}" type="datetimeFigureOut">
              <a:rPr lang="pt-BR" smtClean="0"/>
              <a:t>15/08/2014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0BD9C-4D5B-4F8D-897D-03E7A9922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04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F4F80-9C7F-4DF9-B5A6-C092E0B5A47C}" type="datetimeFigureOut">
              <a:rPr lang="pt-BR" smtClean="0"/>
              <a:t>15/08/2014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C921F-F224-4077-8483-9990F9538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22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subtítulo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78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10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5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52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2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Livre docência – Marco Aurélio Gerosa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07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Livre docência – Marco Aurélio Gerosa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42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67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6525344"/>
            <a:ext cx="9144001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/>
        </p:nvSpPr>
        <p:spPr>
          <a:xfrm>
            <a:off x="0" y="645934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539808"/>
            <a:ext cx="1854203" cy="272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525344"/>
            <a:ext cx="3617103" cy="299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0467" y="6539808"/>
            <a:ext cx="984019" cy="270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621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77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3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9144001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45934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1" y="286605"/>
            <a:ext cx="8784975" cy="694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3"/>
            <a:ext cx="8784975" cy="52481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539808"/>
            <a:ext cx="1854203" cy="272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525344"/>
            <a:ext cx="3617103" cy="299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0467" y="6539808"/>
            <a:ext cx="984019" cy="270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512" y="1052736"/>
            <a:ext cx="878497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/>
        </p:nvSpPr>
        <p:spPr>
          <a:xfrm>
            <a:off x="0" y="0"/>
            <a:ext cx="9144001" cy="1425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193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si.ch/phd/wettel/codecity.html" TargetMode="External"/><Relationship Id="rId2" Type="http://schemas.openxmlformats.org/officeDocument/2006/relationships/hyperlink" Target="http://www.cs.cmu.edu/~bam/uicourse/2011hasd/lecture02-HCI%20Methods%20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gnitive_bias" TargetMode="External"/><Relationship Id="rId2" Type="http://schemas.openxmlformats.org/officeDocument/2006/relationships/hyperlink" Target="https://en.wikipedia.org/wiki/Bias_(statistics)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mgerosa@uci.edu" TargetMode="External"/><Relationship Id="rId2" Type="http://schemas.openxmlformats.org/officeDocument/2006/relationships/hyperlink" Target="http://www.ime.usp.br/~gerosa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2011hasd/lecture03-HCI%20Methods%202.pdf" TargetMode="External"/><Relationship Id="rId2" Type="http://schemas.openxmlformats.org/officeDocument/2006/relationships/hyperlink" Target="http://www.cs.cmu.edu/~bam/uicourse/2011hasd/lecture02-HCI%20Methods%20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1032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INF219 – Software Environments</a:t>
            </a:r>
            <a:endParaRPr lang="en-US" sz="3200" noProof="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50131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Software Environments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38400" y="501301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2800" dirty="0">
                <a:solidFill>
                  <a:prstClr val="black"/>
                </a:solidFill>
              </a:rPr>
              <a:t>Marco Aurélio </a:t>
            </a:r>
            <a:r>
              <a:rPr lang="pt-BR" sz="2800" dirty="0" smtClean="0">
                <a:solidFill>
                  <a:prstClr val="black"/>
                </a:solidFill>
              </a:rPr>
              <a:t>Gerosa</a:t>
            </a:r>
            <a:endParaRPr lang="pt-BR" sz="2800" dirty="0">
              <a:solidFill>
                <a:prstClr val="black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00" y="363352"/>
            <a:ext cx="971600" cy="3935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10031" y="3112175"/>
            <a:ext cx="6628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Second class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</a:rPr>
              <a:t>Applying Science to tool development</a:t>
            </a:r>
          </a:p>
        </p:txBody>
      </p:sp>
    </p:spTree>
    <p:extLst>
      <p:ext uri="{BB962C8B-B14F-4D97-AF65-F5344CB8AC3E}">
        <p14:creationId xmlns:p14="http://schemas.microsoft.com/office/powerpoint/2010/main" val="36142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empirical studies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3" y="1124744"/>
            <a:ext cx="4392487" cy="5112567"/>
          </a:xfrm>
        </p:spPr>
        <p:txBody>
          <a:bodyPr>
            <a:normAutofit/>
          </a:bodyPr>
          <a:lstStyle/>
          <a:p>
            <a:r>
              <a:rPr lang="en-US" b="1" dirty="0" smtClean="0"/>
              <a:t>Goal</a:t>
            </a:r>
          </a:p>
          <a:p>
            <a:r>
              <a:rPr lang="en-US" dirty="0" smtClean="0"/>
              <a:t>Exploratory</a:t>
            </a:r>
          </a:p>
          <a:p>
            <a:pPr lvl="1"/>
            <a:r>
              <a:rPr lang="en-US" dirty="0" smtClean="0"/>
              <a:t>define and understand problems </a:t>
            </a:r>
            <a:r>
              <a:rPr lang="en-US" dirty="0"/>
              <a:t>and </a:t>
            </a:r>
            <a:r>
              <a:rPr lang="en-US" dirty="0" smtClean="0"/>
              <a:t>raise hypotheses </a:t>
            </a:r>
          </a:p>
          <a:p>
            <a:r>
              <a:rPr lang="en-US" dirty="0" smtClean="0"/>
              <a:t>Descriptive</a:t>
            </a:r>
          </a:p>
          <a:p>
            <a:pPr lvl="1"/>
            <a:r>
              <a:rPr lang="en-US" dirty="0" smtClean="0"/>
              <a:t>describe a situation</a:t>
            </a:r>
          </a:p>
          <a:p>
            <a:r>
              <a:rPr lang="en-US" dirty="0" smtClean="0"/>
              <a:t>Confirmatory / causal / explanatory</a:t>
            </a:r>
          </a:p>
          <a:p>
            <a:pPr lvl="1"/>
            <a:r>
              <a:rPr lang="en-US" dirty="0" smtClean="0"/>
              <a:t>test hypotheses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</a:t>
            </a:fld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788024" y="1196751"/>
            <a:ext cx="3978445" cy="51845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Objects of analysis</a:t>
            </a:r>
            <a:endParaRPr lang="en-US" b="1" dirty="0"/>
          </a:p>
          <a:p>
            <a:r>
              <a:rPr lang="en-US" dirty="0" smtClean="0"/>
              <a:t>Quantitative</a:t>
            </a:r>
          </a:p>
          <a:p>
            <a:pPr lvl="1"/>
            <a:r>
              <a:rPr lang="en-US" dirty="0" smtClean="0"/>
              <a:t>Numerical measurements / analysis</a:t>
            </a:r>
          </a:p>
          <a:p>
            <a:r>
              <a:rPr lang="en-US" dirty="0" smtClean="0"/>
              <a:t>Qualitative</a:t>
            </a:r>
          </a:p>
          <a:p>
            <a:pPr lvl="1"/>
            <a:r>
              <a:rPr lang="en-US" dirty="0" smtClean="0"/>
              <a:t>Interpretive data acquisition / analysis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kinds of research can be used? </a:t>
            </a:r>
            <a:endParaRPr lang="en-US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11</a:t>
            </a:fld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29" y="245344"/>
            <a:ext cx="720077" cy="7147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54987" y="1124744"/>
            <a:ext cx="1924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Exploratory?</a:t>
            </a:r>
          </a:p>
          <a:p>
            <a:r>
              <a:rPr lang="en-US" sz="2400" dirty="0" smtClean="0"/>
              <a:t>- Descriptive?</a:t>
            </a:r>
          </a:p>
          <a:p>
            <a:r>
              <a:rPr lang="en-US" sz="2400" dirty="0" smtClean="0"/>
              <a:t>- Causal?</a:t>
            </a:r>
            <a:endParaRPr lang="en-US" sz="2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444208" y="2643764"/>
            <a:ext cx="2046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Quantitative?</a:t>
            </a:r>
          </a:p>
          <a:p>
            <a:r>
              <a:rPr lang="en-US" sz="2400" dirty="0" smtClean="0"/>
              <a:t>- Qualitative?</a:t>
            </a:r>
            <a:endParaRPr lang="en-US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34776"/>
            <a:ext cx="5797289" cy="32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research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provide evidences </a:t>
            </a:r>
            <a:r>
              <a:rPr lang="en-US" dirty="0">
                <a:solidFill>
                  <a:srgbClr val="00B050"/>
                </a:solidFill>
              </a:rPr>
              <a:t>for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against</a:t>
            </a:r>
            <a:r>
              <a:rPr lang="en-US" dirty="0"/>
              <a:t> theories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Theories </a:t>
            </a:r>
            <a:r>
              <a:rPr lang="en-US" dirty="0"/>
              <a:t>of developer activity</a:t>
            </a:r>
          </a:p>
          <a:p>
            <a:r>
              <a:rPr lang="en-US" dirty="0"/>
              <a:t>A </a:t>
            </a:r>
            <a:r>
              <a:rPr lang="en-US" b="1" dirty="0"/>
              <a:t>model</a:t>
            </a:r>
            <a:r>
              <a:rPr lang="en-US" dirty="0"/>
              <a:t> describing the </a:t>
            </a:r>
            <a:r>
              <a:rPr lang="en-US" b="1" dirty="0"/>
              <a:t>strategy</a:t>
            </a:r>
            <a:r>
              <a:rPr lang="en-US" dirty="0"/>
              <a:t> by which developers </a:t>
            </a:r>
            <a:r>
              <a:rPr lang="en-US" b="1" dirty="0" smtClean="0"/>
              <a:t>frequently</a:t>
            </a:r>
            <a:r>
              <a:rPr lang="en-US" dirty="0" smtClean="0"/>
              <a:t> </a:t>
            </a:r>
            <a:r>
              <a:rPr lang="en-US" dirty="0"/>
              <a:t>do an </a:t>
            </a:r>
            <a:r>
              <a:rPr lang="en-US" b="1" dirty="0"/>
              <a:t>activity</a:t>
            </a:r>
            <a:r>
              <a:rPr lang="en-US" dirty="0"/>
              <a:t> that describes </a:t>
            </a:r>
            <a:r>
              <a:rPr lang="en-US" b="1" dirty="0"/>
              <a:t>problems</a:t>
            </a:r>
            <a:r>
              <a:rPr lang="en-US" dirty="0"/>
              <a:t> that can </a:t>
            </a:r>
            <a:r>
              <a:rPr lang="en-US" dirty="0" smtClean="0"/>
              <a:t>be </a:t>
            </a:r>
            <a:r>
              <a:rPr lang="en-US" b="1" dirty="0"/>
              <a:t>addressed</a:t>
            </a:r>
            <a:r>
              <a:rPr lang="en-US" dirty="0"/>
              <a:t> (“design implications”) through a better designed </a:t>
            </a:r>
            <a:r>
              <a:rPr lang="en-US" dirty="0" smtClean="0"/>
              <a:t>tool</a:t>
            </a:r>
            <a:r>
              <a:rPr lang="en-US" dirty="0"/>
              <a:t>, language, or process that more effectively supports this </a:t>
            </a:r>
            <a:r>
              <a:rPr lang="en-US" dirty="0" smtClean="0"/>
              <a:t>strategy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12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sp>
        <p:nvSpPr>
          <p:cNvPr id="9" name="Elipse 8"/>
          <p:cNvSpPr/>
          <p:nvPr/>
        </p:nvSpPr>
        <p:spPr>
          <a:xfrm>
            <a:off x="875501" y="1772816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Models &amp; theories</a:t>
            </a:r>
            <a:endParaRPr lang="en-US" sz="1600" dirty="0"/>
          </a:p>
        </p:txBody>
      </p:sp>
      <p:sp>
        <p:nvSpPr>
          <p:cNvPr id="10" name="Elipse 9"/>
          <p:cNvSpPr/>
          <p:nvPr/>
        </p:nvSpPr>
        <p:spPr>
          <a:xfrm>
            <a:off x="875501" y="2672917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Reality</a:t>
            </a:r>
            <a:endParaRPr lang="en-US" sz="1600" dirty="0"/>
          </a:p>
        </p:txBody>
      </p:sp>
      <p:pic>
        <p:nvPicPr>
          <p:cNvPr id="11" name="Picture 2" descr="Mathematician Scientist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96" y="2136337"/>
            <a:ext cx="1183632" cy="10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>
            <a:off x="2315661" y="2204864"/>
            <a:ext cx="57606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2326439" y="2852936"/>
            <a:ext cx="565286" cy="216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4014128" y="2636910"/>
            <a:ext cx="626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6804248" y="2240866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Evidences</a:t>
            </a:r>
            <a:endParaRPr lang="en-US" sz="1600" dirty="0"/>
          </a:p>
        </p:txBody>
      </p:sp>
      <p:sp>
        <p:nvSpPr>
          <p:cNvPr id="20" name="Elipse 19"/>
          <p:cNvSpPr/>
          <p:nvPr/>
        </p:nvSpPr>
        <p:spPr>
          <a:xfrm>
            <a:off x="4640168" y="2240866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Scientific study</a:t>
            </a:r>
            <a:endParaRPr lang="en-US" sz="1600" dirty="0"/>
          </a:p>
        </p:txBody>
      </p:sp>
      <p:cxnSp>
        <p:nvCxnSpPr>
          <p:cNvPr id="33" name="Conector em curva 32"/>
          <p:cNvCxnSpPr>
            <a:stCxn id="10" idx="5"/>
            <a:endCxn id="20" idx="4"/>
          </p:cNvCxnSpPr>
          <p:nvPr/>
        </p:nvCxnSpPr>
        <p:spPr>
          <a:xfrm rot="5400000" flipH="1" flipV="1">
            <a:off x="3574475" y="1563233"/>
            <a:ext cx="316052" cy="3255494"/>
          </a:xfrm>
          <a:prstGeom prst="curvedConnector3">
            <a:avLst>
              <a:gd name="adj1" fmla="val -43047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endCxn id="18" idx="2"/>
          </p:cNvCxnSpPr>
          <p:nvPr/>
        </p:nvCxnSpPr>
        <p:spPr>
          <a:xfrm>
            <a:off x="6080328" y="2636910"/>
            <a:ext cx="723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em curva 38"/>
          <p:cNvCxnSpPr>
            <a:stCxn id="18" idx="1"/>
            <a:endCxn id="9" idx="7"/>
          </p:cNvCxnSpPr>
          <p:nvPr/>
        </p:nvCxnSpPr>
        <p:spPr>
          <a:xfrm rot="16200000" flipV="1">
            <a:off x="4325930" y="-332361"/>
            <a:ext cx="468050" cy="4910401"/>
          </a:xfrm>
          <a:prstGeom prst="curvedConnector3">
            <a:avLst>
              <a:gd name="adj1" fmla="val 12906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em curva 41"/>
          <p:cNvCxnSpPr>
            <a:stCxn id="18" idx="1"/>
            <a:endCxn id="9" idx="7"/>
          </p:cNvCxnSpPr>
          <p:nvPr/>
        </p:nvCxnSpPr>
        <p:spPr>
          <a:xfrm rot="16200000" flipV="1">
            <a:off x="4325930" y="-332361"/>
            <a:ext cx="468050" cy="4910401"/>
          </a:xfrm>
          <a:prstGeom prst="curvedConnector3">
            <a:avLst>
              <a:gd name="adj1" fmla="val 173624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63" y="3140968"/>
            <a:ext cx="8784975" cy="288032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Let’s improve how developers design software systems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3200" dirty="0" smtClean="0"/>
              <a:t>How can we do that in a research-based way?</a:t>
            </a:r>
            <a:endParaRPr lang="en-US" sz="3200" dirty="0"/>
          </a:p>
          <a:p>
            <a:pPr algn="ctr"/>
            <a:r>
              <a:rPr lang="en-US" sz="4000" dirty="0" smtClean="0"/>
              <a:t> </a:t>
            </a:r>
          </a:p>
          <a:p>
            <a:pPr algn="ctr"/>
            <a:endParaRPr lang="en-US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2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single study will not answer all </a:t>
            </a:r>
            <a:r>
              <a:rPr lang="en-US" sz="4000" dirty="0" smtClean="0"/>
              <a:t>questions</a:t>
            </a:r>
            <a:endParaRPr lang="en-US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Set </a:t>
            </a:r>
            <a:r>
              <a:rPr lang="en-US" dirty="0"/>
              <a:t>scope</a:t>
            </a:r>
          </a:p>
          <a:p>
            <a:r>
              <a:rPr lang="en-US" dirty="0" smtClean="0"/>
              <a:t>- Describe </a:t>
            </a:r>
            <a:r>
              <a:rPr lang="en-US" dirty="0"/>
              <a:t>limitations of study</a:t>
            </a:r>
          </a:p>
          <a:p>
            <a:r>
              <a:rPr lang="en-US" dirty="0" smtClean="0"/>
              <a:t>- Pick </a:t>
            </a:r>
            <a:r>
              <a:rPr lang="en-US" dirty="0"/>
              <a:t>population to recruit participants from</a:t>
            </a:r>
          </a:p>
          <a:p>
            <a:r>
              <a:rPr lang="en-US" dirty="0" smtClean="0"/>
              <a:t>- Plan follow-up </a:t>
            </a:r>
            <a:r>
              <a:rPr lang="en-US" dirty="0"/>
              <a:t>complementary studies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14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018569" y="1067201"/>
            <a:ext cx="1945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Remember!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05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Research Methods</a:t>
            </a:r>
            <a:endParaRPr lang="en-US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cycle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7012"/>
            <a:ext cx="7477449" cy="512388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4203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methods for exploratory studies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Field observations / ethnography</a:t>
            </a:r>
          </a:p>
          <a:p>
            <a:pPr marL="493585" lvl="1" indent="-17621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Observe</a:t>
            </a:r>
            <a:r>
              <a:rPr lang="en-US" sz="2000" dirty="0">
                <a:solidFill>
                  <a:schemeClr val="tx1"/>
                </a:solidFill>
              </a:rPr>
              <a:t> developers at work in the ﬁeld</a:t>
            </a: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Surveys </a:t>
            </a:r>
            <a:endParaRPr lang="en-US" dirty="0">
              <a:solidFill>
                <a:schemeClr val="tx1"/>
              </a:solidFill>
            </a:endParaRPr>
          </a:p>
          <a:p>
            <a:pPr marL="493585" lvl="1" indent="-1762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Ask </a:t>
            </a:r>
            <a:r>
              <a:rPr lang="en-US" sz="2000" b="1" dirty="0">
                <a:solidFill>
                  <a:schemeClr val="tx1"/>
                </a:solidFill>
              </a:rPr>
              <a:t>many</a:t>
            </a:r>
            <a:r>
              <a:rPr lang="en-US" sz="2000" dirty="0">
                <a:solidFill>
                  <a:schemeClr val="tx1"/>
                </a:solidFill>
              </a:rPr>
              <a:t> developers speciﬁc questions</a:t>
            </a: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Interviews</a:t>
            </a:r>
          </a:p>
          <a:p>
            <a:pPr marL="493585" lvl="1" indent="-1762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Ask a </a:t>
            </a:r>
            <a:r>
              <a:rPr lang="en-US" sz="2000" b="1" dirty="0">
                <a:solidFill>
                  <a:schemeClr val="tx1"/>
                </a:solidFill>
              </a:rPr>
              <a:t>few</a:t>
            </a:r>
            <a:r>
              <a:rPr lang="en-US" sz="2000" dirty="0">
                <a:solidFill>
                  <a:schemeClr val="tx1"/>
                </a:solidFill>
              </a:rPr>
              <a:t> developers </a:t>
            </a:r>
            <a:r>
              <a:rPr lang="en-US" sz="2000" b="1" dirty="0">
                <a:solidFill>
                  <a:schemeClr val="tx1"/>
                </a:solidFill>
              </a:rPr>
              <a:t>open-ended</a:t>
            </a:r>
            <a:r>
              <a:rPr lang="en-US" sz="2000" dirty="0">
                <a:solidFill>
                  <a:schemeClr val="tx1"/>
                </a:solidFill>
              </a:rPr>
              <a:t> questions</a:t>
            </a:r>
          </a:p>
          <a:p>
            <a:pPr marL="20097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Contextual inquiry</a:t>
            </a:r>
          </a:p>
          <a:p>
            <a:pPr marL="493585" lvl="1" indent="-1762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Ask questions </a:t>
            </a:r>
            <a:r>
              <a:rPr lang="en-US" sz="2000" b="1" dirty="0">
                <a:solidFill>
                  <a:schemeClr val="tx1"/>
                </a:solidFill>
              </a:rPr>
              <a:t>while</a:t>
            </a:r>
            <a:r>
              <a:rPr lang="en-US" sz="2000" dirty="0">
                <a:solidFill>
                  <a:schemeClr val="tx1"/>
                </a:solidFill>
              </a:rPr>
              <a:t> developers work</a:t>
            </a: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Indirect observations</a:t>
            </a:r>
            <a:endParaRPr lang="en-US" dirty="0">
              <a:solidFill>
                <a:schemeClr val="tx1"/>
              </a:solidFill>
            </a:endParaRPr>
          </a:p>
          <a:p>
            <a:pPr marL="493585" lvl="1" indent="-1762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Study </a:t>
            </a:r>
            <a:r>
              <a:rPr lang="en-US" sz="2000" b="1" dirty="0">
                <a:solidFill>
                  <a:schemeClr val="tx1"/>
                </a:solidFill>
              </a:rPr>
              <a:t>artifacts</a:t>
            </a:r>
            <a:r>
              <a:rPr lang="en-US" sz="2000" dirty="0">
                <a:solidFill>
                  <a:schemeClr val="tx1"/>
                </a:solidFill>
              </a:rPr>
              <a:t> (e.g., code, code history, bugs, emails, </a:t>
            </a:r>
            <a:r>
              <a:rPr lang="en-US" sz="2000" dirty="0" smtClean="0">
                <a:solidFill>
                  <a:schemeClr val="tx1"/>
                </a:solidFill>
              </a:rPr>
              <a:t>...)</a:t>
            </a:r>
          </a:p>
          <a:p>
            <a:pPr marL="317372" lvl="1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17372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To do high quality studies is quite difficult, but even quick-and-dirty ones can provide useful [Check the literature for additional guidelines]</a:t>
            </a:r>
          </a:p>
          <a:p>
            <a:pPr marL="493585" lvl="1" indent="-17621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17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2018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</a:t>
            </a:r>
            <a:r>
              <a:rPr lang="en-US" dirty="0"/>
              <a:t>observations / ethnography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software developers</a:t>
            </a:r>
          </a:p>
          <a:p>
            <a:pPr lvl="1"/>
            <a:r>
              <a:rPr lang="en-US" dirty="0" smtClean="0"/>
              <a:t>Pick </a:t>
            </a:r>
            <a:r>
              <a:rPr lang="en-US" dirty="0"/>
              <a:t>developers likely to be doing relevant work</a:t>
            </a:r>
          </a:p>
          <a:p>
            <a:r>
              <a:rPr lang="en-US" dirty="0"/>
              <a:t>Watch developers do their work in their ofﬁce</a:t>
            </a:r>
          </a:p>
          <a:p>
            <a:r>
              <a:rPr lang="en-US" dirty="0"/>
              <a:t>Ask developers to </a:t>
            </a:r>
            <a:r>
              <a:rPr lang="en-US" b="1" dirty="0"/>
              <a:t>think-aloud</a:t>
            </a:r>
          </a:p>
          <a:p>
            <a:pPr lvl="1"/>
            <a:r>
              <a:rPr lang="en-US" dirty="0" smtClean="0"/>
              <a:t>Stream </a:t>
            </a:r>
            <a:r>
              <a:rPr lang="en-US" dirty="0"/>
              <a:t>of consciousness: whatever they are thinking about</a:t>
            </a:r>
          </a:p>
          <a:p>
            <a:pPr lvl="1"/>
            <a:r>
              <a:rPr lang="en-US" dirty="0" smtClean="0"/>
              <a:t>Thoughts</a:t>
            </a:r>
            <a:r>
              <a:rPr lang="en-US" dirty="0"/>
              <a:t>, ideas, questions, hypotheses, etc.</a:t>
            </a:r>
          </a:p>
          <a:p>
            <a:r>
              <a:rPr lang="en-US" dirty="0" smtClean="0"/>
              <a:t>Register it</a:t>
            </a:r>
            <a:endParaRPr lang="en-US" dirty="0"/>
          </a:p>
          <a:p>
            <a:pPr lvl="1"/>
            <a:r>
              <a:rPr lang="en-US" dirty="0" smtClean="0"/>
              <a:t>Sometimes can be </a:t>
            </a:r>
            <a:r>
              <a:rPr lang="en-US" dirty="0"/>
              <a:t>invasive, but permits detailed analysis</a:t>
            </a:r>
          </a:p>
          <a:p>
            <a:pPr lvl="1"/>
            <a:r>
              <a:rPr lang="en-US" dirty="0" smtClean="0"/>
              <a:t>Audio</a:t>
            </a:r>
            <a:r>
              <a:rPr lang="en-US" dirty="0"/>
              <a:t>: can analyze tasks, questions, goals, timing</a:t>
            </a:r>
          </a:p>
          <a:p>
            <a:pPr lvl="1"/>
            <a:r>
              <a:rPr lang="en-US" dirty="0" smtClean="0"/>
              <a:t>Video</a:t>
            </a:r>
            <a:r>
              <a:rPr lang="en-US" dirty="0"/>
              <a:t>: can analyze navigation, tool use, strategies</a:t>
            </a:r>
          </a:p>
          <a:p>
            <a:pPr lvl="1"/>
            <a:r>
              <a:rPr lang="en-US" dirty="0" smtClean="0"/>
              <a:t>Notes</a:t>
            </a:r>
            <a:r>
              <a:rPr lang="en-US" dirty="0"/>
              <a:t>: high level view of task, interesting observations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18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12068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Surveys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reach many (100s, 1000s) developers 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Websites </a:t>
            </a:r>
            <a:r>
              <a:rPr lang="en-US" dirty="0">
                <a:solidFill>
                  <a:schemeClr val="tx1"/>
                </a:solidFill>
              </a:rPr>
              <a:t>to run surveys (e.g., </a:t>
            </a:r>
            <a:r>
              <a:rPr lang="en-US" dirty="0" err="1" smtClean="0">
                <a:solidFill>
                  <a:schemeClr val="tx1"/>
                </a:solidFill>
              </a:rPr>
              <a:t>SurveyMonkey</a:t>
            </a:r>
            <a:r>
              <a:rPr lang="en-US" dirty="0" smtClean="0">
                <a:solidFill>
                  <a:schemeClr val="tx1"/>
                </a:solidFill>
              </a:rPr>
              <a:t>, Google Docs)</a:t>
            </a:r>
            <a:endParaRPr lang="en-US" dirty="0">
              <a:solidFill>
                <a:schemeClr val="tx1"/>
              </a:solidFill>
            </a:endParaRP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Find </a:t>
            </a:r>
            <a:r>
              <a:rPr lang="en-US" dirty="0" smtClean="0">
                <a:solidFill>
                  <a:schemeClr val="tx1"/>
                </a:solidFill>
              </a:rPr>
              <a:t>participants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Probabilistic sampling is only possible for small and well defined population (e.g. within a company)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Snowball sampling (mailing list, twitter etc.)</a:t>
            </a:r>
            <a:endParaRPr lang="en-US" dirty="0">
              <a:solidFill>
                <a:schemeClr val="tx1"/>
              </a:solidFill>
            </a:endParaRP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Prepare multiple choice &amp; free response questions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Multiple </a:t>
            </a:r>
            <a:r>
              <a:rPr lang="en-US" dirty="0">
                <a:solidFill>
                  <a:schemeClr val="tx1"/>
                </a:solidFill>
              </a:rPr>
              <a:t>choice: faster, standardized response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Free </a:t>
            </a:r>
            <a:r>
              <a:rPr lang="en-US" dirty="0">
                <a:solidFill>
                  <a:schemeClr val="tx1"/>
                </a:solidFill>
              </a:rPr>
              <a:t>response: more time, more detail, open-ended</a:t>
            </a: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Background &amp; demographics questions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E.g</a:t>
            </a:r>
            <a:r>
              <a:rPr lang="en-US" dirty="0">
                <a:solidFill>
                  <a:schemeClr val="tx1"/>
                </a:solidFill>
              </a:rPr>
              <a:t>., experience, time in team, state of project, ....</a:t>
            </a: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Open </a:t>
            </a:r>
            <a:r>
              <a:rPr lang="en-US" dirty="0">
                <a:solidFill>
                  <a:schemeClr val="tx1"/>
                </a:solidFill>
              </a:rPr>
              <a:t>comments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19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4936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Creating a new tool</a:t>
            </a:r>
            <a:endParaRPr lang="en-U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Semi-structured interviews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script</a:t>
            </a:r>
            <a:endParaRPr lang="en-US" dirty="0"/>
          </a:p>
          <a:p>
            <a:r>
              <a:rPr lang="en-US" dirty="0" smtClean="0"/>
              <a:t>Prompt </a:t>
            </a:r>
            <a:r>
              <a:rPr lang="en-US" dirty="0"/>
              <a:t>developer with question on focus areas</a:t>
            </a:r>
          </a:p>
          <a:p>
            <a:pPr lvl="1"/>
            <a:r>
              <a:rPr lang="en-US" dirty="0" smtClean="0"/>
              <a:t>Let </a:t>
            </a:r>
            <a:r>
              <a:rPr lang="en-US" dirty="0"/>
              <a:t>developer </a:t>
            </a:r>
            <a:r>
              <a:rPr lang="en-US" dirty="0" smtClean="0"/>
              <a:t>talk</a:t>
            </a:r>
            <a:endParaRPr lang="en-US" dirty="0"/>
          </a:p>
          <a:p>
            <a:pPr lvl="1"/>
            <a:r>
              <a:rPr lang="en-US" dirty="0" smtClean="0"/>
              <a:t>Follow </a:t>
            </a:r>
            <a:r>
              <a:rPr lang="en-US" dirty="0"/>
              <a:t>to lead discussion towards interesting topics</a:t>
            </a:r>
          </a:p>
          <a:p>
            <a:r>
              <a:rPr lang="en-US" dirty="0"/>
              <a:t> </a:t>
            </a:r>
            <a:r>
              <a:rPr lang="en-US" dirty="0" smtClean="0"/>
              <a:t>Manage </a:t>
            </a:r>
            <a:r>
              <a:rPr lang="en-US" dirty="0"/>
              <a:t>time</a:t>
            </a:r>
          </a:p>
          <a:p>
            <a:pPr lvl="1"/>
            <a:r>
              <a:rPr lang="en-US" dirty="0" smtClean="0"/>
              <a:t>Move </a:t>
            </a:r>
            <a:r>
              <a:rPr lang="en-US" dirty="0"/>
              <a:t>to next topic to ensure all topics </a:t>
            </a:r>
            <a:r>
              <a:rPr lang="en-US" dirty="0" smtClean="0"/>
              <a:t>covered</a:t>
            </a:r>
          </a:p>
          <a:p>
            <a:r>
              <a:rPr lang="en-US" dirty="0" smtClean="0"/>
              <a:t>It is hard to not bias the interviewee </a:t>
            </a:r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20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646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Contextual </a:t>
            </a:r>
            <a:r>
              <a:rPr lang="en-US" dirty="0" smtClean="0"/>
              <a:t>inquiry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Interview while doing ﬁeld observations</a:t>
            </a:r>
          </a:p>
          <a:p>
            <a:r>
              <a:rPr lang="en-US" dirty="0"/>
              <a:t>Learn about environment, work, tasks, culture, breakdowns</a:t>
            </a:r>
          </a:p>
          <a:p>
            <a:r>
              <a:rPr lang="en-US" dirty="0"/>
              <a:t>Principles of contextual inquiry</a:t>
            </a:r>
          </a:p>
          <a:p>
            <a:pPr lvl="1"/>
            <a:r>
              <a:rPr lang="en-US" dirty="0" smtClean="0"/>
              <a:t>Context </a:t>
            </a:r>
            <a:r>
              <a:rPr lang="en-US" dirty="0"/>
              <a:t>- understand work in natural environment</a:t>
            </a:r>
          </a:p>
          <a:p>
            <a:pPr lvl="1"/>
            <a:r>
              <a:rPr lang="en-US" dirty="0" smtClean="0"/>
              <a:t>Ask </a:t>
            </a:r>
            <a:r>
              <a:rPr lang="en-US" dirty="0"/>
              <a:t>to see current work being done</a:t>
            </a:r>
          </a:p>
          <a:p>
            <a:pPr lvl="1"/>
            <a:r>
              <a:rPr lang="en-US" dirty="0" smtClean="0"/>
              <a:t>Seek </a:t>
            </a:r>
            <a:r>
              <a:rPr lang="en-US" dirty="0"/>
              <a:t>concrete data - ask to show work, not tell</a:t>
            </a:r>
          </a:p>
          <a:p>
            <a:pPr lvl="2"/>
            <a:r>
              <a:rPr lang="en-US" dirty="0" smtClean="0"/>
              <a:t>Bad</a:t>
            </a:r>
            <a:r>
              <a:rPr lang="en-US" dirty="0"/>
              <a:t>: usually, generally </a:t>
            </a:r>
            <a:endParaRPr lang="en-US" dirty="0" smtClean="0"/>
          </a:p>
          <a:p>
            <a:pPr lvl="2"/>
            <a:r>
              <a:rPr lang="en-US" dirty="0" smtClean="0"/>
              <a:t>Good</a:t>
            </a:r>
            <a:r>
              <a:rPr lang="en-US" dirty="0"/>
              <a:t>: Here’s </a:t>
            </a:r>
            <a:r>
              <a:rPr lang="en-US" dirty="0" smtClean="0"/>
              <a:t>how, let </a:t>
            </a:r>
            <a:r>
              <a:rPr lang="en-US" dirty="0"/>
              <a:t>me show you</a:t>
            </a:r>
          </a:p>
          <a:p>
            <a:pPr lvl="1"/>
            <a:r>
              <a:rPr lang="en-US" dirty="0" smtClean="0"/>
              <a:t>Partnership </a:t>
            </a:r>
            <a:r>
              <a:rPr lang="en-US" dirty="0"/>
              <a:t>- close collaboration with user</a:t>
            </a:r>
          </a:p>
          <a:p>
            <a:pPr lvl="2"/>
            <a:r>
              <a:rPr lang="en-US" dirty="0" smtClean="0"/>
              <a:t>User </a:t>
            </a:r>
            <a:r>
              <a:rPr lang="en-US" dirty="0"/>
              <a:t>is the </a:t>
            </a:r>
            <a:r>
              <a:rPr lang="en-US" dirty="0" smtClean="0"/>
              <a:t>expert</a:t>
            </a:r>
            <a:endParaRPr lang="en-US" dirty="0"/>
          </a:p>
          <a:p>
            <a:pPr lvl="1"/>
            <a:r>
              <a:rPr lang="en-US" dirty="0" smtClean="0"/>
              <a:t>Interpretation </a:t>
            </a:r>
            <a:r>
              <a:rPr lang="en-US" dirty="0"/>
              <a:t>- make sense of work activity</a:t>
            </a:r>
          </a:p>
          <a:p>
            <a:pPr lvl="2"/>
            <a:r>
              <a:rPr lang="en-US" dirty="0" smtClean="0"/>
              <a:t>Rephrase</a:t>
            </a:r>
            <a:r>
              <a:rPr lang="en-US" dirty="0"/>
              <a:t>, ask for examples, question terms &amp; concepts 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- perspective that deﬁnes questions of </a:t>
            </a:r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21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pic>
        <p:nvPicPr>
          <p:cNvPr id="8" name="Picture 2" descr="http://ecx.images-amazon.com/images/I/41J1UqrNhW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27" y="4400487"/>
            <a:ext cx="1273098" cy="16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Indirect observations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Indirect</a:t>
            </a:r>
            <a:r>
              <a:rPr lang="en-US" dirty="0"/>
              <a:t> record of developer activity</a:t>
            </a:r>
          </a:p>
          <a:p>
            <a:r>
              <a:rPr lang="en-US" dirty="0"/>
              <a:t>Examples of </a:t>
            </a:r>
            <a:r>
              <a:rPr lang="en-US" b="1" dirty="0"/>
              <a:t>artifacts</a:t>
            </a:r>
            <a:r>
              <a:rPr lang="en-US" dirty="0"/>
              <a:t> (where to get it)</a:t>
            </a:r>
          </a:p>
          <a:p>
            <a:pPr lvl="1"/>
            <a:r>
              <a:rPr lang="en-US" dirty="0" smtClean="0"/>
              <a:t>Code &amp; code changes (version control systems)</a:t>
            </a:r>
            <a:endParaRPr lang="en-US" dirty="0"/>
          </a:p>
          <a:p>
            <a:pPr lvl="1"/>
            <a:r>
              <a:rPr lang="en-US" dirty="0" smtClean="0"/>
              <a:t>Code changes</a:t>
            </a:r>
            <a:endParaRPr lang="en-US" dirty="0"/>
          </a:p>
          <a:p>
            <a:pPr lvl="1"/>
            <a:r>
              <a:rPr lang="en-US" dirty="0" smtClean="0"/>
              <a:t>Bugs </a:t>
            </a:r>
            <a:r>
              <a:rPr lang="en-US" dirty="0"/>
              <a:t>(bug tracking software)</a:t>
            </a:r>
          </a:p>
          <a:p>
            <a:pPr lvl="1"/>
            <a:r>
              <a:rPr lang="en-US" dirty="0" smtClean="0"/>
              <a:t>Emails </a:t>
            </a:r>
            <a:r>
              <a:rPr lang="en-US" dirty="0"/>
              <a:t>(project mailing lists, help lists for APIs)</a:t>
            </a:r>
          </a:p>
          <a:p>
            <a:r>
              <a:rPr lang="en-US" dirty="0" smtClean="0"/>
              <a:t>You can also collect </a:t>
            </a:r>
            <a:r>
              <a:rPr lang="en-US" dirty="0"/>
              <a:t>data from instrumented tool (e.g., </a:t>
            </a:r>
            <a:r>
              <a:rPr lang="en-US" dirty="0" err="1" smtClean="0"/>
              <a:t>Hackstat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Advantage:</a:t>
            </a:r>
            <a:endParaRPr lang="en-US" dirty="0"/>
          </a:p>
          <a:p>
            <a:pPr lvl="1"/>
            <a:r>
              <a:rPr lang="en-US" b="1" dirty="0" smtClean="0"/>
              <a:t>Lots</a:t>
            </a:r>
            <a:r>
              <a:rPr lang="en-US" dirty="0" smtClean="0"/>
              <a:t> </a:t>
            </a:r>
            <a:r>
              <a:rPr lang="en-US" dirty="0"/>
              <a:t>of data, easy to obtain</a:t>
            </a:r>
          </a:p>
          <a:p>
            <a:r>
              <a:rPr lang="en-US" dirty="0" smtClean="0"/>
              <a:t>Disadvantages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Can only observe what is in the data</a:t>
            </a:r>
            <a:endParaRPr lang="en-US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22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2206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methods would </a:t>
            </a:r>
            <a:r>
              <a:rPr lang="en-US" dirty="0"/>
              <a:t>you use </a:t>
            </a:r>
            <a:r>
              <a:rPr lang="en-US" dirty="0" smtClean="0"/>
              <a:t>in </a:t>
            </a:r>
            <a:r>
              <a:rPr lang="en-US" dirty="0"/>
              <a:t>these situations?</a:t>
            </a:r>
          </a:p>
          <a:p>
            <a:r>
              <a:rPr lang="en-US" dirty="0"/>
              <a:t>1. You’d like to design a tool to help web developers reuse code more </a:t>
            </a:r>
            <a:r>
              <a:rPr lang="en-US" dirty="0" smtClean="0"/>
              <a:t>easily.</a:t>
            </a:r>
          </a:p>
          <a:p>
            <a:r>
              <a:rPr lang="en-US" dirty="0"/>
              <a:t>2. You’d like to help developers better prioritize </a:t>
            </a:r>
            <a:r>
              <a:rPr lang="en-US" dirty="0" smtClean="0"/>
              <a:t>bugs to be ﬁxed</a:t>
            </a:r>
            <a:r>
              <a:rPr lang="en-US" dirty="0"/>
              <a:t>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23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19872" y="3501008"/>
            <a:ext cx="2595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176213">
              <a:buFont typeface="Arial" panose="020B0604020202020204" pitchFamily="34" charset="0"/>
              <a:buChar char="•"/>
            </a:pPr>
            <a:r>
              <a:rPr lang="en-US" dirty="0"/>
              <a:t>Field </a:t>
            </a:r>
            <a:r>
              <a:rPr lang="en-US" dirty="0" smtClean="0"/>
              <a:t>observations?</a:t>
            </a:r>
            <a:endParaRPr lang="en-US" dirty="0"/>
          </a:p>
          <a:p>
            <a:pPr marL="257175" indent="-176213">
              <a:buFont typeface="Arial" panose="020B0604020202020204" pitchFamily="34" charset="0"/>
              <a:buChar char="•"/>
            </a:pPr>
            <a:r>
              <a:rPr lang="en-US" dirty="0" smtClean="0"/>
              <a:t>Surveys?</a:t>
            </a:r>
            <a:endParaRPr lang="en-US" dirty="0"/>
          </a:p>
          <a:p>
            <a:pPr marL="257175" indent="-176213">
              <a:buFont typeface="Arial" panose="020B0604020202020204" pitchFamily="34" charset="0"/>
              <a:buChar char="•"/>
            </a:pPr>
            <a:r>
              <a:rPr lang="en-US" dirty="0" smtClean="0"/>
              <a:t>Interviews?</a:t>
            </a:r>
            <a:endParaRPr lang="en-US" dirty="0"/>
          </a:p>
          <a:p>
            <a:pPr marL="257175" indent="-176213">
              <a:buFont typeface="Arial" panose="020B0604020202020204" pitchFamily="34" charset="0"/>
              <a:buChar char="•"/>
            </a:pPr>
            <a:r>
              <a:rPr lang="en-US" dirty="0" smtClean="0"/>
              <a:t>Contextual inquiry?</a:t>
            </a:r>
            <a:endParaRPr lang="en-US" dirty="0"/>
          </a:p>
          <a:p>
            <a:pPr marL="257175" indent="-176213">
              <a:buFont typeface="Arial" panose="020B0604020202020204" pitchFamily="34" charset="0"/>
              <a:buChar char="•"/>
            </a:pPr>
            <a:r>
              <a:rPr lang="en-US" dirty="0" smtClean="0"/>
              <a:t>Indirect observations?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Ok, you figured out a problem and conceived a tool.</a:t>
            </a:r>
          </a:p>
          <a:p>
            <a:r>
              <a:rPr lang="en-US" dirty="0"/>
              <a:t>But is this the right tool? Would it really help?</a:t>
            </a:r>
          </a:p>
          <a:p>
            <a:r>
              <a:rPr lang="en-US" dirty="0" smtClean="0"/>
              <a:t>Which </a:t>
            </a:r>
            <a:r>
              <a:rPr lang="en-US" dirty="0"/>
              <a:t>features are most important to implement</a:t>
            </a:r>
            <a:r>
              <a:rPr lang="en-US" dirty="0" smtClean="0"/>
              <a:t>?</a:t>
            </a:r>
          </a:p>
          <a:p>
            <a:r>
              <a:rPr lang="en-US" dirty="0"/>
              <a:t>Solution: </a:t>
            </a:r>
            <a:r>
              <a:rPr lang="en-US" dirty="0" smtClean="0"/>
              <a:t>low cost evaluation </a:t>
            </a:r>
            <a:r>
              <a:rPr lang="en-US" dirty="0"/>
              <a:t>studies</a:t>
            </a:r>
          </a:p>
          <a:p>
            <a:pPr lvl="1"/>
            <a:r>
              <a:rPr lang="en-US" dirty="0" smtClean="0"/>
              <a:t>Evaluate mockups and prototypes before </a:t>
            </a:r>
            <a:r>
              <a:rPr lang="en-US" dirty="0"/>
              <a:t>you build the tool!</a:t>
            </a:r>
          </a:p>
          <a:p>
            <a:r>
              <a:rPr lang="en-US" dirty="0" smtClean="0"/>
              <a:t>Tool </a:t>
            </a:r>
            <a:r>
              <a:rPr lang="en-US" dirty="0"/>
              <a:t>isn’t helpful: come up with </a:t>
            </a:r>
            <a:r>
              <a:rPr lang="en-US" dirty="0" smtClean="0"/>
              <a:t>a new </a:t>
            </a:r>
            <a:r>
              <a:rPr lang="en-US" dirty="0"/>
              <a:t>idea</a:t>
            </a:r>
          </a:p>
          <a:p>
            <a:r>
              <a:rPr lang="en-US" dirty="0" smtClean="0"/>
              <a:t>Users </a:t>
            </a:r>
            <a:r>
              <a:rPr lang="en-US" dirty="0"/>
              <a:t>have problems using tool: ﬁx the problems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24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13847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cost </a:t>
            </a:r>
            <a:r>
              <a:rPr lang="en-US" dirty="0"/>
              <a:t>evaluation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Paper </a:t>
            </a:r>
            <a:r>
              <a:rPr lang="en-US" dirty="0"/>
              <a:t>prototyping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tasks on paper mockups of real tool</a:t>
            </a:r>
          </a:p>
          <a:p>
            <a:pPr lvl="1"/>
            <a:r>
              <a:rPr lang="en-US" dirty="0" smtClean="0"/>
              <a:t>Simulate </a:t>
            </a:r>
            <a:r>
              <a:rPr lang="en-US" dirty="0"/>
              <a:t>tool on paper</a:t>
            </a:r>
          </a:p>
          <a:p>
            <a:r>
              <a:rPr lang="en-US" dirty="0"/>
              <a:t>Wizard of </a:t>
            </a:r>
            <a:r>
              <a:rPr lang="en-US" dirty="0" smtClean="0"/>
              <a:t>Oz</a:t>
            </a:r>
            <a:endParaRPr lang="en-US" dirty="0"/>
          </a:p>
          <a:p>
            <a:pPr lvl="1"/>
            <a:r>
              <a:rPr lang="en-US" dirty="0" smtClean="0"/>
              <a:t>Simulate </a:t>
            </a:r>
            <a:r>
              <a:rPr lang="en-US" dirty="0"/>
              <a:t>tool by computing results by hand</a:t>
            </a:r>
          </a:p>
          <a:p>
            <a:r>
              <a:rPr lang="en-US" dirty="0" smtClean="0"/>
              <a:t>Heuristic evaluation</a:t>
            </a:r>
            <a:endParaRPr lang="en-US" dirty="0"/>
          </a:p>
          <a:p>
            <a:pPr lvl="1"/>
            <a:r>
              <a:rPr lang="en-US" dirty="0" smtClean="0"/>
              <a:t>Assess </a:t>
            </a:r>
            <a:r>
              <a:rPr lang="en-US" dirty="0"/>
              <a:t>tool for good usability design</a:t>
            </a:r>
          </a:p>
          <a:p>
            <a:r>
              <a:rPr lang="en-US" dirty="0"/>
              <a:t>Cognitive walkthrough</a:t>
            </a:r>
          </a:p>
          <a:p>
            <a:pPr lvl="1"/>
            <a:r>
              <a:rPr lang="en-US" dirty="0" smtClean="0"/>
              <a:t>Simulate </a:t>
            </a:r>
            <a:r>
              <a:rPr lang="en-US" dirty="0"/>
              <a:t>actions needed to complete task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25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1866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prototyping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paper </a:t>
            </a:r>
            <a:r>
              <a:rPr lang="en-US" b="1" dirty="0"/>
              <a:t>mockup</a:t>
            </a:r>
            <a:r>
              <a:rPr lang="en-US" dirty="0"/>
              <a:t> of </a:t>
            </a:r>
            <a:r>
              <a:rPr lang="en-US" dirty="0" smtClean="0"/>
              <a:t>the tool</a:t>
            </a:r>
            <a:endParaRPr lang="en-US" dirty="0"/>
          </a:p>
          <a:p>
            <a:pPr lvl="1"/>
            <a:r>
              <a:rPr lang="en-US" dirty="0" smtClean="0"/>
              <a:t>May </a:t>
            </a:r>
            <a:r>
              <a:rPr lang="en-US" dirty="0"/>
              <a:t>be rough sketch or realistic screenshots</a:t>
            </a:r>
          </a:p>
          <a:p>
            <a:r>
              <a:rPr lang="en-US" dirty="0"/>
              <a:t>Often surprisingly effective </a:t>
            </a:r>
          </a:p>
          <a:p>
            <a:r>
              <a:rPr lang="en-US" dirty="0" smtClean="0"/>
              <a:t>Experimenter </a:t>
            </a:r>
            <a:r>
              <a:rPr lang="en-US" dirty="0"/>
              <a:t>plays the computer</a:t>
            </a:r>
          </a:p>
          <a:p>
            <a:pPr lvl="1"/>
            <a:r>
              <a:rPr lang="en-US" dirty="0" smtClean="0"/>
              <a:t>Experimenter </a:t>
            </a:r>
            <a:r>
              <a:rPr lang="en-US" b="1" dirty="0"/>
              <a:t>simulates</a:t>
            </a:r>
            <a:r>
              <a:rPr lang="en-US" dirty="0"/>
              <a:t> tool by adding / changing papers</a:t>
            </a:r>
          </a:p>
          <a:p>
            <a:r>
              <a:rPr lang="en-US" dirty="0" smtClean="0"/>
              <a:t>Good </a:t>
            </a:r>
            <a:r>
              <a:rPr lang="en-US" dirty="0"/>
              <a:t>for checking if user</a:t>
            </a:r>
          </a:p>
          <a:p>
            <a:pPr lvl="1"/>
            <a:r>
              <a:rPr lang="en-US" dirty="0" smtClean="0"/>
              <a:t>Understands </a:t>
            </a:r>
            <a:r>
              <a:rPr lang="en-US" dirty="0"/>
              <a:t>interface terminology</a:t>
            </a:r>
          </a:p>
          <a:p>
            <a:pPr lvl="1"/>
            <a:r>
              <a:rPr lang="en-US" dirty="0" smtClean="0"/>
              <a:t>Commands </a:t>
            </a:r>
            <a:r>
              <a:rPr lang="en-US" dirty="0"/>
              <a:t>users want match actual commands</a:t>
            </a:r>
          </a:p>
          <a:p>
            <a:pPr lvl="1"/>
            <a:r>
              <a:rPr lang="en-US" dirty="0" smtClean="0"/>
              <a:t>Understands </a:t>
            </a:r>
            <a:r>
              <a:rPr lang="en-US" dirty="0"/>
              <a:t>what tool </a:t>
            </a:r>
            <a:r>
              <a:rPr lang="en-US" dirty="0" smtClean="0"/>
              <a:t>does</a:t>
            </a:r>
          </a:p>
          <a:p>
            <a:pPr lvl="1"/>
            <a:r>
              <a:rPr lang="en-US" dirty="0" smtClean="0"/>
              <a:t>Finds the tool useful</a:t>
            </a:r>
            <a:endParaRPr lang="en-US" dirty="0"/>
          </a:p>
          <a:p>
            <a:r>
              <a:rPr lang="en-US" dirty="0"/>
              <a:t>Challenges - must </a:t>
            </a:r>
            <a:r>
              <a:rPr lang="en-US" b="1" dirty="0"/>
              <a:t>anticipate</a:t>
            </a:r>
            <a:r>
              <a:rPr lang="en-US" dirty="0"/>
              <a:t> commands used</a:t>
            </a:r>
          </a:p>
          <a:p>
            <a:pPr lvl="1"/>
            <a:r>
              <a:rPr lang="en-US" dirty="0" smtClean="0"/>
              <a:t>Iteratively </a:t>
            </a:r>
            <a:r>
              <a:rPr lang="en-US" dirty="0"/>
              <a:t>add commands from previous participants</a:t>
            </a:r>
          </a:p>
          <a:p>
            <a:pPr lvl="1"/>
            <a:r>
              <a:rPr lang="en-US" dirty="0" smtClean="0"/>
              <a:t>Prompt </a:t>
            </a:r>
            <a:r>
              <a:rPr lang="en-US" dirty="0"/>
              <a:t>users to try it a different </a:t>
            </a:r>
            <a:r>
              <a:rPr lang="en-US" dirty="0" smtClean="0"/>
              <a:t>way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26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1423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Wizard of </a:t>
            </a:r>
            <a:r>
              <a:rPr lang="en-US" dirty="0" smtClean="0"/>
              <a:t>Oz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 believes (or pretends) to interact with real tool</a:t>
            </a:r>
          </a:p>
          <a:p>
            <a:pPr lvl="1"/>
            <a:r>
              <a:rPr lang="en-US" dirty="0" smtClean="0"/>
              <a:t>Experimenter </a:t>
            </a:r>
            <a:r>
              <a:rPr lang="en-US" b="1" dirty="0"/>
              <a:t>simulates</a:t>
            </a:r>
            <a:r>
              <a:rPr lang="en-US" dirty="0"/>
              <a:t> (behind the curtain) tool</a:t>
            </a:r>
          </a:p>
          <a:p>
            <a:pPr lvl="1"/>
            <a:r>
              <a:rPr lang="en-US" dirty="0" smtClean="0"/>
              <a:t>Computes </a:t>
            </a:r>
            <a:r>
              <a:rPr lang="en-US" dirty="0"/>
              <a:t>data used by tool by hand</a:t>
            </a:r>
          </a:p>
          <a:p>
            <a:r>
              <a:rPr lang="en-US" dirty="0" smtClean="0"/>
              <a:t>Participant’s </a:t>
            </a:r>
            <a:r>
              <a:rPr lang="en-US" dirty="0"/>
              <a:t>computer is “slave” to experimenter’s computer </a:t>
            </a:r>
          </a:p>
          <a:p>
            <a:r>
              <a:rPr lang="en-US" dirty="0" smtClean="0"/>
              <a:t>Especially </a:t>
            </a:r>
            <a:r>
              <a:rPr lang="en-US" dirty="0"/>
              <a:t>for AI and other hard-to-implement systems </a:t>
            </a:r>
            <a:endParaRPr lang="en-US" dirty="0" smtClean="0"/>
          </a:p>
          <a:p>
            <a:pPr lvl="1"/>
            <a:r>
              <a:rPr lang="en-US" dirty="0" smtClean="0"/>
              <a:t>E.g.: Voice </a:t>
            </a:r>
            <a:r>
              <a:rPr lang="en-US" dirty="0"/>
              <a:t>user </a:t>
            </a:r>
            <a:r>
              <a:rPr lang="en-US" dirty="0" smtClean="0"/>
              <a:t>interface - experimenter </a:t>
            </a:r>
            <a:r>
              <a:rPr lang="en-US" dirty="0"/>
              <a:t>translates speech to text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 smtClean="0"/>
              <a:t>High </a:t>
            </a:r>
            <a:r>
              <a:rPr lang="en-US" b="1" dirty="0"/>
              <a:t>ﬁdelity</a:t>
            </a:r>
            <a:r>
              <a:rPr lang="en-US" dirty="0"/>
              <a:t> - user can use actual tool before it’s built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 smtClean="0"/>
              <a:t>Requires </a:t>
            </a:r>
            <a:r>
              <a:rPr lang="en-US" b="1" dirty="0"/>
              <a:t>working</a:t>
            </a:r>
            <a:r>
              <a:rPr lang="en-US" dirty="0"/>
              <a:t> GUI, unlike paper prototypes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27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5023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Prototyping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3" y="1326668"/>
            <a:ext cx="4181111" cy="5248130"/>
          </a:xfrm>
        </p:spPr>
        <p:txBody>
          <a:bodyPr>
            <a:normAutofit/>
          </a:bodyPr>
          <a:lstStyle/>
          <a:p>
            <a:pPr marL="233363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Paper</a:t>
            </a:r>
          </a:p>
          <a:p>
            <a:pPr marL="233363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Implemented UI (no business logic)</a:t>
            </a:r>
          </a:p>
          <a:p>
            <a:pPr marL="233363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Wizard of Oz</a:t>
            </a:r>
          </a:p>
          <a:p>
            <a:pPr marL="233363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Implemented prototype </a:t>
            </a:r>
          </a:p>
          <a:p>
            <a:pPr marL="233363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Real system</a:t>
            </a:r>
            <a:endParaRPr lang="en-US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28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395536" y="1340768"/>
            <a:ext cx="792088" cy="2736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104755" y="2347999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Increased fidelity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44008" y="382411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Better </a:t>
            </a:r>
            <a:r>
              <a:rPr lang="en-US" b="1" dirty="0"/>
              <a:t>if sketchier for early design </a:t>
            </a:r>
          </a:p>
          <a:p>
            <a:r>
              <a:rPr lang="en-US" dirty="0" smtClean="0"/>
              <a:t>- Use </a:t>
            </a:r>
            <a:r>
              <a:rPr lang="en-US" dirty="0"/>
              <a:t>paper or “sketchy” tools, not real widgets </a:t>
            </a:r>
          </a:p>
          <a:p>
            <a:r>
              <a:rPr lang="en-US" dirty="0" smtClean="0"/>
              <a:t>- People </a:t>
            </a:r>
            <a:r>
              <a:rPr lang="en-US" dirty="0"/>
              <a:t>focus on wrong issues: colors, alignment, names </a:t>
            </a:r>
          </a:p>
          <a:p>
            <a:r>
              <a:rPr lang="en-US" dirty="0" smtClean="0"/>
              <a:t>- Rather </a:t>
            </a:r>
            <a:r>
              <a:rPr lang="en-US" dirty="0"/>
              <a:t>than overall structure and fundamental design </a:t>
            </a:r>
          </a:p>
        </p:txBody>
      </p:sp>
    </p:spTree>
    <p:extLst>
      <p:ext uri="{BB962C8B-B14F-4D97-AF65-F5344CB8AC3E}">
        <p14:creationId xmlns:p14="http://schemas.microsoft.com/office/powerpoint/2010/main" val="28059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Heuristic evaluation [Nielsen]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evaluators use dimensions to identify usability problems</a:t>
            </a:r>
          </a:p>
          <a:p>
            <a:r>
              <a:rPr lang="en-US" dirty="0" smtClean="0"/>
              <a:t>Evaluators </a:t>
            </a:r>
            <a:r>
              <a:rPr lang="en-US" dirty="0"/>
              <a:t>aggregate problems &amp; </a:t>
            </a:r>
            <a:r>
              <a:rPr lang="en-US" dirty="0" smtClean="0"/>
              <a:t>clarify</a:t>
            </a:r>
          </a:p>
          <a:p>
            <a:r>
              <a:rPr lang="en-US" dirty="0" smtClean="0"/>
              <a:t>Structured </a:t>
            </a:r>
            <a:r>
              <a:rPr lang="en-US" dirty="0"/>
              <a:t>assessment based on </a:t>
            </a:r>
            <a:r>
              <a:rPr lang="en-US" dirty="0" smtClean="0"/>
              <a:t>experience</a:t>
            </a:r>
          </a:p>
          <a:p>
            <a:r>
              <a:rPr lang="en-US" dirty="0" smtClean="0"/>
              <a:t>Problems may be </a:t>
            </a:r>
            <a:r>
              <a:rPr lang="en-US" dirty="0"/>
              <a:t>are </a:t>
            </a:r>
            <a:r>
              <a:rPr lang="en-US" dirty="0" smtClean="0"/>
              <a:t>categorized according </a:t>
            </a:r>
            <a:r>
              <a:rPr lang="en-US" dirty="0"/>
              <a:t>to their estimated impact on user performance or </a:t>
            </a:r>
            <a:r>
              <a:rPr lang="en-US" dirty="0" smtClean="0"/>
              <a:t>acceptance</a:t>
            </a:r>
          </a:p>
          <a:p>
            <a:r>
              <a:rPr lang="en-US" dirty="0" smtClean="0"/>
              <a:t>Examples of heuristics: (</a:t>
            </a:r>
            <a:r>
              <a:rPr lang="en-US" dirty="0" err="1"/>
              <a:t>Jakob</a:t>
            </a:r>
            <a:r>
              <a:rPr lang="en-US" dirty="0"/>
              <a:t> </a:t>
            </a:r>
            <a:r>
              <a:rPr lang="en-US" dirty="0" smtClean="0"/>
              <a:t>Nielsen)</a:t>
            </a:r>
          </a:p>
          <a:p>
            <a:pPr lvl="1"/>
            <a:r>
              <a:rPr lang="en-US" dirty="0"/>
              <a:t>Visibility of system </a:t>
            </a:r>
            <a:r>
              <a:rPr lang="en-US" dirty="0" smtClean="0"/>
              <a:t>status; Match </a:t>
            </a:r>
            <a:r>
              <a:rPr lang="en-US" dirty="0"/>
              <a:t>between system and the real </a:t>
            </a:r>
            <a:r>
              <a:rPr lang="en-US" dirty="0" smtClean="0"/>
              <a:t>world; User </a:t>
            </a:r>
            <a:r>
              <a:rPr lang="en-US" dirty="0"/>
              <a:t>control and </a:t>
            </a:r>
            <a:r>
              <a:rPr lang="en-US" dirty="0" smtClean="0"/>
              <a:t>freedom; Consistency </a:t>
            </a:r>
            <a:r>
              <a:rPr lang="en-US" dirty="0"/>
              <a:t>and </a:t>
            </a:r>
            <a:r>
              <a:rPr lang="en-US" dirty="0" smtClean="0"/>
              <a:t>standards; Error prevention; Recognition </a:t>
            </a:r>
            <a:r>
              <a:rPr lang="en-US" dirty="0"/>
              <a:t>rather than </a:t>
            </a:r>
            <a:r>
              <a:rPr lang="en-US" dirty="0" smtClean="0"/>
              <a:t>recall; Flexibility </a:t>
            </a:r>
            <a:r>
              <a:rPr lang="en-US" dirty="0"/>
              <a:t>and efficiency of </a:t>
            </a:r>
            <a:r>
              <a:rPr lang="en-US" dirty="0" smtClean="0"/>
              <a:t>use; Aesthetic </a:t>
            </a:r>
            <a:r>
              <a:rPr lang="en-US" dirty="0"/>
              <a:t>and minimalist </a:t>
            </a:r>
            <a:r>
              <a:rPr lang="en-US" dirty="0" smtClean="0"/>
              <a:t>design; Help </a:t>
            </a:r>
            <a:r>
              <a:rPr lang="en-US" dirty="0"/>
              <a:t>users recognize, diagnose, and recover from </a:t>
            </a:r>
            <a:r>
              <a:rPr lang="en-US" dirty="0" smtClean="0"/>
              <a:t>errors; Help </a:t>
            </a:r>
            <a:r>
              <a:rPr lang="en-US" dirty="0"/>
              <a:t>and </a:t>
            </a:r>
            <a:r>
              <a:rPr lang="en-US" dirty="0" smtClean="0"/>
              <a:t>documentation</a:t>
            </a:r>
            <a:endParaRPr lang="en-US" dirty="0"/>
          </a:p>
          <a:p>
            <a:r>
              <a:rPr lang="en-US" dirty="0" smtClean="0"/>
              <a:t>Advantage:</a:t>
            </a:r>
          </a:p>
          <a:p>
            <a:pPr lvl="1"/>
            <a:r>
              <a:rPr lang="en-US" dirty="0" smtClean="0"/>
              <a:t>Users are not necessary</a:t>
            </a:r>
          </a:p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Highly </a:t>
            </a:r>
            <a:r>
              <a:rPr lang="en-US" dirty="0"/>
              <a:t>influenced by the knowledge of the expert reviewer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29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4309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Inventor-oriented development of a tool</a:t>
            </a:r>
            <a:endParaRPr lang="en-US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</a:t>
            </a:fld>
            <a:endParaRPr lang="pt-BR"/>
          </a:p>
        </p:txBody>
      </p:sp>
      <p:pic>
        <p:nvPicPr>
          <p:cNvPr id="68610" name="Picture 2" descr="Stick Man Thinki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8318"/>
            <a:ext cx="17716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Light Bulb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1" y="1577896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Computer Notebook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80" y="3645024"/>
            <a:ext cx="9525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Stick Man 8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6573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164288" y="6237312"/>
            <a:ext cx="20553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Clipart from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://www.clker.com/</a:t>
            </a:r>
          </a:p>
        </p:txBody>
      </p:sp>
      <p:pic>
        <p:nvPicPr>
          <p:cNvPr id="68618" name="Picture 10" descr="Stick Man 5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20872"/>
            <a:ext cx="27432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 explicativo em elipse 7"/>
          <p:cNvSpPr/>
          <p:nvPr/>
        </p:nvSpPr>
        <p:spPr>
          <a:xfrm>
            <a:off x="4932040" y="1354756"/>
            <a:ext cx="1872208" cy="792088"/>
          </a:xfrm>
          <a:prstGeom prst="wedgeEllipseCallout">
            <a:avLst>
              <a:gd name="adj1" fmla="val 54561"/>
              <a:gd name="adj2" fmla="val 1171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5004906" y="1566134"/>
            <a:ext cx="17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tool is great!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walkthrough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easy it is for new users to accomplish tasks with the </a:t>
            </a:r>
            <a:r>
              <a:rPr lang="en-US" dirty="0" smtClean="0"/>
              <a:t>system?</a:t>
            </a:r>
          </a:p>
          <a:p>
            <a:r>
              <a:rPr lang="en-US" dirty="0"/>
              <a:t>Cognitive walkthrough is </a:t>
            </a:r>
            <a:r>
              <a:rPr lang="en-US" dirty="0" smtClean="0"/>
              <a:t>task-specific</a:t>
            </a:r>
          </a:p>
          <a:p>
            <a:r>
              <a:rPr lang="en-US" dirty="0" smtClean="0"/>
              <a:t>Task </a:t>
            </a:r>
            <a:r>
              <a:rPr lang="en-US" dirty="0"/>
              <a:t>analysis -</a:t>
            </a:r>
            <a:r>
              <a:rPr lang="en-US" dirty="0" smtClean="0"/>
              <a:t> </a:t>
            </a:r>
            <a:r>
              <a:rPr lang="en-US" dirty="0"/>
              <a:t>sequence of </a:t>
            </a:r>
            <a:r>
              <a:rPr lang="en-US" dirty="0" smtClean="0"/>
              <a:t>actions </a:t>
            </a:r>
            <a:r>
              <a:rPr lang="en-US" dirty="0"/>
              <a:t>required by a user to accomplish a </a:t>
            </a:r>
            <a:r>
              <a:rPr lang="en-US" dirty="0" smtClean="0"/>
              <a:t>task </a:t>
            </a:r>
            <a:r>
              <a:rPr lang="en-US" dirty="0"/>
              <a:t>and the </a:t>
            </a:r>
            <a:r>
              <a:rPr lang="en-US" dirty="0" smtClean="0"/>
              <a:t>responses from the system to </a:t>
            </a:r>
            <a:r>
              <a:rPr lang="en-US" dirty="0"/>
              <a:t>those </a:t>
            </a:r>
            <a:r>
              <a:rPr lang="en-US" dirty="0" smtClean="0"/>
              <a:t>actions</a:t>
            </a:r>
          </a:p>
          <a:p>
            <a:r>
              <a:rPr lang="en-US" dirty="0" smtClean="0"/>
              <a:t>Evaluators walk </a:t>
            </a:r>
            <a:r>
              <a:rPr lang="en-US" dirty="0"/>
              <a:t>through the </a:t>
            </a:r>
            <a:r>
              <a:rPr lang="en-US" dirty="0" smtClean="0"/>
              <a:t>steps, </a:t>
            </a:r>
            <a:r>
              <a:rPr lang="en-US" dirty="0"/>
              <a:t>asking themselves a set of </a:t>
            </a:r>
            <a:r>
              <a:rPr lang="en-US" dirty="0" smtClean="0"/>
              <a:t>questions</a:t>
            </a:r>
          </a:p>
          <a:p>
            <a:pPr lvl="1"/>
            <a:r>
              <a:rPr lang="en-US" dirty="0"/>
              <a:t>Will the user try to achieve the effect that the subtask has? Does the user understand that this subtask is needed to reach the user's goal?</a:t>
            </a:r>
          </a:p>
          <a:p>
            <a:pPr lvl="1"/>
            <a:r>
              <a:rPr lang="en-US" dirty="0"/>
              <a:t>Will the user notice that the correct action is available? </a:t>
            </a:r>
          </a:p>
          <a:p>
            <a:pPr lvl="1"/>
            <a:r>
              <a:rPr lang="en-US" dirty="0"/>
              <a:t>Will the user understand that the wanted subtask can be achieved by the action? </a:t>
            </a:r>
          </a:p>
          <a:p>
            <a:pPr lvl="1"/>
            <a:r>
              <a:rPr lang="en-US" dirty="0"/>
              <a:t>Does the user get feedback? Will the user know that they have done the right thing after performing the action?</a:t>
            </a:r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</a:t>
            </a:r>
            <a:r>
              <a:rPr lang="en-US" dirty="0" smtClean="0"/>
              <a:t>use the evaluation methods in this situation?</a:t>
            </a:r>
          </a:p>
          <a:p>
            <a:r>
              <a:rPr lang="en-US" dirty="0"/>
              <a:t>You’re designing </a:t>
            </a:r>
            <a:r>
              <a:rPr lang="en-US" dirty="0" smtClean="0"/>
              <a:t>a </a:t>
            </a:r>
            <a:r>
              <a:rPr lang="en-US" dirty="0"/>
              <a:t>new notation for visualizing software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31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056231"/>
            <a:ext cx="5760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://www.cs.cmu.edu/~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bam/uicourse/2011hasd/lecture02-HCI%20Methods%201.pdf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Codecity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://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www.inf.usi.ch/phd/wettel/codecity.html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81742" y="4371965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Paper prototyping</a:t>
            </a:r>
          </a:p>
          <a:p>
            <a:r>
              <a:rPr lang="en-US" dirty="0" smtClean="0"/>
              <a:t>Wizard </a:t>
            </a:r>
            <a:r>
              <a:rPr lang="en-US" dirty="0"/>
              <a:t>of Oz</a:t>
            </a:r>
          </a:p>
          <a:p>
            <a:r>
              <a:rPr lang="en-US" dirty="0" smtClean="0"/>
              <a:t>Heuristic evaluation</a:t>
            </a:r>
            <a:endParaRPr lang="en-US" dirty="0"/>
          </a:p>
          <a:p>
            <a:r>
              <a:rPr lang="en-US" dirty="0" smtClean="0"/>
              <a:t>Cognitive </a:t>
            </a:r>
            <a:r>
              <a:rPr lang="en-US" dirty="0"/>
              <a:t>walkthrough</a:t>
            </a:r>
          </a:p>
        </p:txBody>
      </p:sp>
      <p:pic>
        <p:nvPicPr>
          <p:cNvPr id="1026" name="Picture 2" descr="screen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25587"/>
            <a:ext cx="67627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robust evaluations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want to write a paper claiming </a:t>
            </a:r>
            <a:r>
              <a:rPr lang="en-US" dirty="0" smtClean="0"/>
              <a:t>that your tool is useful</a:t>
            </a:r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want to get a company to try it out.</a:t>
            </a:r>
          </a:p>
          <a:p>
            <a:r>
              <a:rPr lang="en-US" dirty="0" smtClean="0"/>
              <a:t>Solution: run a higher cost, but more convincing </a:t>
            </a:r>
            <a:r>
              <a:rPr lang="en-US" dirty="0"/>
              <a:t>evaluation </a:t>
            </a:r>
            <a:r>
              <a:rPr lang="en-US" dirty="0" smtClean="0"/>
              <a:t>study</a:t>
            </a:r>
          </a:p>
          <a:p>
            <a:endParaRPr lang="en-US" dirty="0" smtClean="0"/>
          </a:p>
          <a:p>
            <a:r>
              <a:rPr lang="en-US" b="1" dirty="0"/>
              <a:t>Lab experiments</a:t>
            </a:r>
            <a:r>
              <a:rPr lang="en-US" dirty="0"/>
              <a:t> - controlled </a:t>
            </a:r>
            <a:r>
              <a:rPr lang="en-US" dirty="0" smtClean="0"/>
              <a:t>experiment to compare tools</a:t>
            </a:r>
            <a:endParaRPr lang="en-US" dirty="0"/>
          </a:p>
          <a:p>
            <a:pPr lvl="1"/>
            <a:r>
              <a:rPr lang="en-US" dirty="0" smtClean="0"/>
              <a:t>Measure </a:t>
            </a:r>
            <a:r>
              <a:rPr lang="en-US" dirty="0"/>
              <a:t>differences of your tool w/ competitors</a:t>
            </a:r>
          </a:p>
          <a:p>
            <a:pPr lvl="1"/>
            <a:r>
              <a:rPr lang="en-US" dirty="0" smtClean="0"/>
              <a:t>Usually based on </a:t>
            </a:r>
            <a:r>
              <a:rPr lang="en-US" dirty="0"/>
              <a:t>quantitative evidence</a:t>
            </a:r>
          </a:p>
          <a:p>
            <a:r>
              <a:rPr lang="en-US" b="1" dirty="0"/>
              <a:t>Field deployments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try your tool in their own work</a:t>
            </a:r>
          </a:p>
          <a:p>
            <a:pPr lvl="1"/>
            <a:r>
              <a:rPr lang="en-US" dirty="0" smtClean="0"/>
              <a:t>Data</a:t>
            </a:r>
            <a:r>
              <a:rPr lang="en-US" dirty="0"/>
              <a:t>: usefulness perceptions, how use tool</a:t>
            </a:r>
          </a:p>
          <a:p>
            <a:pPr lvl="1"/>
            <a:r>
              <a:rPr lang="en-US" dirty="0" smtClean="0"/>
              <a:t>Can be </a:t>
            </a:r>
            <a:r>
              <a:rPr lang="en-US" dirty="0"/>
              <a:t>more qualitative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32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6470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 studies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complete tasks using your tool or competitors</a:t>
            </a:r>
          </a:p>
          <a:p>
            <a:pPr lvl="1"/>
            <a:r>
              <a:rPr lang="en-US" dirty="0" smtClean="0"/>
              <a:t>Within </a:t>
            </a:r>
            <a:r>
              <a:rPr lang="en-US" dirty="0"/>
              <a:t>subjects design - all participants use both</a:t>
            </a:r>
          </a:p>
          <a:p>
            <a:pPr lvl="1"/>
            <a:r>
              <a:rPr lang="en-US" dirty="0" smtClean="0"/>
              <a:t>Between </a:t>
            </a:r>
            <a:r>
              <a:rPr lang="en-US" dirty="0"/>
              <a:t>subjects design - participants use one</a:t>
            </a:r>
          </a:p>
          <a:p>
            <a:r>
              <a:rPr lang="en-US" dirty="0"/>
              <a:t>Typical measures - time, bugs, quality, user perception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measures from exploratory </a:t>
            </a:r>
            <a:r>
              <a:rPr lang="en-US" dirty="0" smtClean="0"/>
              <a:t>observations (</a:t>
            </a:r>
            <a:r>
              <a:rPr lang="en-US" dirty="0"/>
              <a:t>think-aloud)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detailed measures </a:t>
            </a:r>
            <a:r>
              <a:rPr lang="en-US" dirty="0" smtClean="0"/>
              <a:t>= </a:t>
            </a:r>
            <a:r>
              <a:rPr lang="en-US" dirty="0"/>
              <a:t>better </a:t>
            </a:r>
            <a:r>
              <a:rPr lang="en-US" dirty="0" smtClean="0"/>
              <a:t>understood results</a:t>
            </a:r>
            <a:endParaRPr lang="en-US" dirty="0"/>
          </a:p>
          <a:p>
            <a:r>
              <a:rPr lang="en-US" dirty="0" smtClean="0"/>
              <a:t>Advantage </a:t>
            </a:r>
          </a:p>
          <a:p>
            <a:pPr lvl="1"/>
            <a:r>
              <a:rPr lang="en-US" dirty="0" smtClean="0"/>
              <a:t>Controlled experiment (more precision)</a:t>
            </a:r>
            <a:endParaRPr lang="en-US" dirty="0"/>
          </a:p>
          <a:p>
            <a:r>
              <a:rPr lang="en-US" dirty="0"/>
              <a:t>Disadvantages </a:t>
            </a:r>
            <a:endParaRPr lang="en-US" dirty="0" smtClean="0"/>
          </a:p>
          <a:p>
            <a:pPr lvl="1"/>
            <a:r>
              <a:rPr lang="en-US" dirty="0" smtClean="0"/>
              <a:t>Less realism and generalizability</a:t>
            </a:r>
            <a:endParaRPr lang="en-US" dirty="0"/>
          </a:p>
          <a:p>
            <a:pPr lvl="1"/>
            <a:r>
              <a:rPr lang="en-US" dirty="0" smtClean="0"/>
              <a:t>Users </a:t>
            </a:r>
            <a:r>
              <a:rPr lang="en-US" dirty="0"/>
              <a:t>still learning how to use tool, unfamiliar with code</a:t>
            </a:r>
          </a:p>
          <a:p>
            <a:pPr lvl="1"/>
            <a:r>
              <a:rPr lang="en-US" dirty="0" smtClean="0"/>
              <a:t>Beneﬁts </a:t>
            </a:r>
            <a:r>
              <a:rPr lang="en-US" dirty="0"/>
              <a:t>may require longer task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33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0720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Field deployments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</a:t>
            </a:r>
            <a:r>
              <a:rPr lang="en-US" dirty="0"/>
              <a:t>your tool to developers. See how they use it</a:t>
            </a:r>
          </a:p>
          <a:p>
            <a:r>
              <a:rPr lang="en-US" dirty="0" smtClean="0"/>
              <a:t>Low control, more realism</a:t>
            </a:r>
          </a:p>
          <a:p>
            <a:r>
              <a:rPr lang="en-US" dirty="0" smtClean="0"/>
              <a:t>Data </a:t>
            </a:r>
            <a:r>
              <a:rPr lang="en-US" dirty="0"/>
              <a:t>collection: interviews, logging data, observations</a:t>
            </a:r>
          </a:p>
          <a:p>
            <a:r>
              <a:rPr lang="en-US" dirty="0"/>
              <a:t>Qualitative measures</a:t>
            </a:r>
          </a:p>
          <a:p>
            <a:pPr lvl="1"/>
            <a:r>
              <a:rPr lang="en-US" dirty="0" smtClean="0"/>
              <a:t>Perception</a:t>
            </a:r>
            <a:r>
              <a:rPr lang="en-US" dirty="0"/>
              <a:t>: do they like the tool?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frequency: how often do they use it?</a:t>
            </a:r>
          </a:p>
          <a:p>
            <a:pPr lvl="1"/>
            <a:r>
              <a:rPr lang="en-US" dirty="0" smtClean="0"/>
              <a:t>Uses</a:t>
            </a:r>
            <a:r>
              <a:rPr lang="en-US" dirty="0"/>
              <a:t>: how do they use it? what questions? tasks? why?</a:t>
            </a:r>
          </a:p>
          <a:p>
            <a:pPr lvl="1"/>
            <a:r>
              <a:rPr lang="en-US" dirty="0" smtClean="0"/>
              <a:t>Wishes</a:t>
            </a:r>
            <a:r>
              <a:rPr lang="en-US" dirty="0"/>
              <a:t>: what else would they like to use it for?</a:t>
            </a:r>
          </a:p>
          <a:p>
            <a:r>
              <a:rPr lang="en-US" dirty="0"/>
              <a:t>Quantitative comparison </a:t>
            </a:r>
            <a:r>
              <a:rPr lang="en-US" dirty="0" smtClean="0"/>
              <a:t>is possible, but it is </a:t>
            </a:r>
            <a:r>
              <a:rPr lang="en-US" dirty="0"/>
              <a:t>hard </a:t>
            </a:r>
          </a:p>
          <a:p>
            <a:pPr lvl="1"/>
            <a:r>
              <a:rPr lang="en-US" dirty="0"/>
              <a:t>Different tasks, users, code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34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10804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Techniques for qualitative data analysis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Contextual design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of models for understanding how work is done </a:t>
            </a:r>
          </a:p>
          <a:p>
            <a:r>
              <a:rPr lang="en-US" dirty="0"/>
              <a:t>Content analysis / grounded theory</a:t>
            </a:r>
          </a:p>
          <a:p>
            <a:pPr lvl="1"/>
            <a:r>
              <a:rPr lang="en-US" dirty="0" smtClean="0"/>
              <a:t>Technique </a:t>
            </a:r>
            <a:r>
              <a:rPr lang="en-US" dirty="0"/>
              <a:t>for analyzing texts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both to ﬁnd patterns in data &amp; convert to quantitative data</a:t>
            </a:r>
          </a:p>
          <a:p>
            <a:r>
              <a:rPr lang="en-US" dirty="0"/>
              <a:t>Process models</a:t>
            </a:r>
          </a:p>
          <a:p>
            <a:pPr lvl="1"/>
            <a:r>
              <a:rPr lang="en-US" dirty="0" smtClean="0"/>
              <a:t>Models </a:t>
            </a:r>
            <a:r>
              <a:rPr lang="en-US" dirty="0"/>
              <a:t>of steps users do in a task</a:t>
            </a:r>
          </a:p>
          <a:p>
            <a:r>
              <a:rPr lang="en-US" dirty="0"/>
              <a:t>Taxonomies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things exist, how are they different, and how are they related?</a:t>
            </a:r>
          </a:p>
          <a:p>
            <a:r>
              <a:rPr lang="en-US" dirty="0"/>
              <a:t>Afﬁnity diagrams</a:t>
            </a:r>
          </a:p>
          <a:p>
            <a:pPr lvl="1"/>
            <a:r>
              <a:rPr lang="en-US" dirty="0" smtClean="0"/>
              <a:t>Technique </a:t>
            </a:r>
            <a:r>
              <a:rPr lang="en-US" dirty="0"/>
              <a:t>for synthesizing many disparate observations </a:t>
            </a:r>
            <a:r>
              <a:rPr lang="en-US" dirty="0" smtClean="0"/>
              <a:t>or </a:t>
            </a:r>
            <a:r>
              <a:rPr lang="en-US" dirty="0"/>
              <a:t>interpretations into a coherent whole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36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5478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Quantitative </a:t>
            </a:r>
            <a:r>
              <a:rPr lang="en-US" dirty="0"/>
              <a:t>data analysis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often do things occur? (counts, %s, </a:t>
            </a:r>
            <a:r>
              <a:rPr lang="en-US" dirty="0" err="1"/>
              <a:t>avg</a:t>
            </a:r>
            <a:r>
              <a:rPr lang="en-US" dirty="0"/>
              <a:t> times, </a:t>
            </a:r>
            <a:r>
              <a:rPr lang="en-US" dirty="0" smtClean="0"/>
              <a:t>...)</a:t>
            </a:r>
          </a:p>
          <a:p>
            <a:pPr lvl="1"/>
            <a:r>
              <a:rPr lang="en-US" dirty="0" smtClean="0"/>
              <a:t>Descriptive statistics</a:t>
            </a:r>
            <a:endParaRPr lang="en-US" dirty="0"/>
          </a:p>
          <a:p>
            <a:r>
              <a:rPr lang="en-US" dirty="0"/>
              <a:t>Correlational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are multiple variables related? (correlations, ....)</a:t>
            </a:r>
          </a:p>
          <a:p>
            <a:pPr lvl="1"/>
            <a:r>
              <a:rPr lang="en-US" dirty="0" smtClean="0"/>
              <a:t>Estimate </a:t>
            </a:r>
            <a:r>
              <a:rPr lang="en-US" dirty="0"/>
              <a:t>variable x from variables a, b, c (regression, classiﬁers, ....)</a:t>
            </a:r>
          </a:p>
          <a:p>
            <a:r>
              <a:rPr lang="en-US" dirty="0" smtClean="0"/>
              <a:t>Controlled experiment (causal)</a:t>
            </a:r>
            <a:endParaRPr lang="en-US" dirty="0"/>
          </a:p>
          <a:p>
            <a:pPr lvl="1"/>
            <a:r>
              <a:rPr lang="en-US" dirty="0" smtClean="0"/>
              <a:t>Statistical test 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0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Qualitative vs. quantitative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Qualitative analysis most useful for</a:t>
            </a:r>
          </a:p>
          <a:p>
            <a:pPr lvl="1"/>
            <a:r>
              <a:rPr lang="en-US" dirty="0" smtClean="0"/>
              <a:t>Figuring </a:t>
            </a:r>
            <a:r>
              <a:rPr lang="en-US" dirty="0"/>
              <a:t>out what’s there, what’s being done</a:t>
            </a:r>
          </a:p>
          <a:p>
            <a:pPr lvl="1"/>
            <a:r>
              <a:rPr lang="en-US" dirty="0" smtClean="0"/>
              <a:t>What’s </a:t>
            </a:r>
            <a:r>
              <a:rPr lang="en-US" dirty="0"/>
              <a:t>important?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are things done?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is person doing / using / thinking something?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n: few examples, may not generalize</a:t>
            </a:r>
          </a:p>
          <a:p>
            <a:pPr lvl="1"/>
            <a:r>
              <a:rPr lang="en-US" dirty="0" smtClean="0"/>
              <a:t>Interpretations </a:t>
            </a:r>
            <a:r>
              <a:rPr lang="en-US" dirty="0"/>
              <a:t>could be biased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Quantitative analysis most useful for</a:t>
            </a:r>
          </a:p>
          <a:p>
            <a:pPr lvl="1"/>
            <a:r>
              <a:rPr lang="en-US" dirty="0" smtClean="0"/>
              <a:t>Testing </a:t>
            </a:r>
            <a:r>
              <a:rPr lang="en-US" dirty="0"/>
              <a:t>hypotheses</a:t>
            </a:r>
          </a:p>
          <a:p>
            <a:pPr lvl="1"/>
            <a:r>
              <a:rPr lang="en-US" dirty="0" smtClean="0"/>
              <a:t>Investigating </a:t>
            </a:r>
            <a:r>
              <a:rPr lang="en-US" dirty="0"/>
              <a:t>relationships between variables</a:t>
            </a:r>
          </a:p>
          <a:p>
            <a:pPr lvl="1"/>
            <a:r>
              <a:rPr lang="en-US" dirty="0" smtClean="0"/>
              <a:t>Predicting</a:t>
            </a:r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interpretation</a:t>
            </a:r>
          </a:p>
          <a:p>
            <a:r>
              <a:rPr lang="en-US" dirty="0"/>
              <a:t>Therefore, great </a:t>
            </a:r>
            <a:r>
              <a:rPr lang="en-US" dirty="0" smtClean="0"/>
              <a:t>studies mix both approaches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38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9098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aspects of a scientific study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- Are you a typical developer? Really?</a:t>
            </a:r>
          </a:p>
          <a:p>
            <a:r>
              <a:rPr lang="en-US" sz="2400" dirty="0" smtClean="0"/>
              <a:t>- How do you know that your “problem” is really a problem?</a:t>
            </a:r>
          </a:p>
          <a:p>
            <a:r>
              <a:rPr lang="en-US" sz="2400" dirty="0" smtClean="0"/>
              <a:t>- How do you know the extension of your problem?</a:t>
            </a:r>
          </a:p>
          <a:p>
            <a:r>
              <a:rPr lang="en-US" sz="2400" dirty="0" smtClean="0"/>
              <a:t>- How do you know that you actually solved or mitigated the problem?</a:t>
            </a:r>
          </a:p>
          <a:p>
            <a:r>
              <a:rPr lang="en-US" sz="2400" dirty="0" smtClean="0"/>
              <a:t>- How do you identify collateral effects of your solution?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0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940" y="209749"/>
            <a:ext cx="7543800" cy="766132"/>
          </a:xfrm>
        </p:spPr>
        <p:txBody>
          <a:bodyPr>
            <a:normAutofit/>
          </a:bodyPr>
          <a:lstStyle/>
          <a:p>
            <a:r>
              <a:rPr lang="en-US" dirty="0" smtClean="0"/>
              <a:t>What to observe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70332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Learning a new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Pilot studies </a:t>
            </a:r>
            <a:endParaRPr lang="en-US" dirty="0"/>
          </a:p>
          <a:p>
            <a:r>
              <a:rPr lang="en-US" dirty="0"/>
              <a:t>IRB </a:t>
            </a:r>
            <a:r>
              <a:rPr lang="en-US" dirty="0" smtClean="0"/>
              <a:t>Approval</a:t>
            </a:r>
          </a:p>
          <a:p>
            <a:r>
              <a:rPr lang="en-US" dirty="0" smtClean="0"/>
              <a:t>Maximize validity</a:t>
            </a:r>
            <a:endParaRPr lang="en-US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participants, data collected, measures</a:t>
            </a:r>
          </a:p>
          <a:p>
            <a:pPr lvl="1"/>
            <a:r>
              <a:rPr lang="en-US" dirty="0" smtClean="0"/>
              <a:t>longer </a:t>
            </a:r>
            <a:r>
              <a:rPr lang="en-US" dirty="0"/>
              <a:t>tasks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realistic conditions</a:t>
            </a:r>
          </a:p>
          <a:p>
            <a:r>
              <a:rPr lang="en-US" dirty="0" smtClean="0"/>
              <a:t>Minimize cost</a:t>
            </a:r>
          </a:p>
          <a:p>
            <a:pPr lvl="1"/>
            <a:r>
              <a:rPr lang="en-US" dirty="0" smtClean="0"/>
              <a:t>fewer </a:t>
            </a:r>
            <a:r>
              <a:rPr lang="en-US" dirty="0"/>
              <a:t>participants, data collected, measures</a:t>
            </a:r>
          </a:p>
          <a:p>
            <a:pPr lvl="1"/>
            <a:r>
              <a:rPr lang="en-US" dirty="0" smtClean="0"/>
              <a:t>shorter </a:t>
            </a:r>
            <a:r>
              <a:rPr lang="en-US" dirty="0"/>
              <a:t>tasks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realistic, easier to replicate </a:t>
            </a:r>
            <a:r>
              <a:rPr lang="en-US" dirty="0" smtClean="0"/>
              <a:t>conditions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86147" y="1196753"/>
            <a:ext cx="3703320" cy="40233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Studies are not proofs - results could always be invalid</a:t>
            </a:r>
          </a:p>
          <a:p>
            <a:pPr lvl="1"/>
            <a:r>
              <a:rPr lang="en-US" dirty="0"/>
              <a:t>Software Engineering is very context dependent </a:t>
            </a:r>
          </a:p>
          <a:p>
            <a:pPr lvl="1"/>
            <a:r>
              <a:rPr lang="en-US" dirty="0"/>
              <a:t>Don’t sample all developers x tasks x situations, and measures are imperfect</a:t>
            </a:r>
          </a:p>
          <a:p>
            <a:r>
              <a:rPr lang="en-US" dirty="0"/>
              <a:t>Search results that are </a:t>
            </a:r>
          </a:p>
          <a:p>
            <a:pPr lvl="1"/>
            <a:r>
              <a:rPr lang="en-US" dirty="0"/>
              <a:t>interesting</a:t>
            </a:r>
          </a:p>
          <a:p>
            <a:pPr lvl="1"/>
            <a:r>
              <a:rPr lang="en-US" dirty="0"/>
              <a:t>relevant to research questions</a:t>
            </a:r>
          </a:p>
          <a:p>
            <a:pPr lvl="1"/>
            <a:r>
              <a:rPr lang="en-US" dirty="0"/>
              <a:t>valid enough so that your target audience believes them</a:t>
            </a:r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40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2043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types of validity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Validity = should </a:t>
            </a:r>
            <a:r>
              <a:rPr lang="en-US" dirty="0" smtClean="0"/>
              <a:t>we </a:t>
            </a:r>
            <a:r>
              <a:rPr lang="en-US" dirty="0"/>
              <a:t>believe </a:t>
            </a:r>
            <a:r>
              <a:rPr lang="en-US" dirty="0" smtClean="0"/>
              <a:t>the results?</a:t>
            </a:r>
            <a:endParaRPr lang="en-US" dirty="0"/>
          </a:p>
          <a:p>
            <a:r>
              <a:rPr lang="en-US" dirty="0"/>
              <a:t>Construct validity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measure correspond to construct or something else?</a:t>
            </a:r>
          </a:p>
          <a:p>
            <a:r>
              <a:rPr lang="en-US" dirty="0"/>
              <a:t>External validity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results generalize from participants to population?</a:t>
            </a:r>
          </a:p>
          <a:p>
            <a:r>
              <a:rPr lang="en-US" dirty="0"/>
              <a:t>Internal </a:t>
            </a:r>
            <a:r>
              <a:rPr lang="en-US" dirty="0" smtClean="0"/>
              <a:t>validity</a:t>
            </a:r>
            <a:endParaRPr lang="en-US" dirty="0"/>
          </a:p>
          <a:p>
            <a:pPr lvl="1"/>
            <a:r>
              <a:rPr lang="en-US" dirty="0" smtClean="0"/>
              <a:t>Are </a:t>
            </a:r>
            <a:r>
              <a:rPr lang="en-US" dirty="0"/>
              <a:t>the differences between conditions caused only by </a:t>
            </a:r>
            <a:r>
              <a:rPr lang="en-US" dirty="0" smtClean="0"/>
              <a:t>experimental manipulation </a:t>
            </a:r>
            <a:r>
              <a:rPr lang="en-US" dirty="0"/>
              <a:t>and not other variables? (confounds)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41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1" y="4797152"/>
            <a:ext cx="4455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also: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://en.wikipedia.org/wiki/Bias_(statistics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en.wikipedia.org/wiki/Cognitive_bias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considerations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Field </a:t>
            </a:r>
            <a:r>
              <a:rPr lang="en-US" sz="1700" dirty="0"/>
              <a:t>studies of programmers reveal interesting new areas for </a:t>
            </a:r>
            <a:r>
              <a:rPr lang="en-US" sz="1700" i="1" dirty="0"/>
              <a:t>tool</a:t>
            </a:r>
            <a:r>
              <a:rPr lang="en-US" sz="1700" dirty="0"/>
              <a:t> research and development</a:t>
            </a:r>
          </a:p>
          <a:p>
            <a:pPr lvl="1"/>
            <a:r>
              <a:rPr lang="en-US" sz="1750" dirty="0"/>
              <a:t>Can focus research on important problems</a:t>
            </a:r>
          </a:p>
          <a:p>
            <a:pPr lvl="1"/>
            <a:r>
              <a:rPr lang="en-US" sz="1750" i="1" dirty="0"/>
              <a:t>Design from Data</a:t>
            </a:r>
            <a:r>
              <a:rPr lang="en-US" sz="1750" dirty="0"/>
              <a:t> about </a:t>
            </a:r>
            <a:r>
              <a:rPr lang="en-US" sz="1750" i="1" dirty="0"/>
              <a:t>real</a:t>
            </a:r>
            <a:r>
              <a:rPr lang="en-US" sz="1750" dirty="0"/>
              <a:t> problems, barriers, opportunities</a:t>
            </a:r>
            <a:endParaRPr lang="en-US" sz="1750" i="1" dirty="0"/>
          </a:p>
          <a:p>
            <a:r>
              <a:rPr lang="en-US" sz="1775" dirty="0"/>
              <a:t>Following </a:t>
            </a:r>
            <a:r>
              <a:rPr lang="en-US" sz="1775" dirty="0" smtClean="0"/>
              <a:t>research methods </a:t>
            </a:r>
            <a:r>
              <a:rPr lang="en-US" sz="1775" dirty="0"/>
              <a:t>will result in </a:t>
            </a:r>
            <a:r>
              <a:rPr lang="en-US" sz="1775" i="1" dirty="0"/>
              <a:t>better quality tools</a:t>
            </a:r>
            <a:endParaRPr lang="en-US" sz="1775" dirty="0"/>
          </a:p>
          <a:p>
            <a:pPr lvl="1"/>
            <a:r>
              <a:rPr lang="en-US" sz="1750" dirty="0"/>
              <a:t>More usable, effective, etc.</a:t>
            </a:r>
          </a:p>
          <a:p>
            <a:r>
              <a:rPr lang="en-US" sz="1700" dirty="0"/>
              <a:t>Software Engineering tools and methods often benefit from valid </a:t>
            </a:r>
            <a:r>
              <a:rPr lang="en-US" sz="1700" i="1" dirty="0"/>
              <a:t>evaluation</a:t>
            </a:r>
            <a:r>
              <a:rPr lang="en-US" sz="1700" dirty="0"/>
              <a:t> with people</a:t>
            </a:r>
          </a:p>
          <a:p>
            <a:pPr lvl="1"/>
            <a:r>
              <a:rPr lang="en-US" sz="1750" dirty="0"/>
              <a:t>Need real evidence to answer questions about what is better/faster/easier</a:t>
            </a:r>
          </a:p>
          <a:p>
            <a:pPr lvl="1"/>
            <a:r>
              <a:rPr lang="en-US" sz="1750" dirty="0"/>
              <a:t>Often demanded by reviewers</a:t>
            </a:r>
          </a:p>
          <a:p>
            <a:pPr lvl="1"/>
            <a:r>
              <a:rPr lang="en-US" sz="1750" dirty="0"/>
              <a:t>Relevant to any claims of better/faster/easier for people</a:t>
            </a:r>
          </a:p>
          <a:p>
            <a:pPr lvl="1"/>
            <a:r>
              <a:rPr lang="en-US" sz="1750" dirty="0"/>
              <a:t>There are valid evaluation criteria beyond “Taste”, “Intuition”, “My experience,” </a:t>
            </a:r>
            <a:r>
              <a:rPr lang="en-US" sz="1750" dirty="0" smtClean="0"/>
              <a:t>and anecdotes</a:t>
            </a:r>
            <a:endParaRPr lang="en-US" sz="1750" dirty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43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13895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Pure invention x empirical research approach for developing </a:t>
            </a:r>
            <a:r>
              <a:rPr lang="en-US" dirty="0" smtClean="0">
                <a:solidFill>
                  <a:schemeClr val="tx1"/>
                </a:solidFill>
              </a:rPr>
              <a:t>innovative </a:t>
            </a:r>
            <a:r>
              <a:rPr lang="en-US" dirty="0">
                <a:solidFill>
                  <a:schemeClr val="tx1"/>
                </a:solidFill>
              </a:rPr>
              <a:t>tools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to do empirical studies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Types of empirical studies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Research methods</a:t>
            </a:r>
          </a:p>
          <a:p>
            <a:pPr marL="581533" lvl="1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exploratory studies</a:t>
            </a:r>
          </a:p>
          <a:p>
            <a:pPr marL="581533" lvl="1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low cost evaluation</a:t>
            </a:r>
          </a:p>
          <a:p>
            <a:pPr marL="581533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robust </a:t>
            </a:r>
            <a:r>
              <a:rPr lang="en-US" dirty="0">
                <a:solidFill>
                  <a:schemeClr val="tx1"/>
                </a:solidFill>
              </a:rPr>
              <a:t>evaluation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Qualitative and quantitative analysis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points to observe when conducting studies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Validity</a:t>
            </a:r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1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Define </a:t>
            </a:r>
            <a:r>
              <a:rPr lang="en-US" dirty="0">
                <a:solidFill>
                  <a:schemeClr val="tx1"/>
                </a:solidFill>
              </a:rPr>
              <a:t>the groups and the topic of your seminar</a:t>
            </a:r>
            <a:endParaRPr lang="en-US" dirty="0"/>
          </a:p>
          <a:p>
            <a:pPr marL="344488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Read the </a:t>
            </a:r>
            <a:r>
              <a:rPr lang="en-US" dirty="0" smtClean="0">
                <a:solidFill>
                  <a:schemeClr val="tx1"/>
                </a:solidFill>
              </a:rPr>
              <a:t>papers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i="1" dirty="0">
                <a:solidFill>
                  <a:schemeClr val="tx1"/>
                </a:solidFill>
              </a:rPr>
              <a:t>“Wherever you go, go with all your heart.”</a:t>
            </a:r>
            <a:r>
              <a:rPr lang="en-US" dirty="0">
                <a:solidFill>
                  <a:schemeClr val="tx1"/>
                </a:solidFill>
              </a:rPr>
              <a:t> (Confucius)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9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46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6820" y="2132856"/>
            <a:ext cx="87129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/>
              <a:t>Thank you!</a:t>
            </a:r>
          </a:p>
          <a:p>
            <a:pPr algn="ctr"/>
            <a:r>
              <a:rPr lang="en-US" sz="8000" b="1" dirty="0" smtClean="0"/>
              <a:t>See you next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251521" y="51475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Marco Gerosa</a:t>
            </a:r>
          </a:p>
          <a:p>
            <a:r>
              <a:rPr lang="en-US" dirty="0" smtClean="0"/>
              <a:t>Web </a:t>
            </a:r>
            <a:r>
              <a:rPr lang="en-US" dirty="0"/>
              <a:t>site: </a:t>
            </a:r>
            <a:r>
              <a:rPr lang="en-US" dirty="0">
                <a:hlinkClick r:id="rId2"/>
              </a:rPr>
              <a:t>http://www.ime.usp.br/~gerosa</a:t>
            </a:r>
            <a:endParaRPr lang="en-US" dirty="0"/>
          </a:p>
          <a:p>
            <a:r>
              <a:rPr lang="en-US" dirty="0"/>
              <a:t>Email: </a:t>
            </a:r>
            <a:r>
              <a:rPr lang="en-US" u="sng" dirty="0" smtClean="0">
                <a:hlinkClick r:id="rId3"/>
              </a:rPr>
              <a:t>gerosa@ime.usp.br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class was based on the slides from Thomas </a:t>
            </a:r>
            <a:r>
              <a:rPr lang="en-US" dirty="0" err="1" smtClean="0"/>
              <a:t>LaToza</a:t>
            </a:r>
            <a:r>
              <a:rPr lang="en-US" dirty="0" smtClean="0"/>
              <a:t>: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http://www.cs.cmu.edu/~bam/uicourse/2011hasd/lecture02-HCI%20Methods%201.pdf</a:t>
            </a:r>
            <a:endParaRPr lang="en-US" dirty="0"/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://www.cs.cmu.edu/~</a:t>
            </a:r>
            <a:r>
              <a:rPr lang="en-US" dirty="0" smtClean="0">
                <a:hlinkClick r:id="rId3"/>
              </a:rPr>
              <a:t>bam/uicourse/2011hasd/lecture03-HCI%20Methods%202.pdf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4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2780928"/>
            <a:ext cx="8712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Most of the developed tools </a:t>
            </a:r>
            <a:br>
              <a:rPr lang="en-US" sz="4000" dirty="0" smtClean="0"/>
            </a:br>
            <a:r>
              <a:rPr lang="en-US" sz="4000" dirty="0" smtClean="0"/>
              <a:t>are </a:t>
            </a:r>
            <a:r>
              <a:rPr lang="en-US" sz="4000" b="1" dirty="0" smtClean="0"/>
              <a:t>never</a:t>
            </a:r>
            <a:r>
              <a:rPr lang="en-US" sz="4000" dirty="0" smtClean="0"/>
              <a:t> used in practice…</a:t>
            </a:r>
            <a:endParaRPr lang="en-US" sz="4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62" y="345487"/>
            <a:ext cx="1574905" cy="15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4000" dirty="0" smtClean="0"/>
              <a:t>Conduct empirical/experimental studies</a:t>
            </a:r>
            <a:endParaRPr lang="en-US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</a:t>
            </a:fld>
            <a:endParaRPr lang="pt-BR"/>
          </a:p>
        </p:txBody>
      </p:sp>
      <p:pic>
        <p:nvPicPr>
          <p:cNvPr id="67586" name="Picture 2" descr="http://www.clker.com/cliparts/i/a/m/W/Y/R/big-ey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55227"/>
            <a:ext cx="2285388" cy="11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527" y="2874944"/>
            <a:ext cx="1790550" cy="563760"/>
          </a:xfrm>
          <a:prstGeom prst="rect">
            <a:avLst/>
          </a:prstGeom>
        </p:spPr>
      </p:pic>
      <p:pic>
        <p:nvPicPr>
          <p:cNvPr id="67588" name="Picture 4" descr="Horizontal Dialog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26" y="3514939"/>
            <a:ext cx="1675953" cy="12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ogramm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9" y="4439879"/>
            <a:ext cx="124815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096" y="4452400"/>
            <a:ext cx="1255331" cy="14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2780928"/>
            <a:ext cx="8712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Why</a:t>
            </a:r>
            <a:r>
              <a:rPr lang="en-US" sz="4000" dirty="0" smtClean="0"/>
              <a:t> and </a:t>
            </a:r>
            <a:r>
              <a:rPr lang="en-US" sz="4000" b="1" dirty="0" smtClean="0"/>
              <a:t>when</a:t>
            </a:r>
            <a:r>
              <a:rPr lang="en-US" sz="4000" dirty="0" smtClean="0"/>
              <a:t> to do empirical studies while developing tools for software environments?</a:t>
            </a:r>
            <a:endParaRPr lang="en-US" sz="4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4" y="332656"/>
            <a:ext cx="1874901" cy="1861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875" y="5229200"/>
            <a:ext cx="2343541" cy="11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Researcher-based development of a tool</a:t>
            </a:r>
            <a:endParaRPr lang="en-US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</a:t>
            </a:fld>
            <a:endParaRPr lang="pt-BR"/>
          </a:p>
        </p:txBody>
      </p:sp>
      <p:pic>
        <p:nvPicPr>
          <p:cNvPr id="69634" name="Picture 2" descr="Mathematician Scientis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69" y="1199682"/>
            <a:ext cx="1974606" cy="17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Programm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85415"/>
            <a:ext cx="124815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Programme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78" y="4186251"/>
            <a:ext cx="1110786" cy="13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Pluged In Cod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4" y="3760268"/>
            <a:ext cx="1322561" cy="17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4" name="Picture 12" descr="Stack Of Paperback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6" y="1270442"/>
            <a:ext cx="1296351" cy="12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H="1">
            <a:off x="1475656" y="2492896"/>
            <a:ext cx="1635513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endCxn id="69644" idx="3"/>
          </p:cNvCxnSpPr>
          <p:nvPr/>
        </p:nvCxnSpPr>
        <p:spPr>
          <a:xfrm flipH="1">
            <a:off x="1703507" y="1901275"/>
            <a:ext cx="1500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endCxn id="69638" idx="0"/>
          </p:cNvCxnSpPr>
          <p:nvPr/>
        </p:nvCxnSpPr>
        <p:spPr>
          <a:xfrm>
            <a:off x="3471071" y="2852936"/>
            <a:ext cx="0" cy="1333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995134" y="2935144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Understand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610050" y="3553801"/>
            <a:ext cx="223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Confirm (if necessary)</a:t>
            </a:r>
            <a:endParaRPr lang="en-US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775" y="3719056"/>
            <a:ext cx="1449956" cy="2109240"/>
          </a:xfrm>
          <a:prstGeom prst="rect">
            <a:avLst/>
          </a:prstGeom>
        </p:spPr>
      </p:pic>
      <p:cxnSp>
        <p:nvCxnSpPr>
          <p:cNvPr id="16" name="Conector de seta reta 15"/>
          <p:cNvCxnSpPr/>
          <p:nvPr/>
        </p:nvCxnSpPr>
        <p:spPr>
          <a:xfrm>
            <a:off x="4753691" y="3041130"/>
            <a:ext cx="565704" cy="648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017597" y="3087230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cxnSp>
        <p:nvCxnSpPr>
          <p:cNvPr id="30" name="Conector de seta reta 29"/>
          <p:cNvCxnSpPr/>
          <p:nvPr/>
        </p:nvCxnSpPr>
        <p:spPr>
          <a:xfrm>
            <a:off x="5188049" y="2276872"/>
            <a:ext cx="2624311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6477341" y="2754961"/>
            <a:ext cx="97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868429" y="1549083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Research vs Pure Invention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 is more </a:t>
            </a:r>
            <a:r>
              <a:rPr lang="en-US" b="1" dirty="0" smtClean="0"/>
              <a:t>solid</a:t>
            </a:r>
            <a:r>
              <a:rPr lang="en-US" dirty="0" smtClean="0"/>
              <a:t>, </a:t>
            </a:r>
            <a:r>
              <a:rPr lang="en-US" b="1" dirty="0" smtClean="0"/>
              <a:t>systematic</a:t>
            </a:r>
            <a:r>
              <a:rPr lang="en-US" dirty="0" smtClean="0"/>
              <a:t>, and based on relatively </a:t>
            </a:r>
            <a:r>
              <a:rPr lang="en-US" b="1" dirty="0" smtClean="0"/>
              <a:t>low biased data</a:t>
            </a:r>
          </a:p>
          <a:p>
            <a:r>
              <a:rPr lang="en-US" dirty="0" smtClean="0"/>
              <a:t>But, it </a:t>
            </a:r>
            <a:r>
              <a:rPr lang="en-US" b="1" dirty="0" smtClean="0"/>
              <a:t>takes more time</a:t>
            </a:r>
            <a:r>
              <a:rPr lang="en-US" dirty="0" smtClean="0"/>
              <a:t> and it can </a:t>
            </a:r>
            <a:r>
              <a:rPr lang="en-US" b="1" dirty="0" smtClean="0"/>
              <a:t>refrain creativity</a:t>
            </a:r>
          </a:p>
          <a:p>
            <a:r>
              <a:rPr lang="en-US" dirty="0" smtClean="0"/>
              <a:t>In practice, try to reach a balance </a:t>
            </a:r>
          </a:p>
          <a:p>
            <a:r>
              <a:rPr lang="en-US" dirty="0" smtClean="0"/>
              <a:t>However, if you want to publish, nowadays you really need to overkill – but it is how science works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Remember:</a:t>
            </a:r>
          </a:p>
          <a:p>
            <a:r>
              <a:rPr lang="en-US" dirty="0"/>
              <a:t>“If I had asked people what they wanted, they would have said faster horses.”</a:t>
            </a:r>
          </a:p>
          <a:p>
            <a:r>
              <a:rPr lang="en-US" dirty="0" smtClean="0"/>
              <a:t>(Henry Ford)</a:t>
            </a:r>
          </a:p>
          <a:p>
            <a:r>
              <a:rPr lang="en-US" dirty="0" smtClean="0"/>
              <a:t>You </a:t>
            </a:r>
            <a:r>
              <a:rPr lang="en-US" dirty="0"/>
              <a:t>can avoid </a:t>
            </a:r>
            <a:r>
              <a:rPr lang="en-US" dirty="0" smtClean="0"/>
              <a:t>that if you collect the </a:t>
            </a:r>
            <a:r>
              <a:rPr lang="en-US" b="1" dirty="0" smtClean="0"/>
              <a:t>right data</a:t>
            </a:r>
            <a:r>
              <a:rPr lang="en-US" dirty="0" smtClean="0"/>
              <a:t> using the </a:t>
            </a:r>
            <a:r>
              <a:rPr lang="en-US" b="1" dirty="0" smtClean="0"/>
              <a:t>right means</a:t>
            </a:r>
          </a:p>
          <a:p>
            <a:r>
              <a:rPr lang="en-US" dirty="0" smtClean="0"/>
              <a:t>Also, you may understand better the real context and effects of the tool, making a better case for the </a:t>
            </a:r>
            <a:r>
              <a:rPr lang="en-US" b="1" dirty="0" smtClean="0"/>
              <a:t>tool adoption</a:t>
            </a:r>
          </a:p>
          <a:p>
            <a:pPr lvl="1"/>
            <a:r>
              <a:rPr lang="en-US" dirty="0" smtClean="0"/>
              <a:t>How many tools end up not being used?</a:t>
            </a:r>
          </a:p>
          <a:p>
            <a:pPr lvl="1"/>
            <a:r>
              <a:rPr lang="en-US" dirty="0" smtClean="0"/>
              <a:t>80s </a:t>
            </a:r>
            <a:r>
              <a:rPr lang="en-US" dirty="0" err="1"/>
              <a:t>SigChi</a:t>
            </a:r>
            <a:r>
              <a:rPr lang="en-US" dirty="0"/>
              <a:t> bulletin: ~90% of evaluative studies found no beneﬁts of </a:t>
            </a:r>
            <a:r>
              <a:rPr lang="en-US" dirty="0" smtClean="0"/>
              <a:t>tool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Softtware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(gerosa@ime.usp.br)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</a:t>
            </a:fld>
            <a:endParaRPr lang="pt-BR"/>
          </a:p>
        </p:txBody>
      </p:sp>
      <p:pic>
        <p:nvPicPr>
          <p:cNvPr id="70658" name="Picture 2" descr="Henry 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550982"/>
            <a:ext cx="765700" cy="10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6288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22872</TotalTime>
  <Words>2790</Words>
  <Application>Microsoft Office PowerPoint</Application>
  <PresentationFormat>Apresentação na tela (4:3)</PresentationFormat>
  <Paragraphs>544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Retrospectiva</vt:lpstr>
      <vt:lpstr>INF219 – Software Environments</vt:lpstr>
      <vt:lpstr>Creating a new tool</vt:lpstr>
      <vt:lpstr>Inventor-oriented development of a tool</vt:lpstr>
      <vt:lpstr>Issues</vt:lpstr>
      <vt:lpstr>Apresentação do PowerPoint</vt:lpstr>
      <vt:lpstr>Answer</vt:lpstr>
      <vt:lpstr>Apresentação do PowerPoint</vt:lpstr>
      <vt:lpstr>Researcher-based development of a tool</vt:lpstr>
      <vt:lpstr>Empirical Research vs Pure Invention</vt:lpstr>
      <vt:lpstr>Types of empirical studies</vt:lpstr>
      <vt:lpstr>What kinds of research can be used? </vt:lpstr>
      <vt:lpstr>Empirical research</vt:lpstr>
      <vt:lpstr>Exercise</vt:lpstr>
      <vt:lpstr>A single study will not answer all questions</vt:lpstr>
      <vt:lpstr>Research Methods</vt:lpstr>
      <vt:lpstr>Example of a cycle</vt:lpstr>
      <vt:lpstr>Some methods for exploratory studies</vt:lpstr>
      <vt:lpstr>Field observations / ethnography</vt:lpstr>
      <vt:lpstr>Surveys</vt:lpstr>
      <vt:lpstr>Semi-structured interviews</vt:lpstr>
      <vt:lpstr>Contextual inquiry</vt:lpstr>
      <vt:lpstr>Indirect observations</vt:lpstr>
      <vt:lpstr>Examples</vt:lpstr>
      <vt:lpstr>Evaluation</vt:lpstr>
      <vt:lpstr>Low cost evaluation methods</vt:lpstr>
      <vt:lpstr>Paper prototyping</vt:lpstr>
      <vt:lpstr>Wizard of Oz</vt:lpstr>
      <vt:lpstr>Prototyping</vt:lpstr>
      <vt:lpstr>Heuristic evaluation [Nielsen]</vt:lpstr>
      <vt:lpstr>Cognitive walkthrough</vt:lpstr>
      <vt:lpstr>Exercise</vt:lpstr>
      <vt:lpstr>More robust evaluations</vt:lpstr>
      <vt:lpstr>Lab studies</vt:lpstr>
      <vt:lpstr>Field deployments</vt:lpstr>
      <vt:lpstr>Analysis</vt:lpstr>
      <vt:lpstr>Techniques for qualitative data analysis</vt:lpstr>
      <vt:lpstr>Quantitative data analysis</vt:lpstr>
      <vt:lpstr>Qualitative vs. quantitative</vt:lpstr>
      <vt:lpstr>Other aspects of a scientific study</vt:lpstr>
      <vt:lpstr>What to observe</vt:lpstr>
      <vt:lpstr>Some types of validity</vt:lpstr>
      <vt:lpstr>Conclusion</vt:lpstr>
      <vt:lpstr>Final considerations</vt:lpstr>
      <vt:lpstr>Summary</vt:lpstr>
      <vt:lpstr>To Do</vt:lpstr>
      <vt:lpstr>Apresentação do PowerPoint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INF219 – Software Environments</dc:title>
  <dc:creator>Marco</dc:creator>
  <cp:lastModifiedBy>Marco Aurelio Gerosa</cp:lastModifiedBy>
  <cp:revision>597</cp:revision>
  <cp:lastPrinted>2013-07-02T19:05:00Z</cp:lastPrinted>
  <dcterms:created xsi:type="dcterms:W3CDTF">2013-04-22T16:15:07Z</dcterms:created>
  <dcterms:modified xsi:type="dcterms:W3CDTF">2014-08-15T12:51:22Z</dcterms:modified>
</cp:coreProperties>
</file>