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5"/>
  </p:notesMasterIdLst>
  <p:handoutMasterIdLst>
    <p:handoutMasterId r:id="rId136"/>
  </p:handoutMasterIdLst>
  <p:sldIdLst>
    <p:sldId id="256" r:id="rId2"/>
    <p:sldId id="486" r:id="rId3"/>
    <p:sldId id="301" r:id="rId4"/>
    <p:sldId id="302" r:id="rId5"/>
    <p:sldId id="312" r:id="rId6"/>
    <p:sldId id="305" r:id="rId7"/>
    <p:sldId id="308" r:id="rId8"/>
    <p:sldId id="457" r:id="rId9"/>
    <p:sldId id="485" r:id="rId10"/>
    <p:sldId id="458" r:id="rId11"/>
    <p:sldId id="469" r:id="rId12"/>
    <p:sldId id="470" r:id="rId13"/>
    <p:sldId id="473" r:id="rId14"/>
    <p:sldId id="478" r:id="rId15"/>
    <p:sldId id="491" r:id="rId16"/>
    <p:sldId id="492" r:id="rId17"/>
    <p:sldId id="493" r:id="rId18"/>
    <p:sldId id="494" r:id="rId19"/>
    <p:sldId id="479" r:id="rId20"/>
    <p:sldId id="480" r:id="rId21"/>
    <p:sldId id="481" r:id="rId22"/>
    <p:sldId id="482" r:id="rId23"/>
    <p:sldId id="487" r:id="rId24"/>
    <p:sldId id="314" r:id="rId25"/>
    <p:sldId id="315" r:id="rId26"/>
    <p:sldId id="413" r:id="rId27"/>
    <p:sldId id="489" r:id="rId28"/>
    <p:sldId id="490" r:id="rId29"/>
    <p:sldId id="316" r:id="rId30"/>
    <p:sldId id="317" r:id="rId31"/>
    <p:sldId id="318" r:id="rId32"/>
    <p:sldId id="321" r:id="rId33"/>
    <p:sldId id="322" r:id="rId34"/>
    <p:sldId id="323" r:id="rId35"/>
    <p:sldId id="330" r:id="rId36"/>
    <p:sldId id="449" r:id="rId37"/>
    <p:sldId id="324" r:id="rId38"/>
    <p:sldId id="313" r:id="rId39"/>
    <p:sldId id="414" r:id="rId40"/>
    <p:sldId id="415" r:id="rId41"/>
    <p:sldId id="416" r:id="rId42"/>
    <p:sldId id="417" r:id="rId43"/>
    <p:sldId id="418" r:id="rId44"/>
    <p:sldId id="425" r:id="rId45"/>
    <p:sldId id="420" r:id="rId46"/>
    <p:sldId id="547" r:id="rId47"/>
    <p:sldId id="422" r:id="rId48"/>
    <p:sldId id="499" r:id="rId49"/>
    <p:sldId id="500" r:id="rId50"/>
    <p:sldId id="501" r:id="rId51"/>
    <p:sldId id="522" r:id="rId52"/>
    <p:sldId id="523" r:id="rId53"/>
    <p:sldId id="423" r:id="rId54"/>
    <p:sldId id="338" r:id="rId55"/>
    <p:sldId id="340" r:id="rId56"/>
    <p:sldId id="444" r:id="rId57"/>
    <p:sldId id="429" r:id="rId58"/>
    <p:sldId id="440" r:id="rId59"/>
    <p:sldId id="445" r:id="rId60"/>
    <p:sldId id="446" r:id="rId61"/>
    <p:sldId id="435" r:id="rId62"/>
    <p:sldId id="443" r:id="rId63"/>
    <p:sldId id="496" r:id="rId64"/>
    <p:sldId id="351" r:id="rId65"/>
    <p:sldId id="352" r:id="rId66"/>
    <p:sldId id="353" r:id="rId67"/>
    <p:sldId id="495" r:id="rId68"/>
    <p:sldId id="436" r:id="rId69"/>
    <p:sldId id="357" r:id="rId70"/>
    <p:sldId id="361" r:id="rId71"/>
    <p:sldId id="442" r:id="rId72"/>
    <p:sldId id="370" r:id="rId73"/>
    <p:sldId id="411" r:id="rId74"/>
    <p:sldId id="412" r:id="rId75"/>
    <p:sldId id="524" r:id="rId76"/>
    <p:sldId id="525" r:id="rId77"/>
    <p:sldId id="447" r:id="rId78"/>
    <p:sldId id="497" r:id="rId79"/>
    <p:sldId id="448" r:id="rId80"/>
    <p:sldId id="572" r:id="rId81"/>
    <p:sldId id="573" r:id="rId82"/>
    <p:sldId id="430" r:id="rId83"/>
    <p:sldId id="450" r:id="rId84"/>
    <p:sldId id="549" r:id="rId85"/>
    <p:sldId id="569" r:id="rId86"/>
    <p:sldId id="550" r:id="rId87"/>
    <p:sldId id="551" r:id="rId88"/>
    <p:sldId id="552" r:id="rId89"/>
    <p:sldId id="553" r:id="rId90"/>
    <p:sldId id="554" r:id="rId91"/>
    <p:sldId id="555" r:id="rId92"/>
    <p:sldId id="556" r:id="rId93"/>
    <p:sldId id="557" r:id="rId94"/>
    <p:sldId id="558" r:id="rId95"/>
    <p:sldId id="559" r:id="rId96"/>
    <p:sldId id="560" r:id="rId97"/>
    <p:sldId id="561" r:id="rId98"/>
    <p:sldId id="562" r:id="rId99"/>
    <p:sldId id="563" r:id="rId100"/>
    <p:sldId id="564" r:id="rId101"/>
    <p:sldId id="565" r:id="rId102"/>
    <p:sldId id="566" r:id="rId103"/>
    <p:sldId id="567" r:id="rId104"/>
    <p:sldId id="570" r:id="rId105"/>
    <p:sldId id="568" r:id="rId106"/>
    <p:sldId id="453" r:id="rId107"/>
    <p:sldId id="454" r:id="rId108"/>
    <p:sldId id="455" r:id="rId109"/>
    <p:sldId id="456" r:id="rId110"/>
    <p:sldId id="502" r:id="rId111"/>
    <p:sldId id="503" r:id="rId112"/>
    <p:sldId id="504" r:id="rId113"/>
    <p:sldId id="505" r:id="rId114"/>
    <p:sldId id="506" r:id="rId115"/>
    <p:sldId id="507" r:id="rId116"/>
    <p:sldId id="509" r:id="rId117"/>
    <p:sldId id="510" r:id="rId118"/>
    <p:sldId id="544" r:id="rId119"/>
    <p:sldId id="545" r:id="rId120"/>
    <p:sldId id="546" r:id="rId121"/>
    <p:sldId id="571" r:id="rId122"/>
    <p:sldId id="511" r:id="rId123"/>
    <p:sldId id="512" r:id="rId124"/>
    <p:sldId id="513" r:id="rId125"/>
    <p:sldId id="514" r:id="rId126"/>
    <p:sldId id="515" r:id="rId127"/>
    <p:sldId id="516" r:id="rId128"/>
    <p:sldId id="517" r:id="rId129"/>
    <p:sldId id="518" r:id="rId130"/>
    <p:sldId id="519" r:id="rId131"/>
    <p:sldId id="520" r:id="rId132"/>
    <p:sldId id="548" r:id="rId133"/>
    <p:sldId id="574" r:id="rId1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DDDDDD"/>
    <a:srgbClr val="CCCC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A74D6B-A5D0-4EEE-9671-1450C00362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945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E1B4E9-8CAD-4190-8547-E0804E541F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0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317BE3-66F5-4D0E-AFF1-A4CED9E773B0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undsci.berkeley.edu</a:t>
            </a:r>
            <a:r>
              <a:rPr lang="en-US" dirty="0" smtClean="0"/>
              <a:t>/</a:t>
            </a:r>
            <a:r>
              <a:rPr lang="en-US" smtClean="0"/>
              <a:t>flowchart_noninteractive.php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FC86-E216-8046-BFC8-DEEBB1E6506F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77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FC86-E216-8046-BFC8-DEEBB1E6506F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5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www.google.com</a:t>
            </a:r>
            <a:r>
              <a:rPr lang="en-US" dirty="0" smtClean="0"/>
              <a:t>/</a:t>
            </a:r>
            <a:r>
              <a:rPr lang="en-US" dirty="0" err="1" smtClean="0"/>
              <a:t>url?sa</a:t>
            </a:r>
            <a:r>
              <a:rPr lang="en-US" dirty="0" smtClean="0"/>
              <a:t>=</a:t>
            </a:r>
            <a:r>
              <a:rPr lang="en-US" dirty="0" err="1" smtClean="0"/>
              <a:t>t&amp;source</a:t>
            </a:r>
            <a:r>
              <a:rPr lang="en-US" dirty="0" smtClean="0"/>
              <a:t>=</a:t>
            </a:r>
            <a:r>
              <a:rPr lang="en-US" dirty="0" err="1" smtClean="0"/>
              <a:t>web&amp;cd</a:t>
            </a:r>
            <a:r>
              <a:rPr lang="en-US" dirty="0" smtClean="0"/>
              <a:t>=1&amp;ved=0CBgQFjAA&amp;url=http%3A%2F%2Fdocenti.lett.unisi.it%2Ffiles%2F19%2F11%2F1%2F11%2FResearch_Questions_Characteristics_Worksheet.pdf&amp;rct=</a:t>
            </a:r>
            <a:r>
              <a:rPr lang="en-US" dirty="0" err="1" smtClean="0"/>
              <a:t>j&amp;q</a:t>
            </a:r>
            <a:r>
              <a:rPr lang="en-US" dirty="0" smtClean="0"/>
              <a:t>=good%20research%20questions&amp;ei=9ChJTqP2CMfIgQe87tS9Bg&amp;usg=AFQjCNG0Oow2Nz6itUu98ZH9tyIOIvrL-g&amp;sig2=1pXABYOFinbnOTiree-fqA&amp;cad=</a:t>
            </a:r>
            <a:r>
              <a:rPr lang="en-US" dirty="0" err="1" smtClean="0"/>
              <a:t>rja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FC86-E216-8046-BFC8-DEEBB1E6506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8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www.google.com</a:t>
            </a:r>
            <a:r>
              <a:rPr lang="en-US" dirty="0" smtClean="0"/>
              <a:t>/</a:t>
            </a:r>
            <a:r>
              <a:rPr lang="en-US" dirty="0" err="1" smtClean="0"/>
              <a:t>url?sa</a:t>
            </a:r>
            <a:r>
              <a:rPr lang="en-US" dirty="0" smtClean="0"/>
              <a:t>=</a:t>
            </a:r>
            <a:r>
              <a:rPr lang="en-US" dirty="0" err="1" smtClean="0"/>
              <a:t>t&amp;source</a:t>
            </a:r>
            <a:r>
              <a:rPr lang="en-US" dirty="0" smtClean="0"/>
              <a:t>=</a:t>
            </a:r>
            <a:r>
              <a:rPr lang="en-US" dirty="0" err="1" smtClean="0"/>
              <a:t>web&amp;cd</a:t>
            </a:r>
            <a:r>
              <a:rPr lang="en-US" dirty="0" smtClean="0"/>
              <a:t>=1&amp;ved=0CBgQFjAA&amp;url=http%3A%2F%2Fdocenti.lett.unisi.it%2Ffiles%2F19%2F11%2F1%2F11%2FResearch_Questions_Characteristics_Worksheet.pdf&amp;rct=</a:t>
            </a:r>
            <a:r>
              <a:rPr lang="en-US" dirty="0" err="1" smtClean="0"/>
              <a:t>j&amp;q</a:t>
            </a:r>
            <a:r>
              <a:rPr lang="en-US" dirty="0" smtClean="0"/>
              <a:t>=good%20research%20questions&amp;ei=9ChJTqP2CMfIgQe87tS9Bg&amp;usg=AFQjCNG0Oow2Nz6itUu98ZH9tyIOIvrL-g&amp;sig2=1pXABYOFinbnOTiree-fqA&amp;cad=</a:t>
            </a:r>
            <a:r>
              <a:rPr lang="en-US" dirty="0" err="1" smtClean="0"/>
              <a:t>rja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FC86-E216-8046-BFC8-DEEBB1E6506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4" y="6624017"/>
            <a:ext cx="2592984" cy="3333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‹nº›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159878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A857-2453-4EA5-9E18-E513543EFD9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88195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65963" y="274638"/>
            <a:ext cx="2078037" cy="61785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6086475" cy="61785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A9C1-5CA6-4F8E-B3CA-73DF60E2186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216324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250824" y="6624017"/>
            <a:ext cx="2737000" cy="3333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‹nº›</a:t>
            </a:r>
            <a:endParaRPr lang="en-US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356B-3362-417F-A95C-F387AF4319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240070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7088" y="1052513"/>
            <a:ext cx="40814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60950" y="1052513"/>
            <a:ext cx="40830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F34EB-B980-4530-A5F6-B3E0F8B5D25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113669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F3E8-2706-4F86-95C1-2AC95E59F87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40779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68403-18F2-4ED3-99FF-B86D5D1424D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351959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‹nº›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267525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‹nº›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195499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941D-F67A-4A4E-AC28-FCFD79D9AFE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426322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824388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052513"/>
            <a:ext cx="83169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4" y="6624017"/>
            <a:ext cx="2520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CCEC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51613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CCEC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‹nº›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551613"/>
            <a:ext cx="24114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EC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IME / USP</a:t>
            </a:r>
          </a:p>
        </p:txBody>
      </p:sp>
      <p:sp>
        <p:nvSpPr>
          <p:cNvPr id="1033" name="Text Box 9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828675" y="-26988"/>
            <a:ext cx="8315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>MAC5779 - </a:t>
            </a:r>
            <a:r>
              <a:rPr lang="pt-BR" dirty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>Engenharia de </a:t>
            </a:r>
            <a:r>
              <a:rPr lang="pt-BR" dirty="0" smtClean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>Software Experimental</a:t>
            </a:r>
            <a:endParaRPr lang="pt-BR" dirty="0">
              <a:solidFill>
                <a:srgbClr val="CCEC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33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628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26" r:id="rId7"/>
    <p:sldLayoutId id="2147483727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osa@ime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.ac.uk/ebs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acm.org/citation.cfm?id=77692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gmu.edu/cne/pjd/PUBS/CACMcols/cacmApr05.pdf" TargetMode="External"/><Relationship Id="rId2" Type="http://schemas.openxmlformats.org/officeDocument/2006/relationships/hyperlink" Target="http://www.cs.toronto.edu/~sme/papers/2007/SelectingEmpiricalMethods.pdf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254375"/>
            <a:ext cx="8062912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Aula 1</a:t>
            </a:r>
            <a:br>
              <a:rPr lang="pt-BR" sz="4200" dirty="0" smtClean="0">
                <a:solidFill>
                  <a:schemeClr val="tx1"/>
                </a:solidFill>
              </a:rPr>
            </a:br>
            <a:r>
              <a:rPr lang="pt-BR" sz="4200" dirty="0" smtClean="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0" y="1341438"/>
            <a:ext cx="8027988" cy="1582737"/>
          </a:xfrm>
        </p:spPr>
        <p:txBody>
          <a:bodyPr/>
          <a:lstStyle/>
          <a:p>
            <a:pPr eaLnBrk="1" hangingPunct="1"/>
            <a:endParaRPr lang="pt-BR" sz="2400" dirty="0" smtClean="0"/>
          </a:p>
          <a:p>
            <a:pPr eaLnBrk="1" hangingPunct="1"/>
            <a:endParaRPr lang="pt-BR" sz="2000" b="1" dirty="0" smtClean="0"/>
          </a:p>
          <a:p>
            <a:pPr eaLnBrk="1" hangingPunct="1"/>
            <a:r>
              <a:rPr lang="pt-BR" sz="2000" b="1" dirty="0" smtClean="0"/>
              <a:t>MAC5779 </a:t>
            </a:r>
          </a:p>
          <a:p>
            <a:pPr eaLnBrk="1" hangingPunct="1"/>
            <a:r>
              <a:rPr lang="pt-BR" sz="2000" b="1" dirty="0" smtClean="0"/>
              <a:t>Engenharia de Software Experimental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1259632" y="5373688"/>
            <a:ext cx="662473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dirty="0" smtClean="0"/>
              <a:t>Marco </a:t>
            </a:r>
            <a:r>
              <a:rPr lang="en-US" sz="2400" dirty="0" err="1"/>
              <a:t>Aurélio</a:t>
            </a:r>
            <a:r>
              <a:rPr lang="en-US" sz="2400" dirty="0"/>
              <a:t> </a:t>
            </a:r>
            <a:r>
              <a:rPr lang="en-US" sz="2400" dirty="0" err="1" smtClean="0"/>
              <a:t>Gerosa</a:t>
            </a:r>
            <a:endParaRPr lang="en-US" sz="2400" dirty="0" smtClean="0"/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hlinkClick r:id="rId3"/>
              </a:rPr>
              <a:t>gerosa@ime.usp.br</a:t>
            </a:r>
            <a:endParaRPr lang="en-US" sz="2400" dirty="0"/>
          </a:p>
        </p:txBody>
      </p:sp>
      <p:pic>
        <p:nvPicPr>
          <p:cNvPr id="12295" name="Picture 14" descr="ime-arquime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077913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 descr="usp-bras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101725"/>
            <a:ext cx="10017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Engenharia de Software funciona?</a:t>
            </a:r>
            <a:endParaRPr lang="pt-BR" dirty="0"/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i="1" dirty="0" smtClean="0"/>
              <a:t>“Programar é divertido, porém desenvolver software de qualidade é difícil.” [Craig </a:t>
            </a:r>
            <a:r>
              <a:rPr lang="pt-BR" sz="2400" i="1" dirty="0" err="1" smtClean="0"/>
              <a:t>Larman</a:t>
            </a:r>
            <a:r>
              <a:rPr lang="pt-BR" sz="2400" dirty="0" smtClean="0"/>
              <a:t>]</a:t>
            </a:r>
          </a:p>
          <a:p>
            <a:r>
              <a:rPr lang="pt-BR" sz="2400" dirty="0" smtClean="0"/>
              <a:t>Software é entregue:</a:t>
            </a:r>
          </a:p>
          <a:p>
            <a:pPr lvl="1"/>
            <a:r>
              <a:rPr lang="pt-BR" dirty="0" smtClean="0"/>
              <a:t>depois do prazo</a:t>
            </a:r>
          </a:p>
          <a:p>
            <a:pPr lvl="1"/>
            <a:r>
              <a:rPr lang="pt-BR" dirty="0" smtClean="0"/>
              <a:t>acima do orçamento,</a:t>
            </a:r>
          </a:p>
          <a:p>
            <a:pPr lvl="1"/>
            <a:r>
              <a:rPr lang="pt-BR" dirty="0" smtClean="0"/>
              <a:t>com falhas</a:t>
            </a:r>
          </a:p>
          <a:p>
            <a:pPr lvl="1"/>
            <a:r>
              <a:rPr lang="pt-BR" dirty="0" smtClean="0"/>
              <a:t>não atende a necessidade do cliente</a:t>
            </a:r>
          </a:p>
          <a:p>
            <a:r>
              <a:rPr lang="pt-BR" dirty="0" smtClean="0"/>
              <a:t>Pesquisa </a:t>
            </a:r>
            <a:r>
              <a:rPr lang="pt-BR" dirty="0" err="1" smtClean="0"/>
              <a:t>Stanish</a:t>
            </a:r>
            <a:r>
              <a:rPr lang="pt-BR" dirty="0" smtClean="0"/>
              <a:t> </a:t>
            </a:r>
            <a:r>
              <a:rPr lang="pt-BR" dirty="0" err="1" smtClean="0"/>
              <a:t>Group</a:t>
            </a:r>
            <a:r>
              <a:rPr lang="pt-BR" dirty="0" smtClean="0"/>
              <a:t> (2004) com 9.236 projetos</a:t>
            </a:r>
          </a:p>
        </p:txBody>
      </p:sp>
      <p:sp>
        <p:nvSpPr>
          <p:cNvPr id="16388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163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pic>
        <p:nvPicPr>
          <p:cNvPr id="16391" name="Picture 15" descr="file:///C:/Documents%20and%20Settings/Steve/Desktop/sch91264_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119563"/>
            <a:ext cx="29114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" y="0"/>
            <a:ext cx="9154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3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" y="34688"/>
            <a:ext cx="9192081" cy="68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76"/>
            <a:ext cx="9208072" cy="688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3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" y="19456"/>
            <a:ext cx="9177494" cy="68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5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Research</a:t>
            </a:r>
            <a:r>
              <a:rPr lang="pt-BR" dirty="0" smtClean="0"/>
              <a:t> design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6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“If we knew what it was we were doing, it would not be called research, would it?</a:t>
            </a:r>
            <a:r>
              <a:rPr lang="en-US" sz="4000" dirty="0" smtClean="0"/>
              <a:t>”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- Einstein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Visões filosóficas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Influem a crença na efetividade de um tipo de pesquisa e a escolha do método</a:t>
            </a:r>
          </a:p>
          <a:p>
            <a:pPr lvl="1"/>
            <a:r>
              <a:rPr lang="pt-BR" dirty="0" err="1" smtClean="0"/>
              <a:t>Postpositivism</a:t>
            </a:r>
            <a:endParaRPr lang="pt-BR" dirty="0" smtClean="0"/>
          </a:p>
          <a:p>
            <a:pPr lvl="1"/>
            <a:r>
              <a:rPr lang="pt-BR" dirty="0" err="1" smtClean="0"/>
              <a:t>Constructivism</a:t>
            </a:r>
            <a:endParaRPr lang="pt-BR" dirty="0" smtClean="0"/>
          </a:p>
          <a:p>
            <a:pPr lvl="1"/>
            <a:r>
              <a:rPr lang="pt-BR" dirty="0" err="1" smtClean="0"/>
              <a:t>Advocacy</a:t>
            </a:r>
            <a:r>
              <a:rPr lang="pt-BR" dirty="0" smtClean="0"/>
              <a:t>/</a:t>
            </a:r>
            <a:r>
              <a:rPr lang="pt-BR" dirty="0" err="1" smtClean="0"/>
              <a:t>participatory</a:t>
            </a:r>
            <a:endParaRPr lang="pt-BR" dirty="0" smtClean="0"/>
          </a:p>
          <a:p>
            <a:pPr lvl="1"/>
            <a:r>
              <a:rPr lang="pt-BR" dirty="0" err="1" smtClean="0"/>
              <a:t>Pragmatism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7320835" y="609329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t-BR" dirty="0" err="1" smtClean="0">
                <a:solidFill>
                  <a:schemeClr val="bg1">
                    <a:lumMod val="65000"/>
                  </a:schemeClr>
                </a:solidFill>
              </a:rPr>
              <a:t>Creswel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2009]</a:t>
            </a:r>
          </a:p>
        </p:txBody>
      </p:sp>
    </p:spTree>
    <p:extLst>
      <p:ext uri="{BB962C8B-B14F-4D97-AF65-F5344CB8AC3E}">
        <p14:creationId xmlns:p14="http://schemas.microsoft.com/office/powerpoint/2010/main" val="4982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Pós-positivismo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Também referido como pesquisa científica, positivismo, ciência empírica</a:t>
            </a:r>
          </a:p>
          <a:p>
            <a:r>
              <a:rPr lang="pt-BR" dirty="0" smtClean="0"/>
              <a:t>Desafia a ideia de verdade absoluta</a:t>
            </a:r>
          </a:p>
          <a:p>
            <a:pPr lvl="1"/>
            <a:r>
              <a:rPr lang="pt-BR" dirty="0" smtClean="0"/>
              <a:t>O objetivo não é provar uma hipótese e sim refutá-la  </a:t>
            </a:r>
          </a:p>
          <a:p>
            <a:r>
              <a:rPr lang="pt-BR" dirty="0" smtClean="0"/>
              <a:t>Determinismo – as causam levam a efeitos – a pesquisa objetiva identificar essas relações causas-efeitos</a:t>
            </a:r>
          </a:p>
          <a:p>
            <a:r>
              <a:rPr lang="pt-BR" dirty="0" smtClean="0"/>
              <a:t>Reducionismo – reduzir as ideias a conjuntos menores que podem ser testados – identificação de variáveis e formulação de hipóteses com possíveis correlações</a:t>
            </a:r>
          </a:p>
          <a:p>
            <a:r>
              <a:rPr lang="pt-BR" dirty="0" err="1" smtClean="0"/>
              <a:t>Deducionismo</a:t>
            </a:r>
            <a:r>
              <a:rPr lang="pt-BR" dirty="0" smtClean="0"/>
              <a:t> </a:t>
            </a:r>
          </a:p>
          <a:p>
            <a:r>
              <a:rPr lang="pt-BR" dirty="0" smtClean="0"/>
              <a:t>Faz a pesquisa tender a métodos quantitativos, baseados em medidas numéricas</a:t>
            </a:r>
          </a:p>
          <a:p>
            <a:r>
              <a:rPr lang="pt-BR" dirty="0" smtClean="0"/>
              <a:t>Teoria -&gt; coleta de dados para confirmar ou refutar a teoria -&gt; revisão da teoria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Construtivismo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Baseado na ideia de que os indivíduos interpretam a realidade e dão significados subjetivos às suas experiências</a:t>
            </a:r>
          </a:p>
          <a:p>
            <a:r>
              <a:rPr lang="pt-BR" sz="2000" dirty="0" smtClean="0"/>
              <a:t>O objetivo é interpretar ou dar sentidos aos significados que outros têm do mundo</a:t>
            </a:r>
          </a:p>
          <a:p>
            <a:r>
              <a:rPr lang="pt-BR" sz="2000" dirty="0" smtClean="0"/>
              <a:t>O pesquisador olha para a variedade e complexidade das visões e baseia a pesquisa nesses dados (entrevistas, observações etc.)</a:t>
            </a:r>
          </a:p>
          <a:p>
            <a:r>
              <a:rPr lang="pt-BR" sz="2000" dirty="0" smtClean="0"/>
              <a:t>Questões de pesquisa abertas</a:t>
            </a:r>
          </a:p>
          <a:p>
            <a:r>
              <a:rPr lang="pt-BR" sz="2000" dirty="0" smtClean="0"/>
              <a:t>As interpretações dos indivíduos são construídas socialmente e culturalmente ao longo do tempo</a:t>
            </a:r>
          </a:p>
          <a:p>
            <a:r>
              <a:rPr lang="pt-BR" sz="2000" dirty="0" smtClean="0"/>
              <a:t>Necessita de caracterizar o contexto em que os indivíduos estão para identificar aspectos históricos e culturais</a:t>
            </a:r>
          </a:p>
          <a:p>
            <a:r>
              <a:rPr lang="pt-BR" sz="2000" dirty="0" smtClean="0"/>
              <a:t>Pesquisadores estão cientes de que sua própria visão de mundo influencia a interpretação dos resultados</a:t>
            </a:r>
          </a:p>
          <a:p>
            <a:r>
              <a:rPr lang="pt-BR" sz="2000" dirty="0" smtClean="0"/>
              <a:t>Pensamento indutivo</a:t>
            </a:r>
          </a:p>
          <a:p>
            <a:r>
              <a:rPr lang="pt-BR" sz="2000" dirty="0" smtClean="0"/>
              <a:t>Tende a levar a métodos qualitativos</a:t>
            </a:r>
            <a:endParaRPr lang="pt-BR" sz="2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Participativo</a:t>
            </a:r>
          </a:p>
          <a:p>
            <a:pPr lvl="1"/>
            <a:r>
              <a:rPr lang="pt-BR" dirty="0" smtClean="0"/>
              <a:t>Voltado a ações para ajudar as pessoas marginalizadas</a:t>
            </a:r>
          </a:p>
          <a:p>
            <a:pPr lvl="1"/>
            <a:r>
              <a:rPr lang="pt-BR" dirty="0" smtClean="0"/>
              <a:t>A pesquisa deve estar associada a uma agenda política</a:t>
            </a:r>
          </a:p>
          <a:p>
            <a:pPr lvl="1"/>
            <a:r>
              <a:rPr lang="pt-BR" dirty="0" smtClean="0"/>
              <a:t>Os participantes ajudar a bolar as questões, coletar dados, analisar informações etc.</a:t>
            </a:r>
          </a:p>
          <a:p>
            <a:pPr lvl="1"/>
            <a:r>
              <a:rPr lang="pt-BR" dirty="0" smtClean="0"/>
              <a:t>O resultado da pesquisa é um plano de ação</a:t>
            </a:r>
          </a:p>
          <a:p>
            <a:r>
              <a:rPr lang="pt-BR" dirty="0" smtClean="0"/>
              <a:t>Pragmatismo</a:t>
            </a:r>
          </a:p>
          <a:p>
            <a:pPr lvl="1"/>
            <a:r>
              <a:rPr lang="pt-BR" dirty="0" smtClean="0"/>
              <a:t>Foco em ações, situações e consequências em vez de focar nas causas</a:t>
            </a:r>
          </a:p>
          <a:p>
            <a:pPr lvl="1"/>
            <a:r>
              <a:rPr lang="pt-BR" dirty="0" smtClean="0"/>
              <a:t>Objetiva identificar soluções a problemas e aplicações que funcionam</a:t>
            </a:r>
          </a:p>
          <a:p>
            <a:pPr lvl="1"/>
            <a:r>
              <a:rPr lang="pt-BR" dirty="0" smtClean="0"/>
              <a:t>Uso de abordagens mistas para diagnosticar o problema – os pesquisadores usam aquilo que irá ajudar na solução</a:t>
            </a:r>
          </a:p>
          <a:p>
            <a:pPr lvl="1"/>
            <a:r>
              <a:rPr lang="pt-BR" dirty="0" smtClean="0"/>
              <a:t>A “ verdade” é aquilo que funciona naquele momento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Desenvolvimento x Manutenção</a:t>
            </a:r>
            <a:endParaRPr lang="pt-BR"/>
          </a:p>
        </p:txBody>
      </p:sp>
      <p:sp>
        <p:nvSpPr>
          <p:cNvPr id="28675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2867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pic>
        <p:nvPicPr>
          <p:cNvPr id="28678" name="Picture 23" descr="file:///C:/Documents%20and%20Settings/Steve/My%20Documents/=se7%20PowerPoints=/=jpegs=/sch91264_01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143000"/>
            <a:ext cx="7332663" cy="3857625"/>
          </a:xfrm>
          <a:noFill/>
        </p:spPr>
      </p:pic>
      <p:sp>
        <p:nvSpPr>
          <p:cNvPr id="28679" name="CaixaDeTexto 7"/>
          <p:cNvSpPr txBox="1">
            <a:spLocks noChangeArrowheads="1"/>
          </p:cNvSpPr>
          <p:nvPr/>
        </p:nvSpPr>
        <p:spPr bwMode="auto">
          <a:xfrm>
            <a:off x="2286000" y="5000625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1976-1981</a:t>
            </a:r>
          </a:p>
        </p:txBody>
      </p:sp>
      <p:sp>
        <p:nvSpPr>
          <p:cNvPr id="28680" name="CaixaDeTexto 8"/>
          <p:cNvSpPr txBox="1">
            <a:spLocks noChangeArrowheads="1"/>
          </p:cNvSpPr>
          <p:nvPr/>
        </p:nvSpPr>
        <p:spPr bwMode="auto">
          <a:xfrm>
            <a:off x="6286500" y="5000625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1992-1998</a:t>
            </a:r>
          </a:p>
        </p:txBody>
      </p:sp>
      <p:sp>
        <p:nvSpPr>
          <p:cNvPr id="28681" name="CaixaDeTexto 9"/>
          <p:cNvSpPr txBox="1">
            <a:spLocks noChangeArrowheads="1"/>
          </p:cNvSpPr>
          <p:nvPr/>
        </p:nvSpPr>
        <p:spPr bwMode="auto">
          <a:xfrm>
            <a:off x="2643188" y="5929313"/>
            <a:ext cx="369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Para onde direcionar os esforços?</a:t>
            </a:r>
          </a:p>
        </p:txBody>
      </p:sp>
      <p:sp>
        <p:nvSpPr>
          <p:cNvPr id="28682" name="CaixaDeTexto 10"/>
          <p:cNvSpPr txBox="1">
            <a:spLocks noChangeArrowheads="1"/>
          </p:cNvSpPr>
          <p:nvPr/>
        </p:nvSpPr>
        <p:spPr bwMode="auto">
          <a:xfrm>
            <a:off x="7215188" y="5429250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[Schach, 2009]</a:t>
            </a:r>
          </a:p>
        </p:txBody>
      </p:sp>
      <p:sp>
        <p:nvSpPr>
          <p:cNvPr id="12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0"/>
            <a:ext cx="6454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and reality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97" y="1325879"/>
            <a:ext cx="6655842" cy="5140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8041" y="6466210"/>
            <a:ext cx="2642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Dewayne E </a:t>
            </a:r>
            <a:r>
              <a:rPr lang="en-US" sz="1600" dirty="0" smtClean="0">
                <a:solidFill>
                  <a:schemeClr val="tx2"/>
                </a:solidFill>
              </a:rPr>
              <a:t>Perry, Univ. Texas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and reality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97" y="1325879"/>
            <a:ext cx="6655842" cy="5140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1563" y="6500869"/>
            <a:ext cx="3852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Adapted from Dewayne </a:t>
            </a:r>
            <a:r>
              <a:rPr lang="en-US" sz="1600" dirty="0">
                <a:solidFill>
                  <a:schemeClr val="tx2"/>
                </a:solidFill>
              </a:rPr>
              <a:t>E </a:t>
            </a:r>
            <a:r>
              <a:rPr lang="en-US" sz="1600" dirty="0" smtClean="0">
                <a:solidFill>
                  <a:schemeClr val="tx2"/>
                </a:solidFill>
              </a:rPr>
              <a:t>Perry, Univ. Texas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8859661">
            <a:off x="6863923" y="4174583"/>
            <a:ext cx="810699" cy="3512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53155" y="3646436"/>
            <a:ext cx="1486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Exploratory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340533">
            <a:off x="2201219" y="4638796"/>
            <a:ext cx="810699" cy="351259"/>
          </a:xfrm>
          <a:prstGeom prst="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6768" y="4776464"/>
            <a:ext cx="1603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Confirmatory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research design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Research </a:t>
            </a:r>
            <a:r>
              <a:rPr lang="en-US" b="1" dirty="0"/>
              <a:t>Design</a:t>
            </a:r>
            <a:r>
              <a:rPr lang="en-US" dirty="0"/>
              <a:t> is the process of selecting a method for a particular research problem</a:t>
            </a:r>
            <a:r>
              <a:rPr lang="en-US" dirty="0" smtClean="0"/>
              <a:t>, tapping </a:t>
            </a:r>
            <a:r>
              <a:rPr lang="en-US" dirty="0"/>
              <a:t>into its strengths, while mitigating its weaknesses</a:t>
            </a:r>
          </a:p>
        </p:txBody>
      </p:sp>
    </p:spTree>
    <p:extLst>
      <p:ext uri="{BB962C8B-B14F-4D97-AF65-F5344CB8AC3E}">
        <p14:creationId xmlns:p14="http://schemas.microsoft.com/office/powerpoint/2010/main" val="14454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variety of methods can be applied to any research problem, and it is often necessary to use </a:t>
            </a:r>
            <a:r>
              <a:rPr lang="en-US" dirty="0" smtClean="0"/>
              <a:t>a combination </a:t>
            </a:r>
            <a:r>
              <a:rPr lang="en-US" dirty="0"/>
              <a:t>of methods to fully understand the </a:t>
            </a:r>
            <a:r>
              <a:rPr lang="en-US" dirty="0" smtClean="0"/>
              <a:t>problem</a:t>
            </a:r>
          </a:p>
          <a:p>
            <a:pPr marL="0" indent="0" algn="r">
              <a:buNone/>
            </a:pPr>
            <a:endParaRPr lang="en-US" sz="2000" dirty="0" smtClean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 smtClean="0"/>
              <a:t> Easterbrook et al., 2008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Benefits </a:t>
            </a:r>
            <a:r>
              <a:rPr lang="en-US" dirty="0"/>
              <a:t>and challenges to using each method are not yet well </a:t>
            </a:r>
            <a:r>
              <a:rPr lang="en-US" dirty="0" smtClean="0"/>
              <a:t>catalogued</a:t>
            </a:r>
          </a:p>
          <a:p>
            <a:pPr marL="0" indent="0" algn="ctr">
              <a:buNone/>
            </a:pPr>
            <a:r>
              <a:rPr lang="en-US" dirty="0" smtClean="0"/>
              <a:t>(at least in our area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/>
              <a:t>Validity</a:t>
            </a:r>
            <a:r>
              <a:rPr lang="en-US" dirty="0"/>
              <a:t> of the results depends on </a:t>
            </a:r>
            <a:r>
              <a:rPr lang="en-US" b="1" dirty="0"/>
              <a:t>how well</a:t>
            </a:r>
            <a:r>
              <a:rPr lang="en-US" dirty="0"/>
              <a:t> the research design </a:t>
            </a:r>
            <a:r>
              <a:rPr lang="en-US" b="1" dirty="0"/>
              <a:t>compensates</a:t>
            </a:r>
            <a:r>
              <a:rPr lang="en-US" dirty="0"/>
              <a:t> for the </a:t>
            </a:r>
            <a:r>
              <a:rPr lang="en-US" b="1" dirty="0"/>
              <a:t>weaknesses</a:t>
            </a:r>
            <a:r>
              <a:rPr lang="en-US" dirty="0"/>
              <a:t> of the methods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 Easterbrook et al., 2008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research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context,</a:t>
            </a:r>
          </a:p>
          <a:p>
            <a:r>
              <a:rPr lang="en-US" dirty="0" smtClean="0"/>
              <a:t>Experimental </a:t>
            </a:r>
            <a:r>
              <a:rPr lang="en-US" dirty="0"/>
              <a:t>design,</a:t>
            </a:r>
          </a:p>
          <a:p>
            <a:r>
              <a:rPr lang="en-US" dirty="0" smtClean="0"/>
              <a:t>Conduct </a:t>
            </a:r>
            <a:r>
              <a:rPr lang="en-US" dirty="0"/>
              <a:t>of the experiment and data </a:t>
            </a:r>
            <a:r>
              <a:rPr lang="en-US" dirty="0" smtClean="0"/>
              <a:t>collection,</a:t>
            </a:r>
            <a:endParaRPr lang="en-US" dirty="0"/>
          </a:p>
          <a:p>
            <a:r>
              <a:rPr lang="en-US" dirty="0" smtClean="0"/>
              <a:t>Analysis</a:t>
            </a:r>
            <a:r>
              <a:rPr lang="en-US" dirty="0"/>
              <a:t>,</a:t>
            </a:r>
          </a:p>
          <a:p>
            <a:r>
              <a:rPr lang="en-US" dirty="0" smtClean="0"/>
              <a:t>Presentation </a:t>
            </a:r>
            <a:r>
              <a:rPr lang="en-US" dirty="0"/>
              <a:t>of results, and</a:t>
            </a:r>
          </a:p>
          <a:p>
            <a:r>
              <a:rPr lang="en-US" dirty="0" smtClean="0"/>
              <a:t>Interpretation </a:t>
            </a:r>
            <a:r>
              <a:rPr lang="en-US" dirty="0"/>
              <a:t>of </a:t>
            </a:r>
            <a:r>
              <a:rPr lang="en-US" dirty="0" smtClean="0"/>
              <a:t>results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sz="2600" dirty="0" err="1" smtClean="0"/>
              <a:t>Kitchenham</a:t>
            </a:r>
            <a:r>
              <a:rPr lang="en-US" sz="2600" dirty="0" smtClean="0"/>
              <a:t> et al 2002</a:t>
            </a:r>
          </a:p>
        </p:txBody>
      </p:sp>
    </p:spTree>
    <p:extLst>
      <p:ext uri="{BB962C8B-B14F-4D97-AF65-F5344CB8AC3E}">
        <p14:creationId xmlns:p14="http://schemas.microsoft.com/office/powerpoint/2010/main" val="28465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400" dirty="0" smtClean="0"/>
              <a:t>Each research method has its own ‘protocol’</a:t>
            </a:r>
          </a:p>
          <a:p>
            <a:pPr marL="457200" lvl="1" indent="0" algn="ctr">
              <a:buNone/>
            </a:pPr>
            <a:r>
              <a:rPr lang="en-US" sz="3200" dirty="0"/>
              <a:t>(</a:t>
            </a:r>
            <a:r>
              <a:rPr lang="en-US" sz="3200" dirty="0" smtClean="0"/>
              <a:t>check out some examples: </a:t>
            </a:r>
            <a:r>
              <a:rPr lang="en-US" sz="3200" dirty="0">
                <a:hlinkClick r:id="rId3"/>
              </a:rPr>
              <a:t>http://www.dur.ac.uk/ebse/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47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42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3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" y="0"/>
            <a:ext cx="9126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0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Deterioração de software</a:t>
            </a:r>
            <a:endParaRPr lang="pt-BR" dirty="0"/>
          </a:p>
        </p:txBody>
      </p:sp>
      <p:sp>
        <p:nvSpPr>
          <p:cNvPr id="29699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2970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pic>
        <p:nvPicPr>
          <p:cNvPr id="29702" name="Picture 4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0663" y="1646238"/>
            <a:ext cx="6988175" cy="4213225"/>
          </a:xfrm>
          <a:noFill/>
        </p:spPr>
      </p:pic>
      <p:sp>
        <p:nvSpPr>
          <p:cNvPr id="29703" name="CaixaDeTexto 7"/>
          <p:cNvSpPr txBox="1">
            <a:spLocks noChangeArrowheads="1"/>
          </p:cNvSpPr>
          <p:nvPr/>
        </p:nvSpPr>
        <p:spPr bwMode="auto">
          <a:xfrm>
            <a:off x="5857875" y="6215063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[Pressman, 2006]</a:t>
            </a: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" y="0"/>
            <a:ext cx="91686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3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quantitativos x qualitativos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Normalmente os métodos incidem no espaço contínuo entre quantitativo e qualitativo</a:t>
            </a:r>
          </a:p>
          <a:p>
            <a:pPr lvl="1"/>
            <a:r>
              <a:rPr lang="pt-BR" dirty="0" smtClean="0"/>
              <a:t>Alguns estudos tendem a um extremo ou a outro. No meio estão as abordagens mistas.</a:t>
            </a:r>
          </a:p>
          <a:p>
            <a:r>
              <a:rPr lang="pt-BR" dirty="0" smtClean="0"/>
              <a:t>Quantitativo</a:t>
            </a:r>
          </a:p>
          <a:p>
            <a:pPr lvl="1"/>
            <a:r>
              <a:rPr lang="pt-BR" dirty="0" smtClean="0"/>
              <a:t>Uso de números</a:t>
            </a:r>
          </a:p>
          <a:p>
            <a:pPr lvl="1"/>
            <a:r>
              <a:rPr lang="pt-BR" dirty="0" smtClean="0"/>
              <a:t>Hipóteses fechadas</a:t>
            </a:r>
          </a:p>
          <a:p>
            <a:pPr lvl="1"/>
            <a:r>
              <a:rPr lang="pt-BR" dirty="0" smtClean="0"/>
              <a:t>Pensamento dedutivo</a:t>
            </a:r>
          </a:p>
          <a:p>
            <a:pPr lvl="1"/>
            <a:r>
              <a:rPr lang="pt-BR" dirty="0" smtClean="0"/>
              <a:t>Útil para testar teorias quando é possível separar adequadamente os diversos fatores de influência</a:t>
            </a:r>
          </a:p>
          <a:p>
            <a:r>
              <a:rPr lang="pt-BR" dirty="0" smtClean="0"/>
              <a:t>Qualitativo</a:t>
            </a:r>
          </a:p>
          <a:p>
            <a:pPr lvl="1"/>
            <a:r>
              <a:rPr lang="pt-BR" dirty="0" smtClean="0"/>
              <a:t>Uso de palavras</a:t>
            </a:r>
          </a:p>
          <a:p>
            <a:pPr lvl="1"/>
            <a:r>
              <a:rPr lang="pt-BR" dirty="0" smtClean="0"/>
              <a:t>Perguntas abertas</a:t>
            </a:r>
          </a:p>
          <a:p>
            <a:pPr lvl="1"/>
            <a:r>
              <a:rPr lang="pt-BR" dirty="0" smtClean="0"/>
              <a:t>Pensamento indutivo</a:t>
            </a:r>
          </a:p>
          <a:p>
            <a:pPr lvl="1"/>
            <a:r>
              <a:rPr lang="pt-BR" dirty="0" smtClean="0"/>
              <a:t>Útil em situações complexas, que tipicamente envolvem seres humanos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types of 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Controlled </a:t>
            </a:r>
            <a:r>
              <a:rPr lang="en-US" dirty="0"/>
              <a:t>Experiments (including Quasi-Experiments);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Case </a:t>
            </a:r>
            <a:r>
              <a:rPr lang="en-US" dirty="0"/>
              <a:t>Studies (both exploratory and confirmatory)</a:t>
            </a:r>
            <a:r>
              <a:rPr lang="en-US" dirty="0" smtClean="0"/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Field Studies;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Pilot Studies;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Artifact/Archive Analysis (‘mining’)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Survey </a:t>
            </a:r>
            <a:r>
              <a:rPr lang="en-US" dirty="0"/>
              <a:t>Research</a:t>
            </a:r>
            <a:r>
              <a:rPr lang="en-US" dirty="0" smtClean="0"/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Ethnographies;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Action Research;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Simulations;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Benchmarks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290" y="6415660"/>
            <a:ext cx="522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adapted from Easterbrook </a:t>
            </a:r>
            <a:r>
              <a:rPr lang="en-US" sz="1600" dirty="0">
                <a:solidFill>
                  <a:srgbClr val="1F497D"/>
                </a:solidFill>
              </a:rPr>
              <a:t>et al., </a:t>
            </a:r>
            <a:r>
              <a:rPr lang="en-US" sz="1600" dirty="0" smtClean="0">
                <a:solidFill>
                  <a:srgbClr val="1F497D"/>
                </a:solidFill>
              </a:rPr>
              <a:t>2008 and </a:t>
            </a:r>
            <a:r>
              <a:rPr lang="en-US" sz="1600" dirty="0">
                <a:solidFill>
                  <a:srgbClr val="1F497D"/>
                </a:solidFill>
              </a:rPr>
              <a:t>Dewayne E Perry </a:t>
            </a:r>
          </a:p>
        </p:txBody>
      </p:sp>
    </p:spTree>
    <p:extLst>
      <p:ext uri="{BB962C8B-B14F-4D97-AF65-F5344CB8AC3E}">
        <p14:creationId xmlns:p14="http://schemas.microsoft.com/office/powerpoint/2010/main" val="1658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Investigation of a testable hypothesis, in which conditions are set up to isolate the variables of interest ("independent variables") and test how they affect certain measurable outcomes (the "dependent variables")</a:t>
            </a:r>
          </a:p>
          <a:p>
            <a:endParaRPr lang="en-US" dirty="0" smtClean="0"/>
          </a:p>
          <a:p>
            <a:r>
              <a:rPr lang="en-US" dirty="0" smtClean="0"/>
              <a:t>Good for</a:t>
            </a:r>
          </a:p>
          <a:p>
            <a:pPr lvl="1"/>
            <a:r>
              <a:rPr lang="en-US" dirty="0" smtClean="0"/>
              <a:t>Quantitative analysis of benefits of a particular tool/technique</a:t>
            </a:r>
          </a:p>
          <a:p>
            <a:pPr lvl="1"/>
            <a:r>
              <a:rPr lang="en-US" dirty="0" smtClean="0"/>
              <a:t>(Demonstrating how scientific we are!)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Hard to apply if you cannot simulate the right conditions in the lab</a:t>
            </a:r>
          </a:p>
          <a:p>
            <a:pPr lvl="1"/>
            <a:r>
              <a:rPr lang="en-US" dirty="0" smtClean="0"/>
              <a:t>Limited confidence that the lab setup reflects the real situation</a:t>
            </a:r>
          </a:p>
          <a:p>
            <a:pPr lvl="1"/>
            <a:r>
              <a:rPr lang="en-US" dirty="0" smtClean="0"/>
              <a:t>Ignores contextual factors (e.g. social/organizational/political factors)</a:t>
            </a:r>
          </a:p>
          <a:p>
            <a:pPr lvl="1"/>
            <a:r>
              <a:rPr lang="en-US" dirty="0" smtClean="0"/>
              <a:t>Extremely time-consuming!</a:t>
            </a:r>
          </a:p>
          <a:p>
            <a:endParaRPr lang="en-US" dirty="0" smtClean="0"/>
          </a:p>
          <a:p>
            <a:r>
              <a:rPr lang="en-US" sz="1200" dirty="0" smtClean="0"/>
              <a:t>See: </a:t>
            </a:r>
            <a:r>
              <a:rPr lang="en-US" sz="1200" dirty="0" err="1" smtClean="0"/>
              <a:t>Pfleeger</a:t>
            </a:r>
            <a:r>
              <a:rPr lang="en-US" sz="1200" dirty="0" smtClean="0"/>
              <a:t>, S.L.; Experimental design and analysis in software engineering. Annals of Software Engineering1, 219-253. 1995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74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Field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Exploratory study, used where little is currently know about a problem, or where we wish to check that our research goals are grounded in real-life settings; studies organizational practice using anthropological techniques.</a:t>
            </a:r>
          </a:p>
          <a:p>
            <a:r>
              <a:rPr lang="en-US" dirty="0" smtClean="0"/>
              <a:t>Good for</a:t>
            </a:r>
          </a:p>
          <a:p>
            <a:pPr lvl="1"/>
            <a:r>
              <a:rPr lang="en-US" dirty="0" smtClean="0"/>
              <a:t>Setting a research agenda (what really matters?)</a:t>
            </a:r>
          </a:p>
          <a:p>
            <a:pPr lvl="1"/>
            <a:r>
              <a:rPr lang="en-US" dirty="0" smtClean="0"/>
              <a:t>Understanding the context for RE (Real Environment) problems (naturalistic inquiry)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Hard to build generalizations (results may be organization specific)</a:t>
            </a:r>
          </a:p>
          <a:p>
            <a:pPr lvl="1"/>
            <a:r>
              <a:rPr lang="en-US" dirty="0" smtClean="0"/>
              <a:t>Observers’ bias</a:t>
            </a:r>
          </a:p>
          <a:p>
            <a:r>
              <a:rPr lang="en-US" sz="1200" dirty="0" smtClean="0"/>
              <a:t>See:</a:t>
            </a:r>
          </a:p>
          <a:p>
            <a:r>
              <a:rPr lang="en-US" sz="1200" dirty="0" smtClean="0"/>
              <a:t>Klein, H.K., and Myers, M.D. "A Set of Principles for Conducting and Evaluating Interpretive Field Studies in Information Systems," MIS Quarterly, vol23 No 1, pp67-93, 1999.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60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Technique for detailed exploratory investigations, both prospectively and retrospectively, that attempt to understand and explain phenomenon or test theories, using primarily qualitative analysis</a:t>
            </a:r>
          </a:p>
          <a:p>
            <a:r>
              <a:rPr lang="en-US" dirty="0" smtClean="0"/>
              <a:t>Good for</a:t>
            </a:r>
          </a:p>
          <a:p>
            <a:pPr lvl="1"/>
            <a:r>
              <a:rPr lang="en-US" dirty="0" smtClean="0"/>
              <a:t>Setting a research agenda (what really matters?)</a:t>
            </a:r>
          </a:p>
          <a:p>
            <a:pPr lvl="1"/>
            <a:r>
              <a:rPr lang="en-US" dirty="0" smtClean="0"/>
              <a:t>Understanding the context for RE problems (naturalistic inquiry)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Hard to build generalizations (results may be organization specific)</a:t>
            </a:r>
          </a:p>
          <a:p>
            <a:pPr lvl="1"/>
            <a:r>
              <a:rPr lang="en-US" dirty="0" smtClean="0"/>
              <a:t>Observers’ bias</a:t>
            </a:r>
          </a:p>
          <a:p>
            <a:r>
              <a:rPr lang="en-US" sz="1200" dirty="0" smtClean="0"/>
              <a:t>See:</a:t>
            </a:r>
          </a:p>
          <a:p>
            <a:r>
              <a:rPr lang="en-US" sz="1200" dirty="0" smtClean="0"/>
              <a:t>Klein, H.K., and Myers, M.D. "A Set of Principles for Conducting and Evaluating Interpretive Field Studies in Information Systems," MIS Quarterly, vol23 No 1, pp67-93, 1999.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22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Pilot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introduction of a tool/technique into a real project, where the researcher can no longer control the context, but where the net effect can be measured (e.g. against a baseline, or against previous experience)</a:t>
            </a:r>
          </a:p>
          <a:p>
            <a:r>
              <a:rPr lang="en-US" dirty="0" smtClean="0"/>
              <a:t>Good for</a:t>
            </a:r>
          </a:p>
          <a:p>
            <a:pPr lvl="1"/>
            <a:r>
              <a:rPr lang="en-US" dirty="0" smtClean="0"/>
              <a:t>Measuring the benefits in a real setting</a:t>
            </a:r>
          </a:p>
          <a:p>
            <a:pPr lvl="1"/>
            <a:r>
              <a:rPr lang="en-US" dirty="0" smtClean="0"/>
              <a:t>Preparation for tech. transfer</a:t>
            </a:r>
          </a:p>
          <a:p>
            <a:pPr lvl="1"/>
            <a:r>
              <a:rPr lang="en-US" dirty="0" smtClean="0"/>
              <a:t>Getting organizations interested in your work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Hard to get organizations to adopt unproven ideas</a:t>
            </a:r>
          </a:p>
          <a:p>
            <a:pPr lvl="1"/>
            <a:r>
              <a:rPr lang="en-US" dirty="0" smtClean="0"/>
              <a:t>Hawthorn effect (and other bias problems)</a:t>
            </a:r>
          </a:p>
          <a:p>
            <a:endParaRPr lang="en-US" dirty="0" smtClean="0"/>
          </a:p>
          <a:p>
            <a:r>
              <a:rPr lang="en-US" sz="1200" dirty="0" smtClean="0"/>
              <a:t>See: R. L Glass “Pilot Studies: What, Why and How” J. Systems and Software, vol36, no 1, pp85-97, 1997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8505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comprehensive system for collecting information to describe, compare or explain knowledge, attitudes and behavior over large populations</a:t>
            </a:r>
          </a:p>
          <a:p>
            <a:r>
              <a:rPr lang="en-US" dirty="0" smtClean="0"/>
              <a:t>Good for</a:t>
            </a:r>
          </a:p>
          <a:p>
            <a:pPr lvl="1"/>
            <a:r>
              <a:rPr lang="en-US" dirty="0" smtClean="0"/>
              <a:t>Investigating the nature of a large population</a:t>
            </a:r>
          </a:p>
          <a:p>
            <a:pPr lvl="1"/>
            <a:r>
              <a:rPr lang="en-US" dirty="0" smtClean="0"/>
              <a:t>Testing theories where there is little control over the variables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Relies on self-reported observations</a:t>
            </a:r>
          </a:p>
          <a:p>
            <a:pPr lvl="1"/>
            <a:r>
              <a:rPr lang="en-US" dirty="0" smtClean="0"/>
              <a:t>Difficulties of sampling and self-selection</a:t>
            </a:r>
          </a:p>
          <a:p>
            <a:pPr lvl="1"/>
            <a:r>
              <a:rPr lang="en-US" dirty="0" smtClean="0"/>
              <a:t>Information collected tends to subjective opinion</a:t>
            </a:r>
          </a:p>
          <a:p>
            <a:endParaRPr lang="en-US" dirty="0" smtClean="0"/>
          </a:p>
          <a:p>
            <a:r>
              <a:rPr lang="en-US" sz="1200" dirty="0" smtClean="0"/>
              <a:t>See: Shari Lawrence </a:t>
            </a:r>
            <a:r>
              <a:rPr lang="en-US" sz="1200" dirty="0" err="1" smtClean="0"/>
              <a:t>Pfleeger</a:t>
            </a:r>
            <a:r>
              <a:rPr lang="en-US" sz="1200" dirty="0" smtClean="0"/>
              <a:t> and Barbara A. </a:t>
            </a:r>
            <a:r>
              <a:rPr lang="en-US" sz="1200" dirty="0" err="1" smtClean="0"/>
              <a:t>Kitchenham</a:t>
            </a:r>
            <a:r>
              <a:rPr lang="en-US" sz="1200" dirty="0" smtClean="0"/>
              <a:t>, "Principles of Survey Research,” Software Engineering Notes, (6 parts) Nov 2001 -Mar 2003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772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Ethnographies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Interpretive, in-depth studies in which the researcher immerses herself in a social group under study to understand phenomena though the meanings that people assign to them</a:t>
            </a:r>
          </a:p>
          <a:p>
            <a:r>
              <a:rPr lang="en-US" dirty="0" smtClean="0"/>
              <a:t>Good for:</a:t>
            </a:r>
          </a:p>
          <a:p>
            <a:pPr lvl="1"/>
            <a:r>
              <a:rPr lang="en-US" dirty="0" smtClean="0"/>
              <a:t>Understanding the intertwining of context and meaning</a:t>
            </a:r>
          </a:p>
          <a:p>
            <a:pPr lvl="1"/>
            <a:r>
              <a:rPr lang="en-US" dirty="0" smtClean="0"/>
              <a:t>Explaining cultures and practices around tool use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No generalization, as context is critical</a:t>
            </a:r>
          </a:p>
          <a:p>
            <a:pPr lvl="1"/>
            <a:r>
              <a:rPr lang="en-US" dirty="0" smtClean="0"/>
              <a:t>Little support for theory building</a:t>
            </a:r>
          </a:p>
          <a:p>
            <a:endParaRPr lang="en-US" dirty="0" smtClean="0"/>
          </a:p>
          <a:p>
            <a:r>
              <a:rPr lang="en-US" sz="1200" dirty="0" smtClean="0"/>
              <a:t>See: Klein, H. K.; Myers, M. D.; A Set of Principles for Conducting and Evaluating Interpretive Field Studies in Information Systems. MIS Quarterly 23(1) 67-93. March 1999.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431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and practice intertwine and shape one another. The researcher mixes research and intervention and involves organizational members as participants in and shapers of the research objectives</a:t>
            </a:r>
          </a:p>
          <a:p>
            <a:endParaRPr lang="en-US" dirty="0" smtClean="0"/>
          </a:p>
          <a:p>
            <a:r>
              <a:rPr lang="en-US" dirty="0" smtClean="0"/>
              <a:t>Good for</a:t>
            </a:r>
          </a:p>
          <a:p>
            <a:pPr lvl="1"/>
            <a:r>
              <a:rPr lang="en-US" dirty="0" smtClean="0"/>
              <a:t>Any domain where you cannot isolate variables, cause from effect…</a:t>
            </a:r>
          </a:p>
          <a:p>
            <a:pPr lvl="1"/>
            <a:r>
              <a:rPr lang="en-US" dirty="0" smtClean="0"/>
              <a:t>Ensuring research goals are relevant</a:t>
            </a:r>
          </a:p>
          <a:p>
            <a:pPr lvl="1"/>
            <a:r>
              <a:rPr lang="en-US" dirty="0" smtClean="0"/>
              <a:t>When effecting a change is as important as discovering new knowledge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Hard to build generalizations (abstractionism vs. </a:t>
            </a:r>
            <a:r>
              <a:rPr lang="en-US" dirty="0" err="1" smtClean="0"/>
              <a:t>contextualism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Won’t satisfy the positivists!</a:t>
            </a:r>
          </a:p>
          <a:p>
            <a:r>
              <a:rPr lang="en-US" sz="1200" dirty="0" smtClean="0"/>
              <a:t>See: Lau, F; Towards a framework for action research in information systems studies. Info. Technology and People 12 (2) 148-75. 1999.</a:t>
            </a:r>
          </a:p>
          <a:p>
            <a:r>
              <a:rPr lang="en-US" sz="1200" dirty="0" err="1" smtClean="0"/>
              <a:t>Kock</a:t>
            </a:r>
            <a:r>
              <a:rPr lang="en-US" sz="1200" dirty="0" smtClean="0"/>
              <a:t>, N.F., (1997), Myths in </a:t>
            </a:r>
            <a:r>
              <a:rPr lang="en-US" sz="1200" dirty="0" err="1" smtClean="0"/>
              <a:t>Organisational</a:t>
            </a:r>
            <a:r>
              <a:rPr lang="en-US" sz="1200" dirty="0" smtClean="0"/>
              <a:t> Action Research: Reflections on a Study of Computer-Supported Process Redesign Groups, Organizations &amp; Society, V.4, No.9, pp. 65-91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98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Custo de uma falha</a:t>
            </a:r>
            <a:endParaRPr lang="pt-BR"/>
          </a:p>
        </p:txBody>
      </p:sp>
      <p:sp>
        <p:nvSpPr>
          <p:cNvPr id="32771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3277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pic>
        <p:nvPicPr>
          <p:cNvPr id="32774" name="Picture 9" descr="file:///C:/Documents%20and%20Settings/Steve/My%20Documents/=se7%20PowerPoints=/=jpegs=/sch91264_01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428750"/>
            <a:ext cx="5786438" cy="4298950"/>
          </a:xfrm>
          <a:noFill/>
        </p:spPr>
      </p:pic>
      <p:sp>
        <p:nvSpPr>
          <p:cNvPr id="32775" name="CaixaDeTexto 7"/>
          <p:cNvSpPr txBox="1">
            <a:spLocks noChangeArrowheads="1"/>
          </p:cNvSpPr>
          <p:nvPr/>
        </p:nvSpPr>
        <p:spPr bwMode="auto">
          <a:xfrm>
            <a:off x="3857625" y="1000125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Projetos na IBM</a:t>
            </a:r>
          </a:p>
        </p:txBody>
      </p:sp>
      <p:sp>
        <p:nvSpPr>
          <p:cNvPr id="32776" name="CaixaDeTexto 8"/>
          <p:cNvSpPr txBox="1">
            <a:spLocks noChangeArrowheads="1"/>
          </p:cNvSpPr>
          <p:nvPr/>
        </p:nvSpPr>
        <p:spPr bwMode="auto">
          <a:xfrm>
            <a:off x="1785938" y="6000750"/>
            <a:ext cx="339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Para onde direcionar esforços?</a:t>
            </a:r>
          </a:p>
        </p:txBody>
      </p:sp>
      <p:sp>
        <p:nvSpPr>
          <p:cNvPr id="32777" name="CaixaDeTexto 9"/>
          <p:cNvSpPr txBox="1">
            <a:spLocks noChangeArrowheads="1"/>
          </p:cNvSpPr>
          <p:nvPr/>
        </p:nvSpPr>
        <p:spPr bwMode="auto">
          <a:xfrm>
            <a:off x="7459663" y="1000125"/>
            <a:ext cx="168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[Boehm, 1981]</a:t>
            </a:r>
          </a:p>
        </p:txBody>
      </p:sp>
      <p:sp>
        <p:nvSpPr>
          <p:cNvPr id="11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executable model of the software development process, developed from detailed data collected from past projects, used to test the effect of process innovations.</a:t>
            </a:r>
          </a:p>
          <a:p>
            <a:endParaRPr lang="en-US" dirty="0" smtClean="0"/>
          </a:p>
          <a:p>
            <a:r>
              <a:rPr lang="en-US" dirty="0" smtClean="0"/>
              <a:t>Good for:</a:t>
            </a:r>
          </a:p>
          <a:p>
            <a:pPr lvl="1"/>
            <a:r>
              <a:rPr lang="en-US" dirty="0" smtClean="0"/>
              <a:t>Preliminary test of new approaches without risk of project failure</a:t>
            </a:r>
          </a:p>
          <a:p>
            <a:pPr lvl="1"/>
            <a:r>
              <a:rPr lang="en-US" dirty="0" smtClean="0"/>
              <a:t>[Once the model is built] each test is relatively cheap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Expensive to build and validate the simulation model</a:t>
            </a:r>
          </a:p>
          <a:p>
            <a:pPr lvl="1"/>
            <a:r>
              <a:rPr lang="en-US" dirty="0" smtClean="0"/>
              <a:t>Model is only as good as the data used to build it</a:t>
            </a:r>
          </a:p>
          <a:p>
            <a:pPr lvl="1"/>
            <a:r>
              <a:rPr lang="en-US" dirty="0" smtClean="0"/>
              <a:t>Hard to assess scope of applicability of the simulation</a:t>
            </a:r>
          </a:p>
          <a:p>
            <a:r>
              <a:rPr lang="en-US" sz="1200" dirty="0" smtClean="0"/>
              <a:t>See:</a:t>
            </a:r>
          </a:p>
          <a:p>
            <a:r>
              <a:rPr lang="en-US" sz="1200" dirty="0" err="1" smtClean="0"/>
              <a:t>Kellner</a:t>
            </a:r>
            <a:r>
              <a:rPr lang="en-US" sz="1200" dirty="0" smtClean="0"/>
              <a:t>, M. I.; </a:t>
            </a:r>
            <a:r>
              <a:rPr lang="en-US" sz="1200" dirty="0" err="1" smtClean="0"/>
              <a:t>Madachy</a:t>
            </a:r>
            <a:r>
              <a:rPr lang="en-US" sz="1200" dirty="0" smtClean="0"/>
              <a:t>, R. J.; </a:t>
            </a:r>
            <a:r>
              <a:rPr lang="en-US" sz="1200" dirty="0" err="1" smtClean="0"/>
              <a:t>Raffo</a:t>
            </a:r>
            <a:r>
              <a:rPr lang="en-US" sz="1200" dirty="0" smtClean="0"/>
              <a:t>, D. M.; Software Process Simulation Modeling: Why? What? </a:t>
            </a:r>
            <a:r>
              <a:rPr lang="en-US" sz="1200" dirty="0" err="1" smtClean="0"/>
              <a:t>How?Journal</a:t>
            </a:r>
            <a:r>
              <a:rPr lang="en-US" sz="1200" dirty="0" smtClean="0"/>
              <a:t> of Systems and Software 46 (2-3) 91-105, April 1999.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8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test or set of tests used to compare alternative tools or techniques. A benchmark comprises a motivating comparison, a task sample, and a set of performance measures</a:t>
            </a:r>
          </a:p>
          <a:p>
            <a:endParaRPr lang="en-US" dirty="0" smtClean="0"/>
          </a:p>
          <a:p>
            <a:r>
              <a:rPr lang="en-US" dirty="0" smtClean="0"/>
              <a:t>Good for</a:t>
            </a:r>
          </a:p>
          <a:p>
            <a:pPr lvl="1"/>
            <a:r>
              <a:rPr lang="en-US" dirty="0" smtClean="0"/>
              <a:t>making detailed comparisons between methods/tools</a:t>
            </a:r>
          </a:p>
          <a:p>
            <a:pPr lvl="1"/>
            <a:r>
              <a:rPr lang="en-US" dirty="0" smtClean="0"/>
              <a:t>increasing the (scientific) maturity of a research community</a:t>
            </a:r>
          </a:p>
          <a:p>
            <a:pPr lvl="1"/>
            <a:r>
              <a:rPr lang="en-US" dirty="0" smtClean="0"/>
              <a:t>building consensus over the valid problems and approaches to them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can only be applied if the community is ready</a:t>
            </a:r>
          </a:p>
          <a:p>
            <a:pPr lvl="1"/>
            <a:r>
              <a:rPr lang="en-US" dirty="0" smtClean="0"/>
              <a:t>become less useful / redundant as the research paradigm evolves</a:t>
            </a:r>
          </a:p>
          <a:p>
            <a:r>
              <a:rPr lang="en-US" sz="1200" dirty="0" smtClean="0"/>
              <a:t>See:</a:t>
            </a:r>
          </a:p>
          <a:p>
            <a:r>
              <a:rPr lang="en-US" sz="1200" dirty="0" smtClean="0"/>
              <a:t>S. </a:t>
            </a:r>
            <a:r>
              <a:rPr lang="en-US" sz="1200" dirty="0" err="1" smtClean="0"/>
              <a:t>Sim</a:t>
            </a:r>
            <a:r>
              <a:rPr lang="en-US" sz="1200" dirty="0" smtClean="0"/>
              <a:t>, S. M. Easterbrook and R. C. Holt “Using Benchmarking to Advance Research: A Challenge to Software Engineering”. Proceedings, ICSE-2003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88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68"/>
            <a:ext cx="9165824" cy="68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9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Leitura dos artigos:</a:t>
            </a:r>
            <a:endParaRPr lang="pt-BR" dirty="0"/>
          </a:p>
          <a:p>
            <a:pPr lvl="0"/>
            <a:r>
              <a:rPr lang="en-US" dirty="0"/>
              <a:t>Singer, J., </a:t>
            </a:r>
            <a:r>
              <a:rPr lang="en-US" dirty="0" err="1"/>
              <a:t>Storey</a:t>
            </a:r>
            <a:r>
              <a:rPr lang="en-US" dirty="0"/>
              <a:t>, M.-A., &amp; Damian, D. (2002).</a:t>
            </a:r>
            <a:r>
              <a:rPr lang="en-US" b="1" dirty="0"/>
              <a:t> Selecting Empirical Methods for Software Engineering Research.</a:t>
            </a:r>
            <a:r>
              <a:rPr lang="en-US" dirty="0"/>
              <a:t> (F. Shull, J. Singer, &amp; D. I. K. </a:t>
            </a:r>
            <a:r>
              <a:rPr lang="en-US" dirty="0" err="1"/>
              <a:t>Sjøberg</a:t>
            </a:r>
            <a:r>
              <a:rPr lang="en-US" dirty="0"/>
              <a:t>, Eds.)</a:t>
            </a:r>
            <a:r>
              <a:rPr lang="en-US" i="1" dirty="0"/>
              <a:t>Guide to Advanced Empirical Software Engineering</a:t>
            </a:r>
            <a:r>
              <a:rPr lang="en-US" dirty="0"/>
              <a:t>, 285-311. </a:t>
            </a:r>
            <a:r>
              <a:rPr lang="pt-BR" dirty="0"/>
              <a:t>Springer.</a:t>
            </a:r>
          </a:p>
          <a:p>
            <a:pPr lvl="0"/>
            <a:r>
              <a:rPr lang="en-US" u="sng" dirty="0">
                <a:hlinkClick r:id="rId2"/>
              </a:rPr>
              <a:t>Shaw: "Writing good software engineering research papers"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  <a:p>
            <a:r>
              <a:rPr lang="pt-BR" dirty="0" smtClean="0"/>
              <a:t>Refinar a estruturação </a:t>
            </a:r>
            <a:r>
              <a:rPr lang="pt-BR" smtClean="0"/>
              <a:t>da pesquisa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Diferentes tipos de desenvolvimento</a:t>
            </a:r>
            <a:endParaRPr lang="pt-BR"/>
          </a:p>
        </p:txBody>
      </p:sp>
      <p:sp>
        <p:nvSpPr>
          <p:cNvPr id="419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Desenvolvimento interno por demanda</a:t>
            </a:r>
          </a:p>
          <a:p>
            <a:r>
              <a:rPr lang="pt-BR" dirty="0" smtClean="0"/>
              <a:t>Desenvolvimento por contrato</a:t>
            </a:r>
          </a:p>
          <a:p>
            <a:r>
              <a:rPr lang="pt-BR" dirty="0" smtClean="0"/>
              <a:t>Desenvolvimento de COTS</a:t>
            </a:r>
          </a:p>
          <a:p>
            <a:r>
              <a:rPr lang="pt-BR" dirty="0" smtClean="0"/>
              <a:t>Desenvolvimento de linha de produto</a:t>
            </a:r>
          </a:p>
          <a:p>
            <a:r>
              <a:rPr lang="pt-BR" dirty="0" smtClean="0"/>
              <a:t>Desenvolvimento de F/OSS (</a:t>
            </a:r>
            <a:r>
              <a:rPr lang="pt-BR" dirty="0" err="1" smtClean="0"/>
              <a:t>Free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Open </a:t>
            </a:r>
            <a:r>
              <a:rPr lang="pt-BR" dirty="0" err="1" smtClean="0"/>
              <a:t>Source</a:t>
            </a:r>
            <a:r>
              <a:rPr lang="pt-BR" dirty="0" smtClean="0"/>
              <a:t> Software)</a:t>
            </a:r>
          </a:p>
          <a:p>
            <a:pPr lvl="1"/>
            <a:r>
              <a:rPr lang="pt-BR" dirty="0" smtClean="0"/>
              <a:t>“Com um bom número de olhos, todos os bugs são superficiais” (Raymond, 2000) =&gt; Lance o produto logo e frequentemente.</a:t>
            </a:r>
          </a:p>
          <a:p>
            <a:r>
              <a:rPr lang="pt-BR" dirty="0" smtClean="0"/>
              <a:t>Desenvolvimento Web</a:t>
            </a:r>
          </a:p>
          <a:p>
            <a:r>
              <a:rPr lang="pt-BR" dirty="0" smtClean="0"/>
              <a:t>Desenvolvimento sistemas críticos</a:t>
            </a:r>
          </a:p>
          <a:p>
            <a:r>
              <a:rPr lang="pt-BR" dirty="0" smtClean="0"/>
              <a:t>Desenvolvimento de sistemas de tempo real</a:t>
            </a:r>
          </a:p>
          <a:p>
            <a:r>
              <a:rPr lang="pt-BR" dirty="0" smtClean="0"/>
              <a:t>Desenvolvimento de sistema embarcado</a:t>
            </a:r>
          </a:p>
          <a:p>
            <a:r>
              <a:rPr lang="pt-BR" dirty="0" smtClean="0"/>
              <a:t>Desenvolvimento de sistemas científicos</a:t>
            </a:r>
          </a:p>
          <a:p>
            <a:r>
              <a:rPr lang="pt-BR" dirty="0" smtClean="0"/>
              <a:t>etc.</a:t>
            </a:r>
          </a:p>
        </p:txBody>
      </p:sp>
      <p:sp>
        <p:nvSpPr>
          <p:cNvPr id="41988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419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sp>
        <p:nvSpPr>
          <p:cNvPr id="8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Engenharia de Software no modelo BRETAM</a:t>
            </a:r>
            <a:endParaRPr lang="pt-BR" dirty="0"/>
          </a:p>
        </p:txBody>
      </p:sp>
      <p:sp>
        <p:nvSpPr>
          <p:cNvPr id="2052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205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sp>
        <p:nvSpPr>
          <p:cNvPr id="2055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900113" y="1196975"/>
          <a:ext cx="7704137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SmartDraw" r:id="rId3" imgW="5605272" imgH="2622804" progId="SmartDraw.2">
                  <p:embed/>
                </p:oleObj>
              </mc:Choice>
              <mc:Fallback>
                <p:oleObj name="SmartDraw" r:id="rId3" imgW="5605272" imgH="2622804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12" t="4118" r="1927"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7704137" cy="364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7410450" y="6092825"/>
            <a:ext cx="173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[Gaines, 1999]</a:t>
            </a:r>
            <a:r>
              <a:rPr lang="pt-BR"/>
              <a:t> </a:t>
            </a:r>
          </a:p>
        </p:txBody>
      </p:sp>
      <p:sp>
        <p:nvSpPr>
          <p:cNvPr id="10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Hype</a:t>
            </a:r>
            <a:r>
              <a:rPr lang="pt-BR" dirty="0" smtClean="0"/>
              <a:t> </a:t>
            </a:r>
            <a:r>
              <a:rPr lang="pt-BR" dirty="0" err="1" smtClean="0"/>
              <a:t>Cycle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43063"/>
            <a:ext cx="48768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3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Hype</a:t>
            </a:r>
            <a:r>
              <a:rPr lang="pt-BR" dirty="0" smtClean="0"/>
              <a:t> </a:t>
            </a:r>
            <a:r>
              <a:rPr lang="pt-BR" dirty="0" err="1" smtClean="0"/>
              <a:t>Cycle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62" y="2708920"/>
            <a:ext cx="609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52578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2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Hype</a:t>
            </a:r>
            <a:r>
              <a:rPr lang="pt-BR" dirty="0" smtClean="0"/>
              <a:t> </a:t>
            </a:r>
            <a:r>
              <a:rPr lang="pt-BR" dirty="0" err="1" smtClean="0"/>
              <a:t>Cycle</a:t>
            </a:r>
            <a:r>
              <a:rPr lang="pt-BR" dirty="0" smtClean="0"/>
              <a:t> for </a:t>
            </a:r>
            <a:r>
              <a:rPr lang="pt-BR" dirty="0" err="1" smtClean="0"/>
              <a:t>Application</a:t>
            </a:r>
            <a:r>
              <a:rPr lang="pt-BR" dirty="0" smtClean="0"/>
              <a:t> </a:t>
            </a:r>
            <a:r>
              <a:rPr lang="pt-BR" dirty="0" err="1" smtClean="0"/>
              <a:t>Development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400175"/>
            <a:ext cx="49244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5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ES é mesmo uma Engenharia?</a:t>
            </a:r>
            <a:endParaRPr lang="pt-BR" dirty="0"/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Atualmente alguns pesquisadores começam</a:t>
            </a:r>
            <a:br>
              <a:rPr lang="pt-BR" dirty="0" smtClean="0"/>
            </a:br>
            <a:r>
              <a:rPr lang="pt-BR" dirty="0" smtClean="0"/>
              <a:t>a contestar essa apropriação.</a:t>
            </a:r>
          </a:p>
        </p:txBody>
      </p:sp>
      <p:sp>
        <p:nvSpPr>
          <p:cNvPr id="44036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440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pic>
        <p:nvPicPr>
          <p:cNvPr id="4403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000125"/>
            <a:ext cx="13573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2071688"/>
            <a:ext cx="779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357438"/>
            <a:ext cx="990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2857500"/>
            <a:ext cx="727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2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0824" y="6624017"/>
            <a:ext cx="2664991" cy="333375"/>
          </a:xfrm>
        </p:spPr>
        <p:txBody>
          <a:bodyPr/>
          <a:lstStyle/>
          <a:p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</p:spPr>
        <p:txBody>
          <a:bodyPr/>
          <a:lstStyle/>
          <a:p>
            <a:r>
              <a:rPr lang="en-US"/>
              <a:t>IME / USP</a:t>
            </a: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Pequeno </a:t>
            </a:r>
            <a:r>
              <a:rPr lang="pt-BR" dirty="0" err="1" smtClean="0"/>
              <a:t>survey</a:t>
            </a:r>
            <a:endParaRPr lang="pt-BR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19100" indent="-419100">
              <a:buFontTx/>
              <a:buAutoNum type="arabicPeriod"/>
            </a:pPr>
            <a:r>
              <a:rPr lang="pt-BR" sz="2000" dirty="0"/>
              <a:t>Qual o seu </a:t>
            </a:r>
            <a:r>
              <a:rPr lang="pt-BR" sz="2000" dirty="0" smtClean="0"/>
              <a:t>nome?</a:t>
            </a:r>
            <a:endParaRPr lang="pt-BR" sz="2000" dirty="0"/>
          </a:p>
          <a:p>
            <a:pPr marL="419100" indent="-419100">
              <a:buFontTx/>
              <a:buAutoNum type="arabicPeriod"/>
            </a:pPr>
            <a:r>
              <a:rPr lang="pt-BR" sz="2000" dirty="0" smtClean="0"/>
              <a:t>Qual o seu orientador e tema de pesquisa?</a:t>
            </a:r>
          </a:p>
          <a:p>
            <a:pPr marL="419100" indent="-419100">
              <a:buFontTx/>
              <a:buAutoNum type="arabicPeriod"/>
            </a:pPr>
            <a:r>
              <a:rPr lang="pt-BR" dirty="0" smtClean="0"/>
              <a:t>Qual a sua experiência com engenharia de software experimental?</a:t>
            </a:r>
          </a:p>
          <a:p>
            <a:pPr marL="419100" indent="-419100">
              <a:buFontTx/>
              <a:buAutoNum type="arabicPeriod"/>
            </a:pPr>
            <a:r>
              <a:rPr lang="pt-BR" dirty="0" smtClean="0"/>
              <a:t>O </a:t>
            </a:r>
            <a:r>
              <a:rPr lang="pt-BR" dirty="0"/>
              <a:t>que você espera aprender nesta disciplina?</a:t>
            </a:r>
          </a:p>
          <a:p>
            <a:pPr marL="419100" indent="-419100">
              <a:buFontTx/>
              <a:buAutoNum type="arabicPeriod"/>
            </a:pPr>
            <a:endParaRPr lang="pt-BR" dirty="0"/>
          </a:p>
          <a:p>
            <a:pPr marL="800100" lvl="1" indent="-34290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68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ES é mesmo uma Engenharia?</a:t>
            </a:r>
            <a:endParaRPr lang="pt-BR" dirty="0"/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</p:txBody>
      </p:sp>
      <p:sp>
        <p:nvSpPr>
          <p:cNvPr id="45060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450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28688" y="1397000"/>
          <a:ext cx="7643812" cy="377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906"/>
                <a:gridCol w="3821906"/>
              </a:tblGrid>
              <a:tr h="37090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Engenharia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tradicional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Engenharia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de software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Escopo mais restrito</a:t>
                      </a:r>
                      <a:endParaRPr lang="pt-BR" sz="1800" noProof="0" dirty="0" smtClean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1800" noProof="0" dirty="0" smtClean="0"/>
                        <a:t>Incontáveis domínios de aplicação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Soluções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restritas por leis físicas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Poucas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limitações tecnológicas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  <a:tr h="370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Soluções similares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Pluralidade</a:t>
                      </a:r>
                      <a:r>
                        <a:rPr lang="pt-BR" sz="1800" baseline="0" dirty="0" smtClean="0"/>
                        <a:t> de soluções</a:t>
                      </a:r>
                      <a:endParaRPr lang="pt-BR" sz="1800" dirty="0"/>
                    </a:p>
                  </a:txBody>
                  <a:tcPr marL="91439" marR="91439" marT="45728" marB="45728"/>
                </a:tc>
              </a:tr>
              <a:tr h="64018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Aplicação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de técnicas de forma determinística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 smtClean="0"/>
                        <a:t>Criação e invenção contínua</a:t>
                      </a:r>
                      <a:endParaRPr lang="pt-B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  <a:tr h="64018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Soluções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para problemas específicos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 smtClean="0"/>
                        <a:t>Software modela processos abstratos do mundo real</a:t>
                      </a:r>
                    </a:p>
                  </a:txBody>
                  <a:tcPr marL="91439" marR="91439" marT="45728" marB="45728"/>
                </a:tc>
              </a:tr>
              <a:tr h="64018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Uso intenso da matemática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 smtClean="0"/>
                        <a:t>Uso</a:t>
                      </a:r>
                      <a:r>
                        <a:rPr lang="pt-BR" sz="1800" baseline="0" noProof="0" dirty="0" smtClean="0"/>
                        <a:t> restrito da matemática em algumas etapas</a:t>
                      </a:r>
                      <a:endParaRPr lang="pt-BR" sz="1800" noProof="0" dirty="0" smtClean="0"/>
                    </a:p>
                  </a:txBody>
                  <a:tcPr marL="91439" marR="91439" marT="45728" marB="45728"/>
                </a:tc>
              </a:tr>
              <a:tr h="370902">
                <a:tc>
                  <a:txBody>
                    <a:bodyPr/>
                    <a:lstStyle/>
                    <a:p>
                      <a:endParaRPr lang="pt-BR" sz="180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3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ES é mesmo uma engenharia?</a:t>
            </a:r>
            <a:endParaRPr lang="pt-BR" dirty="0"/>
          </a:p>
        </p:txBody>
      </p:sp>
      <p:sp>
        <p:nvSpPr>
          <p:cNvPr id="460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“Desenvolvimento de software é um jogo cooperativo de invenção e de comunicação. Nunca foi engenharia, apesar de toda a propaganda neste sentido. Desenvolvimento de software consiste em nada mais do que ideias, concretizadas. Consiste em pessoas inventando e se comunicando, trabalhando em um problema que ainda não entendem, e que não para de mudar, criando uma solução que ainda não entendem, e que não para de mudar, expressando suas ideias usando linguagens restritas, que quase não entendem, para um interpretador que não perdoa erros.”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4608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460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sp>
        <p:nvSpPr>
          <p:cNvPr id="46087" name="CaixaDeTexto 6"/>
          <p:cNvSpPr txBox="1">
            <a:spLocks noChangeArrowheads="1"/>
          </p:cNvSpPr>
          <p:nvPr/>
        </p:nvSpPr>
        <p:spPr bwMode="auto">
          <a:xfrm>
            <a:off x="5857875" y="4500563"/>
            <a:ext cx="269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[Alistair Cockburn, 2001]</a:t>
            </a:r>
          </a:p>
        </p:txBody>
      </p:sp>
    </p:spTree>
    <p:extLst>
      <p:ext uri="{BB962C8B-B14F-4D97-AF65-F5344CB8AC3E}">
        <p14:creationId xmlns:p14="http://schemas.microsoft.com/office/powerpoint/2010/main" val="42590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Como se compara com outras analogias?</a:t>
            </a:r>
            <a:endParaRPr lang="pt-BR" dirty="0"/>
          </a:p>
        </p:txBody>
      </p:sp>
      <p:sp>
        <p:nvSpPr>
          <p:cNvPr id="471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Arquitetura</a:t>
            </a:r>
          </a:p>
          <a:p>
            <a:r>
              <a:rPr lang="pt-BR" smtClean="0"/>
              <a:t>Arte</a:t>
            </a:r>
          </a:p>
          <a:p>
            <a:r>
              <a:rPr lang="pt-BR" smtClean="0"/>
              <a:t>Carpintaria</a:t>
            </a:r>
          </a:p>
          <a:p>
            <a:r>
              <a:rPr lang="pt-BR" smtClean="0"/>
              <a:t>Literatura</a:t>
            </a:r>
          </a:p>
          <a:p>
            <a:endParaRPr lang="pt-BR" smtClean="0"/>
          </a:p>
        </p:txBody>
      </p:sp>
      <p:sp>
        <p:nvSpPr>
          <p:cNvPr id="47108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471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00188"/>
            <a:ext cx="2270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Falta de evidências?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8" y="1343976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2539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8" y="3789040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39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0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accent2"/>
                </a:solidFill>
              </a:rPr>
              <a:t/>
            </a:r>
            <a:br>
              <a:rPr lang="pt-BR" sz="4000" dirty="0" smtClean="0">
                <a:solidFill>
                  <a:schemeClr val="accent2"/>
                </a:solidFill>
              </a:rPr>
            </a:br>
            <a:r>
              <a:rPr lang="pt-BR" sz="4000" dirty="0" smtClean="0"/>
              <a:t>Parte II </a:t>
            </a:r>
            <a:br>
              <a:rPr lang="pt-BR" sz="4000" dirty="0" smtClean="0"/>
            </a:br>
            <a:r>
              <a:rPr lang="pt-BR" sz="4000" dirty="0" smtClean="0"/>
              <a:t>A Pesquisa Científica</a:t>
            </a:r>
            <a:endParaRPr lang="pt-BR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utilizadas nesta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err="1" smtClean="0"/>
              <a:t>Wazlawick</a:t>
            </a:r>
            <a:r>
              <a:rPr lang="pt-BR" sz="1800" dirty="0" smtClean="0"/>
              <a:t>, R.S. “Metodologia de Pesquisa para Ciência da Computação”, 2009.</a:t>
            </a:r>
          </a:p>
          <a:p>
            <a:r>
              <a:rPr lang="pt-BR" sz="1800" dirty="0" err="1" smtClean="0"/>
              <a:t>Creswell</a:t>
            </a:r>
            <a:r>
              <a:rPr lang="pt-BR" sz="1800" dirty="0" smtClean="0"/>
              <a:t>, J.W. “</a:t>
            </a:r>
            <a:r>
              <a:rPr lang="pt-BR" sz="1800" dirty="0" err="1" smtClean="0"/>
              <a:t>Research</a:t>
            </a:r>
            <a:r>
              <a:rPr lang="pt-BR" sz="1800" dirty="0" smtClean="0"/>
              <a:t> Design: qualitativa, </a:t>
            </a:r>
            <a:r>
              <a:rPr lang="pt-BR" sz="1800" dirty="0" err="1" smtClean="0"/>
              <a:t>quantitative</a:t>
            </a:r>
            <a:r>
              <a:rPr lang="pt-BR" sz="1800" dirty="0" smtClean="0"/>
              <a:t>, </a:t>
            </a:r>
            <a:r>
              <a:rPr lang="pt-BR" sz="1800" dirty="0" err="1" smtClean="0"/>
              <a:t>and</a:t>
            </a:r>
            <a:r>
              <a:rPr lang="pt-BR" sz="1800" dirty="0" smtClean="0"/>
              <a:t> </a:t>
            </a:r>
            <a:r>
              <a:rPr lang="pt-BR" sz="1800" dirty="0" err="1" smtClean="0"/>
              <a:t>mixed</a:t>
            </a:r>
            <a:r>
              <a:rPr lang="pt-BR" sz="1800" dirty="0" smtClean="0"/>
              <a:t> </a:t>
            </a:r>
            <a:r>
              <a:rPr lang="pt-BR" sz="1800" dirty="0" err="1" smtClean="0"/>
              <a:t>methods</a:t>
            </a:r>
            <a:r>
              <a:rPr lang="pt-BR" sz="1800" dirty="0" smtClean="0"/>
              <a:t> approaches”, 3rd </a:t>
            </a:r>
            <a:r>
              <a:rPr lang="pt-BR" sz="1800" dirty="0" err="1" smtClean="0"/>
              <a:t>edition</a:t>
            </a:r>
            <a:r>
              <a:rPr lang="pt-BR" sz="1800" dirty="0" smtClean="0"/>
              <a:t>, 2009.</a:t>
            </a:r>
          </a:p>
          <a:p>
            <a:r>
              <a:rPr lang="pt-BR" sz="1800" dirty="0" err="1" smtClean="0"/>
              <a:t>Lazar</a:t>
            </a:r>
            <a:r>
              <a:rPr lang="pt-BR" sz="1800" dirty="0" smtClean="0"/>
              <a:t>, J. et al. “</a:t>
            </a:r>
            <a:r>
              <a:rPr lang="pt-BR" sz="1800" dirty="0" err="1" smtClean="0"/>
              <a:t>Research</a:t>
            </a:r>
            <a:r>
              <a:rPr lang="pt-BR" sz="1800" dirty="0" smtClean="0"/>
              <a:t> </a:t>
            </a:r>
            <a:r>
              <a:rPr lang="pt-BR" sz="1800" dirty="0" err="1" smtClean="0"/>
              <a:t>Methods</a:t>
            </a:r>
            <a:r>
              <a:rPr lang="pt-BR" sz="1800" dirty="0" smtClean="0"/>
              <a:t> in </a:t>
            </a:r>
            <a:r>
              <a:rPr lang="pt-BR" sz="1800" dirty="0" err="1" smtClean="0"/>
              <a:t>Human</a:t>
            </a:r>
            <a:r>
              <a:rPr lang="pt-BR" sz="1800" dirty="0" smtClean="0"/>
              <a:t>-Computer </a:t>
            </a:r>
            <a:r>
              <a:rPr lang="pt-BR" sz="1800" dirty="0" err="1" smtClean="0"/>
              <a:t>Interaction</a:t>
            </a:r>
            <a:r>
              <a:rPr lang="pt-BR" sz="1800" dirty="0" smtClean="0"/>
              <a:t>”, 2010.</a:t>
            </a:r>
          </a:p>
          <a:p>
            <a:r>
              <a:rPr lang="pt-BR" sz="1800" dirty="0" err="1" smtClean="0"/>
              <a:t>Wohlin</a:t>
            </a:r>
            <a:r>
              <a:rPr lang="pt-BR" sz="1800" dirty="0" smtClean="0"/>
              <a:t>, C. “</a:t>
            </a:r>
            <a:r>
              <a:rPr lang="pt-BR" sz="1800" dirty="0" err="1" smtClean="0"/>
              <a:t>Experimentation</a:t>
            </a:r>
            <a:r>
              <a:rPr lang="pt-BR" sz="1800" dirty="0" smtClean="0"/>
              <a:t> in Software </a:t>
            </a:r>
            <a:r>
              <a:rPr lang="pt-BR" sz="1800" dirty="0" err="1" smtClean="0"/>
              <a:t>Engineering</a:t>
            </a:r>
            <a:r>
              <a:rPr lang="pt-BR" sz="1800" dirty="0" smtClean="0"/>
              <a:t>: </a:t>
            </a:r>
            <a:r>
              <a:rPr lang="pt-BR" sz="1800" dirty="0" err="1" smtClean="0"/>
              <a:t>an</a:t>
            </a:r>
            <a:r>
              <a:rPr lang="pt-BR" sz="1800" dirty="0" smtClean="0"/>
              <a:t> </a:t>
            </a:r>
            <a:r>
              <a:rPr lang="pt-BR" sz="1800" dirty="0" err="1" smtClean="0"/>
              <a:t>introduction</a:t>
            </a:r>
            <a:r>
              <a:rPr lang="pt-BR" sz="1800" dirty="0" smtClean="0"/>
              <a:t>”, 2000.</a:t>
            </a:r>
          </a:p>
          <a:p>
            <a:r>
              <a:rPr lang="pt-BR" sz="1800" dirty="0"/>
              <a:t>Wainer, J. “Métodos de pesquisa quantitativa e qualitativa para </a:t>
            </a:r>
            <a:r>
              <a:rPr lang="pt-BR" sz="1800" dirty="0" smtClean="0"/>
              <a:t>a Ciência </a:t>
            </a:r>
            <a:r>
              <a:rPr lang="pt-BR" sz="1800" dirty="0"/>
              <a:t>da </a:t>
            </a:r>
            <a:r>
              <a:rPr lang="pt-BR" sz="1800" dirty="0" smtClean="0"/>
              <a:t>Computação”, Jornadas de Atualização em Informática, 2007.</a:t>
            </a:r>
          </a:p>
          <a:p>
            <a:r>
              <a:rPr lang="pt-BR" sz="1800" dirty="0"/>
              <a:t>http://</a:t>
            </a:r>
            <a:r>
              <a:rPr lang="pt-BR" sz="1800" dirty="0" smtClean="0"/>
              <a:t>professor.ucg.br/SiteDocente/admin/arquivosUpload/3922/material/Willian%20Costa%20Rodrigues_metodologia_cientifica.pdf </a:t>
            </a:r>
            <a:endParaRPr lang="pt-BR" sz="1800" dirty="0" smtClean="0"/>
          </a:p>
          <a:p>
            <a:r>
              <a:rPr lang="pt-BR" sz="1800" dirty="0" err="1" smtClean="0"/>
              <a:t>Keynote</a:t>
            </a:r>
            <a:r>
              <a:rPr lang="pt-BR" sz="1800" dirty="0" smtClean="0"/>
              <a:t> de Guilherme Travassos no </a:t>
            </a:r>
            <a:r>
              <a:rPr lang="pt-BR" sz="1800" dirty="0" err="1" smtClean="0"/>
              <a:t>CBSoft</a:t>
            </a:r>
            <a:r>
              <a:rPr lang="pt-BR" sz="1800" dirty="0" smtClean="0"/>
              <a:t> 2012</a:t>
            </a:r>
            <a:endParaRPr lang="pt-BR" sz="18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1881757" cy="188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53136"/>
            <a:ext cx="1315764" cy="141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90504"/>
            <a:ext cx="1176389" cy="177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1361331" cy="180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46297"/>
            <a:ext cx="1241120" cy="18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0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/>
              <a:t>O que é pesquisa?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Pesquisa bibliográfica</a:t>
            </a:r>
          </a:p>
          <a:p>
            <a:r>
              <a:rPr lang="pt-BR" dirty="0"/>
              <a:t>Pesquisa de opinião</a:t>
            </a:r>
          </a:p>
          <a:p>
            <a:r>
              <a:rPr lang="pt-BR" dirty="0"/>
              <a:t>Pesquisa </a:t>
            </a:r>
            <a:r>
              <a:rPr lang="pt-BR" dirty="0" smtClean="0"/>
              <a:t>científica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7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científica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Produção </a:t>
            </a:r>
            <a:r>
              <a:rPr lang="pt-BR" dirty="0"/>
              <a:t>de conhecimento novo</a:t>
            </a:r>
          </a:p>
          <a:p>
            <a:pPr lvl="1"/>
            <a:endParaRPr lang="pt-BR" dirty="0"/>
          </a:p>
          <a:p>
            <a:r>
              <a:rPr lang="pt-BR" sz="2400" dirty="0"/>
              <a:t>Pesquisa científica é a realização concreta de uma investigação planejada, desenvolvida e redigida de acordo com as normas da metodologia consagradas pela ciência.</a:t>
            </a:r>
          </a:p>
          <a:p>
            <a:pPr lvl="1"/>
            <a:r>
              <a:rPr lang="pt-BR" dirty="0"/>
              <a:t>Pesquisa pura (básica): satisfação do desejo de adquirir conhecimentos, sem que haja uma aplicação prática prevista</a:t>
            </a:r>
          </a:p>
          <a:p>
            <a:pPr lvl="1"/>
            <a:r>
              <a:rPr lang="pt-BR" dirty="0"/>
              <a:t>Pesquisa aplicada: os conhecimentos adquiridos são utilizados para aplicação prática voltados para a solução de problemas concretos da vida moderna</a:t>
            </a:r>
          </a:p>
          <a:p>
            <a:endParaRPr lang="pt-BR" dirty="0" smtClean="0"/>
          </a:p>
          <a:p>
            <a:r>
              <a:rPr lang="pt-BR" dirty="0" smtClean="0"/>
              <a:t>Diferença entre invenção e pesquisa?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Pesquisa científica em </a:t>
            </a:r>
            <a:r>
              <a:rPr lang="pt-BR" sz="2800" dirty="0" smtClean="0"/>
              <a:t>Computação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Engenharia ou Ciência?</a:t>
            </a:r>
          </a:p>
          <a:p>
            <a:pPr lvl="1"/>
            <a:r>
              <a:rPr lang="pt-BR" sz="2000" dirty="0" smtClean="0"/>
              <a:t>Engenharia – produção de novas tecnologias (técnicas, processos, algoritmos, software, etc.)</a:t>
            </a:r>
          </a:p>
          <a:p>
            <a:pPr lvl="1"/>
            <a:r>
              <a:rPr lang="pt-BR" sz="2000" dirty="0" smtClean="0"/>
              <a:t>Ciência – produção de novo conhecimento</a:t>
            </a:r>
          </a:p>
          <a:p>
            <a:pPr lvl="1"/>
            <a:endParaRPr lang="pt-BR" sz="2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1763688" y="3778115"/>
            <a:ext cx="954107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Ciência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347864" y="3789040"/>
            <a:ext cx="1364476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Engenharia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55776" y="4581128"/>
            <a:ext cx="1095172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Software</a:t>
            </a:r>
            <a:endParaRPr lang="pt-BR" dirty="0"/>
          </a:p>
        </p:txBody>
      </p:sp>
      <p:cxnSp>
        <p:nvCxnSpPr>
          <p:cNvPr id="10" name="Conector de seta reta 9"/>
          <p:cNvCxnSpPr>
            <a:stCxn id="6" idx="3"/>
            <a:endCxn id="7" idx="1"/>
          </p:cNvCxnSpPr>
          <p:nvPr/>
        </p:nvCxnSpPr>
        <p:spPr>
          <a:xfrm>
            <a:off x="2717795" y="3962781"/>
            <a:ext cx="630069" cy="10925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6" idx="2"/>
            <a:endCxn id="8" idx="0"/>
          </p:cNvCxnSpPr>
          <p:nvPr/>
        </p:nvCxnSpPr>
        <p:spPr>
          <a:xfrm>
            <a:off x="2240742" y="4147447"/>
            <a:ext cx="862620" cy="433681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8" idx="0"/>
            <a:endCxn id="7" idx="2"/>
          </p:cNvCxnSpPr>
          <p:nvPr/>
        </p:nvCxnSpPr>
        <p:spPr>
          <a:xfrm flipV="1">
            <a:off x="3103362" y="4158372"/>
            <a:ext cx="926740" cy="422756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Estilos de pesquisa em Ciência da Computação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Ciência</a:t>
            </a:r>
            <a:r>
              <a:rPr lang="en-US" dirty="0" smtClean="0"/>
              <a:t> da </a:t>
            </a:r>
            <a:r>
              <a:rPr lang="en-US" dirty="0" err="1" smtClean="0"/>
              <a:t>Computação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nova 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franco</a:t>
            </a:r>
            <a:r>
              <a:rPr lang="en-US" dirty="0" smtClean="0"/>
              <a:t> </a:t>
            </a:r>
            <a:r>
              <a:rPr lang="en-US" dirty="0" err="1" smtClean="0"/>
              <a:t>desenvolvimento</a:t>
            </a:r>
            <a:endParaRPr lang="en-US" dirty="0"/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vago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Apresentação</a:t>
            </a:r>
            <a:r>
              <a:rPr lang="en-US" dirty="0" smtClean="0"/>
              <a:t> </a:t>
            </a:r>
            <a:r>
              <a:rPr lang="en-US" dirty="0"/>
              <a:t>de um </a:t>
            </a:r>
            <a:r>
              <a:rPr lang="en-US" dirty="0" err="1">
                <a:solidFill>
                  <a:schemeClr val="folHlink"/>
                </a:solidFill>
              </a:rPr>
              <a:t>produto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diferente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presumivelmente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 err="1">
                <a:solidFill>
                  <a:schemeClr val="folHlink"/>
                </a:solidFill>
              </a:rPr>
              <a:t>melhor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reconhecidamente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pt-BR" dirty="0">
                <a:solidFill>
                  <a:schemeClr val="folHlink"/>
                </a:solidFill>
              </a:rPr>
              <a:t>melhor.</a:t>
            </a:r>
          </a:p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prova</a:t>
            </a:r>
            <a:r>
              <a:rPr lang="en-US" dirty="0" smtClean="0">
                <a:solidFill>
                  <a:schemeClr val="folHlink"/>
                </a:solidFill>
              </a:rPr>
              <a:t>.</a:t>
            </a:r>
            <a:endParaRPr lang="pt-BR" dirty="0">
              <a:solidFill>
                <a:schemeClr val="folHlink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7324116" y="6165304"/>
            <a:ext cx="1829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t-BR" sz="1600" dirty="0" err="1">
                <a:solidFill>
                  <a:schemeClr val="bg1">
                    <a:lumMod val="65000"/>
                  </a:schemeClr>
                </a:solidFill>
              </a:rPr>
              <a:t>Wazlawick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, 2009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63" y="5363667"/>
            <a:ext cx="801637" cy="8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8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0824" y="6597352"/>
            <a:ext cx="2809008" cy="333375"/>
          </a:xfrm>
        </p:spPr>
        <p:txBody>
          <a:bodyPr/>
          <a:lstStyle/>
          <a:p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</p:spPr>
        <p:txBody>
          <a:bodyPr/>
          <a:lstStyle/>
          <a:p>
            <a:r>
              <a:rPr lang="en-US"/>
              <a:t>IME / USP</a:t>
            </a: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a </a:t>
            </a:r>
            <a:r>
              <a:rPr lang="pt-BR" dirty="0"/>
              <a:t>disciplina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19100" indent="-419100"/>
            <a:r>
              <a:rPr lang="pt-BR" sz="2000" b="1" dirty="0"/>
              <a:t>Objetivo: </a:t>
            </a:r>
            <a:endParaRPr lang="pt-BR" sz="2000" dirty="0"/>
          </a:p>
          <a:p>
            <a:pPr marL="800100" lvl="1" indent="-342900"/>
            <a:r>
              <a:rPr lang="pt-BR" sz="1600" dirty="0"/>
              <a:t>Ao final da disciplina o aluno </a:t>
            </a:r>
            <a:r>
              <a:rPr lang="pt-BR" sz="1600" dirty="0" smtClean="0"/>
              <a:t>deverá conhecer os </a:t>
            </a:r>
            <a:r>
              <a:rPr lang="pt-BR" sz="1600" dirty="0"/>
              <a:t>principais métodos de pesquisa em Engenharia de Software e </a:t>
            </a:r>
            <a:r>
              <a:rPr lang="pt-BR" sz="1600" dirty="0" smtClean="0"/>
              <a:t>ser capaz </a:t>
            </a:r>
            <a:r>
              <a:rPr lang="pt-BR" sz="1600" dirty="0"/>
              <a:t>de aplicá-los em seus projetos e pesquisas. O aluno deverá ser capaz também de realizar reflexões críticas acerca dos trabalhos científicos em Engenharia de Software. </a:t>
            </a:r>
          </a:p>
          <a:p>
            <a:pPr marL="457200" lvl="1" indent="0">
              <a:buNone/>
            </a:pPr>
            <a:endParaRPr lang="pt-BR" sz="1600" dirty="0"/>
          </a:p>
          <a:p>
            <a:pPr marL="419100" indent="-419100"/>
            <a:r>
              <a:rPr lang="pt-BR" sz="2000" b="1" dirty="0"/>
              <a:t>Ementa:</a:t>
            </a:r>
          </a:p>
          <a:p>
            <a:pPr marL="800100" lvl="1" indent="-342900"/>
            <a:r>
              <a:rPr lang="pt-BR" sz="1600" dirty="0"/>
              <a:t>Caracterização da Engenharia de Software. Pesquisa científica em Engenharia de Software. Técnicas de pesquisa quantitativas e qualitativas. Planejamento de estudos científicos primários (coleta, análise e validação), condução e apresentação dos resultados. Estudos controlados em Engenharia de Software. Análise estatística. </a:t>
            </a:r>
            <a:r>
              <a:rPr lang="pt-BR" sz="1600" dirty="0" err="1"/>
              <a:t>Survey</a:t>
            </a:r>
            <a:r>
              <a:rPr lang="pt-BR" sz="1600" dirty="0"/>
              <a:t>. Estudos de caso. Entrevistas e análise do discurso. Pesquisa-ação. Planejamento de estudos secundários (mapeamento e revisão sistemática). Combinação de técnicas quantitativas e qualitativas. Validade e confiabilidade na pesquisa. Como escrever e publicar os resultados. Ética em pesquisa</a:t>
            </a:r>
            <a:r>
              <a:rPr lang="pt-BR" sz="1600" dirty="0" smtClean="0"/>
              <a:t>.</a:t>
            </a:r>
          </a:p>
          <a:p>
            <a:pPr marL="457200" lvl="1" indent="0">
              <a:buNone/>
            </a:pPr>
            <a:r>
              <a:rPr lang="pt-BR" sz="1600" dirty="0" smtClean="0"/>
              <a:t>  </a:t>
            </a:r>
          </a:p>
          <a:p>
            <a:pPr marL="400050"/>
            <a:r>
              <a:rPr lang="pt-BR" sz="2000" b="1" dirty="0" smtClean="0"/>
              <a:t>Equipe de ensino: </a:t>
            </a:r>
            <a:r>
              <a:rPr lang="pt-BR" sz="1600" dirty="0" smtClean="0"/>
              <a:t>Marco Aurélio </a:t>
            </a:r>
            <a:r>
              <a:rPr lang="pt-BR" sz="1600" dirty="0" err="1" smtClean="0"/>
              <a:t>Gerosa</a:t>
            </a:r>
            <a:r>
              <a:rPr lang="pt-BR" sz="1600" dirty="0" smtClean="0"/>
              <a:t>, Graziela </a:t>
            </a:r>
            <a:r>
              <a:rPr lang="pt-BR" sz="1600" dirty="0" err="1" smtClean="0"/>
              <a:t>Tonin</a:t>
            </a:r>
            <a:r>
              <a:rPr lang="pt-BR" sz="1600" dirty="0" smtClean="0"/>
              <a:t> e Claudia Melo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944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>
                <a:solidFill>
                  <a:srgbClr val="FF9900"/>
                </a:solidFill>
              </a:rPr>
              <a:t>um </a:t>
            </a:r>
            <a:r>
              <a:rPr lang="en-US" dirty="0" err="1">
                <a:solidFill>
                  <a:srgbClr val="FF9900"/>
                </a:solidFill>
              </a:rPr>
              <a:t>Produto</a:t>
            </a:r>
            <a:endParaRPr lang="pt-BR" dirty="0">
              <a:solidFill>
                <a:srgbClr val="FF99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000" dirty="0" smtClean="0">
                <a:cs typeface="Times New Roman" pitchFamily="18" charset="0"/>
              </a:rPr>
              <a:t>Frequente em áreas novas em que é difícil </a:t>
            </a:r>
            <a:r>
              <a:rPr lang="pt-BR" sz="2000" dirty="0">
                <a:cs typeface="Times New Roman" pitchFamily="18" charset="0"/>
              </a:rPr>
              <a:t>comparar com trabalhos anteriores</a:t>
            </a:r>
            <a:r>
              <a:rPr lang="pt-BR" sz="2000" dirty="0"/>
              <a:t> </a:t>
            </a:r>
          </a:p>
          <a:p>
            <a:r>
              <a:rPr lang="pt-BR" sz="2000" dirty="0"/>
              <a:t>Resumo do trabalho: </a:t>
            </a:r>
            <a:r>
              <a:rPr lang="pt-BR" sz="2000" dirty="0" smtClean="0">
                <a:cs typeface="Times New Roman" pitchFamily="18" charset="0"/>
              </a:rPr>
              <a:t>“Olha que legal o que eu fiz. </a:t>
            </a:r>
            <a:r>
              <a:rPr lang="pt-BR" sz="2000" dirty="0">
                <a:cs typeface="Times New Roman" pitchFamily="18" charset="0"/>
              </a:rPr>
              <a:t>Eis meu produto”</a:t>
            </a:r>
            <a:r>
              <a:rPr lang="pt-BR" sz="2000" dirty="0"/>
              <a:t>.</a:t>
            </a:r>
          </a:p>
          <a:p>
            <a:r>
              <a:rPr lang="pt-BR" sz="2000" dirty="0"/>
              <a:t>Não passam em áreas maduras.</a:t>
            </a:r>
          </a:p>
          <a:p>
            <a:r>
              <a:rPr lang="pt-BR" sz="2000" dirty="0"/>
              <a:t>Pode ser apropriado para workshops de </a:t>
            </a:r>
            <a:r>
              <a:rPr lang="pt-BR" sz="2000" dirty="0" smtClean="0"/>
              <a:t>ferramentas, em fóruns sobre a aplicação da informática em outras áreas e em alguns casos como </a:t>
            </a:r>
            <a:r>
              <a:rPr lang="pt-BR" sz="2000" dirty="0" err="1" smtClean="0"/>
              <a:t>TCCs</a:t>
            </a:r>
            <a:r>
              <a:rPr lang="pt-BR" sz="2000" dirty="0" smtClean="0"/>
              <a:t> de graduação.</a:t>
            </a:r>
          </a:p>
          <a:p>
            <a:r>
              <a:rPr lang="pt-BR" sz="2000" dirty="0">
                <a:cs typeface="Times New Roman" pitchFamily="18" charset="0"/>
              </a:rPr>
              <a:t>Pesquisa eminentemente exploratória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 smtClean="0"/>
              <a:t>“Se construir uma ferramenta ou protótipo fosse suficiente para um trabalho acadêmico, a universidade deveria distribuir diplomas para todos os desenvolvedores do mercado.”</a:t>
            </a:r>
          </a:p>
          <a:p>
            <a:r>
              <a:rPr lang="pt-BR" sz="2000" dirty="0" smtClean="0"/>
              <a:t>Problema é relevante? Quais as outras abordagens e seus problemas?</a:t>
            </a:r>
          </a:p>
          <a:p>
            <a:r>
              <a:rPr lang="pt-BR" sz="2000" dirty="0" smtClean="0"/>
              <a:t>Trade off – por vezes, os grupos de pesquisa precisam desse tipo de trabalho que pode servir como base para outros estudos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929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>
                <a:solidFill>
                  <a:srgbClr val="FF9900"/>
                </a:solidFill>
              </a:rPr>
              <a:t>Algo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Diferente</a:t>
            </a:r>
            <a:endParaRPr lang="pt-BR" dirty="0">
              <a:solidFill>
                <a:srgbClr val="FF99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1600" dirty="0" smtClean="0">
                <a:cs typeface="Times New Roman" pitchFamily="18" charset="0"/>
              </a:rPr>
              <a:t>Proposta de algo diferente do que já existe</a:t>
            </a:r>
          </a:p>
          <a:p>
            <a:pPr>
              <a:lnSpc>
                <a:spcPct val="90000"/>
              </a:lnSpc>
            </a:pPr>
            <a:r>
              <a:rPr lang="pt-BR" sz="1600" dirty="0" smtClean="0">
                <a:cs typeface="Times New Roman" pitchFamily="18" charset="0"/>
              </a:rPr>
              <a:t>Comparações </a:t>
            </a:r>
            <a:r>
              <a:rPr lang="pt-BR" sz="1600" dirty="0">
                <a:cs typeface="Times New Roman" pitchFamily="18" charset="0"/>
              </a:rPr>
              <a:t>mais </a:t>
            </a:r>
            <a:r>
              <a:rPr lang="pt-BR" sz="1600" dirty="0" smtClean="0">
                <a:cs typeface="Times New Roman" pitchFamily="18" charset="0"/>
              </a:rPr>
              <a:t>qualitativas </a:t>
            </a:r>
            <a:r>
              <a:rPr lang="pt-BR" sz="1600" dirty="0">
                <a:cs typeface="Times New Roman" pitchFamily="18" charset="0"/>
              </a:rPr>
              <a:t>do que </a:t>
            </a:r>
            <a:r>
              <a:rPr lang="pt-BR" sz="1600" dirty="0" smtClean="0">
                <a:cs typeface="Times New Roman" pitchFamily="18" charset="0"/>
              </a:rPr>
              <a:t>quantitativas</a:t>
            </a:r>
            <a:r>
              <a:rPr lang="pt-BR" sz="1600" dirty="0" smtClean="0"/>
              <a:t>, com pouco rigor científico.</a:t>
            </a:r>
            <a:endParaRPr lang="pt-BR" sz="1600" dirty="0"/>
          </a:p>
          <a:p>
            <a:pPr>
              <a:lnSpc>
                <a:spcPct val="90000"/>
              </a:lnSpc>
            </a:pPr>
            <a:r>
              <a:rPr lang="pt-BR" sz="1600" dirty="0" smtClean="0"/>
              <a:t>Abordagens de “exemplo de uso” ou “prova de conceito” para </a:t>
            </a:r>
            <a:r>
              <a:rPr lang="pt-BR" sz="1600" dirty="0"/>
              <a:t>ajudar a convencer.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Típico de áreas </a:t>
            </a:r>
            <a:r>
              <a:rPr lang="pt-BR" sz="1600" dirty="0" smtClean="0"/>
              <a:t>em que é </a:t>
            </a:r>
            <a:r>
              <a:rPr lang="pt-BR" sz="1600" dirty="0"/>
              <a:t>difícil conseguir dados </a:t>
            </a:r>
            <a:r>
              <a:rPr lang="pt-BR" sz="1600" dirty="0" smtClean="0"/>
              <a:t>para testar ou quando o tempo ou recursos para efetuar </a:t>
            </a:r>
            <a:r>
              <a:rPr lang="pt-BR" sz="1600" dirty="0"/>
              <a:t>análise </a:t>
            </a:r>
            <a:r>
              <a:rPr lang="pt-BR" sz="1600" dirty="0" smtClean="0"/>
              <a:t>empírica é inviável.</a:t>
            </a:r>
          </a:p>
          <a:p>
            <a:pPr>
              <a:lnSpc>
                <a:spcPct val="90000"/>
              </a:lnSpc>
            </a:pPr>
            <a:r>
              <a:rPr lang="pt-BR" sz="1600" dirty="0" smtClean="0"/>
              <a:t>Normalmente a “prova” é baseada em argumentação e a generalização é questionável – deponde do “convencimento” do leitor.</a:t>
            </a:r>
            <a:endParaRPr lang="pt-BR" sz="1600" dirty="0"/>
          </a:p>
          <a:p>
            <a:pPr>
              <a:lnSpc>
                <a:spcPct val="90000"/>
              </a:lnSpc>
            </a:pPr>
            <a:endParaRPr lang="pt-BR" sz="1600" dirty="0" smtClean="0"/>
          </a:p>
          <a:p>
            <a:pPr>
              <a:lnSpc>
                <a:spcPct val="90000"/>
              </a:lnSpc>
            </a:pPr>
            <a:endParaRPr lang="pt-BR" sz="1600" dirty="0"/>
          </a:p>
          <a:p>
            <a:pPr>
              <a:lnSpc>
                <a:spcPct val="90000"/>
              </a:lnSpc>
            </a:pPr>
            <a:endParaRPr lang="pt-BR" sz="1600" dirty="0" smtClean="0"/>
          </a:p>
          <a:p>
            <a:pPr>
              <a:lnSpc>
                <a:spcPct val="90000"/>
              </a:lnSpc>
            </a:pPr>
            <a:endParaRPr lang="pt-BR" sz="1600" dirty="0"/>
          </a:p>
          <a:p>
            <a:pPr>
              <a:lnSpc>
                <a:spcPct val="90000"/>
              </a:lnSpc>
            </a:pPr>
            <a:endParaRPr lang="pt-BR" sz="1600" dirty="0" smtClean="0"/>
          </a:p>
          <a:p>
            <a:pPr>
              <a:lnSpc>
                <a:spcPct val="90000"/>
              </a:lnSpc>
            </a:pPr>
            <a:endParaRPr lang="pt-BR" sz="1600" dirty="0"/>
          </a:p>
          <a:p>
            <a:pPr>
              <a:lnSpc>
                <a:spcPct val="90000"/>
              </a:lnSpc>
            </a:pPr>
            <a:endParaRPr lang="pt-BR" sz="1600" dirty="0" smtClean="0"/>
          </a:p>
          <a:p>
            <a:pPr>
              <a:lnSpc>
                <a:spcPct val="90000"/>
              </a:lnSpc>
            </a:pPr>
            <a:endParaRPr lang="pt-BR" sz="1600" dirty="0"/>
          </a:p>
          <a:p>
            <a:pPr>
              <a:lnSpc>
                <a:spcPct val="90000"/>
              </a:lnSpc>
            </a:pPr>
            <a:endParaRPr lang="pt-BR" sz="1600" dirty="0" smtClean="0"/>
          </a:p>
          <a:p>
            <a:pPr>
              <a:lnSpc>
                <a:spcPct val="90000"/>
              </a:lnSpc>
            </a:pPr>
            <a:r>
              <a:rPr lang="pt-BR" sz="1600" dirty="0" err="1" smtClean="0"/>
              <a:t>Ex</a:t>
            </a:r>
            <a:r>
              <a:rPr lang="pt-BR" sz="1600" dirty="0" smtClean="0"/>
              <a:t>: Nova técnica de Engenharia de Software para realizar X. </a:t>
            </a:r>
          </a:p>
          <a:p>
            <a:pPr lvl="1">
              <a:lnSpc>
                <a:spcPct val="90000"/>
              </a:lnSpc>
            </a:pPr>
            <a:r>
              <a:rPr lang="pt-BR" sz="1200" dirty="0" smtClean="0"/>
              <a:t>Como comparar com outras técnicas? Quais são as métricas? Quais são todas as técnicas relacionadas?</a:t>
            </a:r>
          </a:p>
          <a:p>
            <a:pPr>
              <a:lnSpc>
                <a:spcPct val="90000"/>
              </a:lnSpc>
            </a:pPr>
            <a:r>
              <a:rPr lang="pt-BR" sz="1600" dirty="0" smtClean="0"/>
              <a:t>A argumentação pode ser enriquecida com um bom embasamento teórico.</a:t>
            </a:r>
            <a:endParaRPr lang="pt-BR" sz="1600" dirty="0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854094"/>
              </p:ext>
            </p:extLst>
          </p:nvPr>
        </p:nvGraphicFramePr>
        <p:xfrm>
          <a:off x="755576" y="2996952"/>
          <a:ext cx="8316912" cy="1800226"/>
        </p:xfrm>
        <a:graphic>
          <a:graphicData uri="http://schemas.openxmlformats.org/drawingml/2006/table">
            <a:tbl>
              <a:tblPr/>
              <a:tblGrid>
                <a:gridCol w="1662265"/>
                <a:gridCol w="1664127"/>
                <a:gridCol w="1664127"/>
                <a:gridCol w="1664127"/>
                <a:gridCol w="1662266"/>
              </a:tblGrid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Característica 1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Característica 2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Característica 3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Característica 4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Artefato 1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00B5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00B5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Artefato 2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00B5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00B5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Artefato 3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00B5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Novo Artefato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4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sz="2800" dirty="0" err="1"/>
              <a:t>Apresentação</a:t>
            </a:r>
            <a:r>
              <a:rPr lang="en-US" sz="2800" dirty="0"/>
              <a:t> de </a:t>
            </a:r>
            <a:r>
              <a:rPr lang="en-US" sz="2800" dirty="0" err="1">
                <a:solidFill>
                  <a:srgbClr val="FF9900"/>
                </a:solidFill>
              </a:rPr>
              <a:t>Algo</a:t>
            </a:r>
            <a:r>
              <a:rPr lang="en-US" sz="2800" dirty="0">
                <a:solidFill>
                  <a:srgbClr val="FF9900"/>
                </a:solidFill>
              </a:rPr>
              <a:t> </a:t>
            </a:r>
            <a:r>
              <a:rPr lang="en-US" sz="2800" dirty="0" err="1">
                <a:solidFill>
                  <a:srgbClr val="FF9900"/>
                </a:solidFill>
              </a:rPr>
              <a:t>Presumivelmente</a:t>
            </a:r>
            <a:r>
              <a:rPr lang="en-US" sz="2800" dirty="0">
                <a:solidFill>
                  <a:srgbClr val="FF9900"/>
                </a:solidFill>
              </a:rPr>
              <a:t> </a:t>
            </a:r>
            <a:r>
              <a:rPr lang="en-US" sz="2800" dirty="0" err="1">
                <a:solidFill>
                  <a:srgbClr val="FF9900"/>
                </a:solidFill>
              </a:rPr>
              <a:t>Melhor</a:t>
            </a:r>
            <a:endParaRPr lang="pt-BR" sz="2800" dirty="0">
              <a:solidFill>
                <a:srgbClr val="FF99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000" dirty="0"/>
              <a:t>Propor algo novo é fácil. O difícil é mostrar que apresenta melhoria em relação a outras propostas semelhantes </a:t>
            </a:r>
            <a:endParaRPr lang="pt-BR" sz="2000" dirty="0" smtClean="0"/>
          </a:p>
          <a:p>
            <a:r>
              <a:rPr lang="pt-BR" sz="2000" dirty="0" smtClean="0"/>
              <a:t>Exige </a:t>
            </a:r>
            <a:r>
              <a:rPr lang="pt-BR" sz="2000" dirty="0"/>
              <a:t>comparação com a literatura.</a:t>
            </a:r>
          </a:p>
          <a:p>
            <a:r>
              <a:rPr lang="pt-BR" sz="2000" dirty="0"/>
              <a:t>Na falta de </a:t>
            </a:r>
            <a:r>
              <a:rPr lang="pt-BR" sz="2000" dirty="0" smtClean="0"/>
              <a:t>benchmarks internacionalmente aceitos e acessíveis, </a:t>
            </a:r>
            <a:r>
              <a:rPr lang="pt-BR" sz="2000" dirty="0"/>
              <a:t>o próprio autor cria seus testes.</a:t>
            </a:r>
          </a:p>
          <a:p>
            <a:r>
              <a:rPr lang="pt-BR" sz="2000" dirty="0"/>
              <a:t>Trabalho </a:t>
            </a:r>
            <a:r>
              <a:rPr lang="pt-BR" sz="2000" dirty="0" smtClean="0"/>
              <a:t>extra (implementar e testar todas as abordagens)</a:t>
            </a:r>
          </a:p>
          <a:p>
            <a:r>
              <a:rPr lang="pt-BR" sz="2000" dirty="0" smtClean="0"/>
              <a:t>Possibilidade </a:t>
            </a:r>
            <a:r>
              <a:rPr lang="pt-BR" sz="2000" dirty="0"/>
              <a:t>de introdução de </a:t>
            </a:r>
            <a:r>
              <a:rPr lang="pt-BR" sz="2000" dirty="0" smtClean="0"/>
              <a:t>erros e vieses</a:t>
            </a:r>
            <a:endParaRPr lang="pt-BR" sz="2000" dirty="0"/>
          </a:p>
          <a:p>
            <a:pPr lvl="1"/>
            <a:r>
              <a:rPr lang="pt-BR" sz="1600" dirty="0" err="1" smtClean="0"/>
              <a:t>Ex</a:t>
            </a:r>
            <a:r>
              <a:rPr lang="pt-BR" sz="1600" dirty="0" smtClean="0"/>
              <a:t>: as outras abordagens não serem executadas em suas melhores condições.</a:t>
            </a:r>
          </a:p>
          <a:p>
            <a:r>
              <a:rPr lang="pt-BR" sz="2000" dirty="0" smtClean="0"/>
              <a:t>Necessita de uma descrição cuidadosa de como as técnicas foram aplicadas e como os </a:t>
            </a:r>
            <a:r>
              <a:rPr lang="pt-BR" sz="2000" dirty="0"/>
              <a:t>fatores de influência foram controlados </a:t>
            </a:r>
          </a:p>
          <a:p>
            <a:r>
              <a:rPr lang="pt-BR" sz="2000" dirty="0" smtClean="0"/>
              <a:t>Uma </a:t>
            </a:r>
            <a:r>
              <a:rPr lang="pt-BR" sz="2000" dirty="0"/>
              <a:t>boa </a:t>
            </a:r>
            <a:r>
              <a:rPr lang="pt-BR" sz="2000" dirty="0" smtClean="0"/>
              <a:t>hipótese e </a:t>
            </a:r>
            <a:r>
              <a:rPr lang="pt-BR" sz="2000" dirty="0"/>
              <a:t>argumentação </a:t>
            </a:r>
            <a:r>
              <a:rPr lang="pt-BR" sz="2000" dirty="0" smtClean="0"/>
              <a:t>pode </a:t>
            </a:r>
            <a:r>
              <a:rPr lang="pt-BR" sz="2000" dirty="0"/>
              <a:t>ser convincente.</a:t>
            </a:r>
          </a:p>
          <a:p>
            <a:r>
              <a:rPr lang="pt-BR" sz="2000" dirty="0"/>
              <a:t>Importante ter uma métrica clara</a:t>
            </a:r>
            <a:r>
              <a:rPr lang="pt-BR" sz="2000" dirty="0" smtClean="0"/>
              <a:t>. </a:t>
            </a:r>
          </a:p>
          <a:p>
            <a:pPr lvl="1"/>
            <a:r>
              <a:rPr lang="pt-BR" sz="1600" dirty="0" err="1" smtClean="0"/>
              <a:t>Ex</a:t>
            </a:r>
            <a:r>
              <a:rPr lang="pt-BR" sz="1600" dirty="0" smtClean="0"/>
              <a:t>: Sistema é mais fácil de usar =&gt; número de cliques para realizar as tarefas. </a:t>
            </a:r>
          </a:p>
          <a:p>
            <a:r>
              <a:rPr lang="pt-BR" sz="2000" dirty="0" smtClean="0"/>
              <a:t>Não é necessário mostrar que o método novo é melhor do que os outros em toda e qualquer situação.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444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sz="2800" dirty="0" err="1"/>
              <a:t>Apresentação</a:t>
            </a:r>
            <a:r>
              <a:rPr lang="en-US" sz="2800" dirty="0"/>
              <a:t> de </a:t>
            </a:r>
            <a:r>
              <a:rPr lang="en-US" sz="2800" dirty="0" err="1">
                <a:solidFill>
                  <a:srgbClr val="FF9900"/>
                </a:solidFill>
              </a:rPr>
              <a:t>Algo</a:t>
            </a:r>
            <a:r>
              <a:rPr lang="en-US" sz="2800" dirty="0">
                <a:solidFill>
                  <a:srgbClr val="FF9900"/>
                </a:solidFill>
              </a:rPr>
              <a:t> </a:t>
            </a:r>
            <a:r>
              <a:rPr lang="en-US" sz="2800" dirty="0" err="1">
                <a:solidFill>
                  <a:srgbClr val="FF9900"/>
                </a:solidFill>
              </a:rPr>
              <a:t>Reconhecidamente</a:t>
            </a:r>
            <a:r>
              <a:rPr lang="en-US" sz="2800" dirty="0">
                <a:solidFill>
                  <a:srgbClr val="FF9900"/>
                </a:solidFill>
              </a:rPr>
              <a:t> </a:t>
            </a:r>
            <a:r>
              <a:rPr lang="en-US" sz="2800" dirty="0" err="1">
                <a:solidFill>
                  <a:srgbClr val="FF9900"/>
                </a:solidFill>
              </a:rPr>
              <a:t>Melhor</a:t>
            </a:r>
            <a:endParaRPr lang="pt-BR" sz="2800" dirty="0">
              <a:solidFill>
                <a:srgbClr val="FF99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 smtClean="0"/>
              <a:t>Nível mais maduro de pesquisa</a:t>
            </a:r>
          </a:p>
          <a:p>
            <a:r>
              <a:rPr lang="pt-BR" dirty="0" smtClean="0"/>
              <a:t>Uso de </a:t>
            </a:r>
            <a:r>
              <a:rPr lang="pt-BR" dirty="0"/>
              <a:t>testes padronizados </a:t>
            </a:r>
            <a:r>
              <a:rPr lang="pt-BR" dirty="0" smtClean="0"/>
              <a:t>(dados e métricas) reconhecidos </a:t>
            </a:r>
            <a:r>
              <a:rPr lang="pt-BR" dirty="0"/>
              <a:t>internacionalmente.</a:t>
            </a:r>
          </a:p>
          <a:p>
            <a:r>
              <a:rPr lang="pt-BR" dirty="0"/>
              <a:t>Não precisa testar outras abordagens pois os seus dados já estão publicados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Os experimentos são “facilmente” reprodutíveis por equipes independentes.</a:t>
            </a:r>
            <a:endParaRPr lang="pt-BR" dirty="0"/>
          </a:p>
          <a:p>
            <a:r>
              <a:rPr lang="pt-BR" dirty="0" smtClean="0"/>
              <a:t>Supõe-se </a:t>
            </a:r>
            <a:r>
              <a:rPr lang="pt-BR" dirty="0"/>
              <a:t>que após a publicação dos resultados ninguém mais possa ignorar </a:t>
            </a:r>
            <a:r>
              <a:rPr lang="pt-BR" dirty="0" smtClean="0"/>
              <a:t>a </a:t>
            </a:r>
            <a:r>
              <a:rPr lang="pt-BR" dirty="0"/>
              <a:t>nova </a:t>
            </a:r>
            <a:r>
              <a:rPr lang="pt-BR" dirty="0" smtClean="0"/>
              <a:t>abordagem. -&gt; avança o estado da arte.</a:t>
            </a:r>
          </a:p>
          <a:p>
            <a:r>
              <a:rPr lang="pt-BR" dirty="0" smtClean="0"/>
              <a:t>É a pesquisa mais fácil de executar – a dificuldade é em encontrar uma boa hipótese e abordagem</a:t>
            </a:r>
          </a:p>
          <a:p>
            <a:r>
              <a:rPr lang="pt-BR" dirty="0" smtClean="0"/>
              <a:t>Muitas inovações vem do uso de ideias e abordagens de outras áreas para o problema em questão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0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>
                <a:solidFill>
                  <a:srgbClr val="FFC000"/>
                </a:solidFill>
              </a:rPr>
              <a:t>uma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Prova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 smtClean="0"/>
              <a:t>Prova formal x evidências empíricas</a:t>
            </a:r>
            <a:endParaRPr lang="pt-BR" dirty="0"/>
          </a:p>
          <a:p>
            <a:r>
              <a:rPr lang="pt-BR" dirty="0" smtClean="0"/>
              <a:t>Deve-se </a:t>
            </a:r>
            <a:r>
              <a:rPr lang="pt-BR" dirty="0"/>
              <a:t>construir uma teoria </a:t>
            </a:r>
            <a:r>
              <a:rPr lang="pt-BR" dirty="0" smtClean="0"/>
              <a:t>e </a:t>
            </a:r>
            <a:r>
              <a:rPr lang="pt-BR" dirty="0"/>
              <a:t>uma prova formal de seus principais teoremas.</a:t>
            </a:r>
          </a:p>
          <a:p>
            <a:r>
              <a:rPr lang="pt-BR" dirty="0"/>
              <a:t>Típico das subáreas ligadas à Lógica e Matemática</a:t>
            </a:r>
            <a:r>
              <a:rPr lang="pt-BR" dirty="0" smtClean="0"/>
              <a:t>. </a:t>
            </a:r>
            <a:r>
              <a:rPr lang="pt-BR" dirty="0" err="1" smtClean="0"/>
              <a:t>Ex</a:t>
            </a:r>
            <a:r>
              <a:rPr lang="pt-BR" dirty="0" smtClean="0"/>
              <a:t>: métodos formais, compiladores, teoria dos grafos, comparação de algoritmos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9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Engenharia de Software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 tipo de pesquisa é feita?</a:t>
            </a:r>
          </a:p>
          <a:p>
            <a:pPr lvl="1"/>
            <a:r>
              <a:rPr lang="en-US" dirty="0" err="1"/>
              <a:t>Apresentação</a:t>
            </a:r>
            <a:r>
              <a:rPr lang="en-US" dirty="0"/>
              <a:t> de um </a:t>
            </a:r>
            <a:r>
              <a:rPr lang="en-US" dirty="0" err="1">
                <a:solidFill>
                  <a:schemeClr val="folHlink"/>
                </a:solidFill>
              </a:rPr>
              <a:t>produto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pPr lvl="1"/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diferente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pPr lvl="1"/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presumivelmente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 err="1">
                <a:solidFill>
                  <a:schemeClr val="folHlink"/>
                </a:solidFill>
              </a:rPr>
              <a:t>melhor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pPr lvl="1"/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reconhecidamente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pt-BR" dirty="0">
                <a:solidFill>
                  <a:schemeClr val="folHlink"/>
                </a:solidFill>
              </a:rPr>
              <a:t>melhor.</a:t>
            </a:r>
          </a:p>
          <a:p>
            <a:pPr lvl="1"/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prova</a:t>
            </a:r>
            <a:r>
              <a:rPr lang="en-US" dirty="0" smtClean="0">
                <a:solidFill>
                  <a:schemeClr val="folHlink"/>
                </a:solidFill>
              </a:rPr>
              <a:t>.</a:t>
            </a:r>
          </a:p>
          <a:p>
            <a:pPr lvl="1"/>
            <a:endParaRPr lang="en-US" dirty="0">
              <a:solidFill>
                <a:schemeClr val="folHlink"/>
              </a:solidFill>
            </a:endParaRPr>
          </a:p>
          <a:p>
            <a:pPr lvl="1"/>
            <a:endParaRPr lang="en-US" dirty="0" smtClean="0">
              <a:solidFill>
                <a:schemeClr val="folHlink"/>
              </a:solidFill>
            </a:endParaRPr>
          </a:p>
          <a:p>
            <a:pPr lvl="1"/>
            <a:endParaRPr lang="en-US" dirty="0">
              <a:solidFill>
                <a:schemeClr val="folHlink"/>
              </a:solidFill>
            </a:endParaRPr>
          </a:p>
          <a:p>
            <a:r>
              <a:rPr lang="en-US" dirty="0" smtClean="0"/>
              <a:t>A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Engenharia</a:t>
            </a:r>
            <a:r>
              <a:rPr lang="en-US" dirty="0" smtClean="0"/>
              <a:t> de Software </a:t>
            </a:r>
            <a:r>
              <a:rPr lang="en-US" dirty="0" err="1" smtClean="0"/>
              <a:t>envolve</a:t>
            </a:r>
            <a:r>
              <a:rPr lang="en-US" dirty="0"/>
              <a:t> </a:t>
            </a:r>
            <a:r>
              <a:rPr lang="en-US" dirty="0" err="1" smtClean="0"/>
              <a:t>propor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novo?</a:t>
            </a:r>
          </a:p>
          <a:p>
            <a:endParaRPr lang="en-US" dirty="0"/>
          </a:p>
          <a:p>
            <a:r>
              <a:rPr lang="en-US" dirty="0" err="1" smtClean="0"/>
              <a:t>Engenharia</a:t>
            </a:r>
            <a:r>
              <a:rPr lang="en-US" dirty="0" smtClean="0"/>
              <a:t> de software </a:t>
            </a:r>
            <a:r>
              <a:rPr lang="en-US" dirty="0" err="1" smtClean="0"/>
              <a:t>baseada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evidências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pesquisa – classificação quanto: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1052513"/>
            <a:ext cx="3888928" cy="5400675"/>
          </a:xfrm>
        </p:spPr>
        <p:txBody>
          <a:bodyPr/>
          <a:lstStyle/>
          <a:p>
            <a:r>
              <a:rPr lang="pt-BR" dirty="0" smtClean="0"/>
              <a:t>À </a:t>
            </a:r>
            <a:r>
              <a:rPr lang="pt-BR" dirty="0"/>
              <a:t>área da ciência</a:t>
            </a:r>
          </a:p>
          <a:p>
            <a:pPr lvl="1"/>
            <a:r>
              <a:rPr lang="pt-BR" dirty="0" smtClean="0"/>
              <a:t>Pesquisa </a:t>
            </a:r>
            <a:r>
              <a:rPr lang="pt-BR" dirty="0"/>
              <a:t>teórica</a:t>
            </a:r>
          </a:p>
          <a:p>
            <a:pPr lvl="1"/>
            <a:r>
              <a:rPr lang="pt-BR" dirty="0" smtClean="0"/>
              <a:t>Pesquisa </a:t>
            </a:r>
            <a:r>
              <a:rPr lang="pt-BR" dirty="0"/>
              <a:t>metodológica</a:t>
            </a:r>
          </a:p>
          <a:p>
            <a:pPr lvl="1"/>
            <a:r>
              <a:rPr lang="pt-BR" dirty="0" smtClean="0"/>
              <a:t>Pesquisa </a:t>
            </a:r>
            <a:r>
              <a:rPr lang="pt-BR" dirty="0"/>
              <a:t>empírica</a:t>
            </a:r>
          </a:p>
          <a:p>
            <a:r>
              <a:rPr lang="pt-BR" dirty="0" smtClean="0"/>
              <a:t>À </a:t>
            </a:r>
            <a:r>
              <a:rPr lang="pt-BR" dirty="0"/>
              <a:t>natureza</a:t>
            </a:r>
          </a:p>
          <a:p>
            <a:pPr lvl="1"/>
            <a:r>
              <a:rPr lang="pt-BR" dirty="0" smtClean="0"/>
              <a:t>Trabalho </a:t>
            </a:r>
            <a:r>
              <a:rPr lang="pt-BR" dirty="0"/>
              <a:t>científico original</a:t>
            </a:r>
          </a:p>
          <a:p>
            <a:pPr lvl="1"/>
            <a:r>
              <a:rPr lang="pt-BR" dirty="0" smtClean="0"/>
              <a:t>Síntese </a:t>
            </a:r>
            <a:r>
              <a:rPr lang="pt-BR" dirty="0"/>
              <a:t>de assunto</a:t>
            </a:r>
          </a:p>
          <a:p>
            <a:r>
              <a:rPr lang="pt-BR" dirty="0" smtClean="0"/>
              <a:t>Aos </a:t>
            </a:r>
            <a:r>
              <a:rPr lang="pt-BR" dirty="0"/>
              <a:t>objetivos</a:t>
            </a:r>
          </a:p>
          <a:p>
            <a:pPr lvl="1"/>
            <a:r>
              <a:rPr lang="pt-BR" dirty="0" smtClean="0"/>
              <a:t>Pesquisa </a:t>
            </a:r>
            <a:r>
              <a:rPr lang="pt-BR" dirty="0"/>
              <a:t>exploratória</a:t>
            </a:r>
          </a:p>
          <a:p>
            <a:pPr lvl="1"/>
            <a:r>
              <a:rPr lang="pt-BR" dirty="0" smtClean="0"/>
              <a:t>Pesquisa </a:t>
            </a:r>
            <a:r>
              <a:rPr lang="pt-BR" dirty="0"/>
              <a:t>descritiva</a:t>
            </a:r>
          </a:p>
          <a:p>
            <a:pPr lvl="1"/>
            <a:r>
              <a:rPr lang="pt-BR" dirty="0" smtClean="0"/>
              <a:t>Pesquisa explicativa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4499496" y="1124744"/>
            <a:ext cx="388892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t-BR" dirty="0" smtClean="0"/>
              <a:t>Ao objeto</a:t>
            </a:r>
          </a:p>
          <a:p>
            <a:pPr lvl="1"/>
            <a:r>
              <a:rPr lang="pt-BR" dirty="0" smtClean="0"/>
              <a:t>Pesquisa bibliográfica</a:t>
            </a:r>
          </a:p>
          <a:p>
            <a:pPr lvl="1"/>
            <a:r>
              <a:rPr lang="pt-BR" dirty="0" smtClean="0"/>
              <a:t>Pesquisa de laboratório</a:t>
            </a:r>
          </a:p>
          <a:p>
            <a:pPr lvl="1"/>
            <a:r>
              <a:rPr lang="pt-BR" dirty="0" smtClean="0"/>
              <a:t>Pesquisa de campo</a:t>
            </a:r>
          </a:p>
          <a:p>
            <a:r>
              <a:rPr lang="pt-BR" dirty="0" smtClean="0"/>
              <a:t>À forma de abordagem</a:t>
            </a:r>
          </a:p>
          <a:p>
            <a:pPr lvl="1"/>
            <a:r>
              <a:rPr lang="pt-BR" dirty="0" smtClean="0"/>
              <a:t>Pesquisa quantitativa</a:t>
            </a:r>
          </a:p>
          <a:p>
            <a:pPr lvl="1"/>
            <a:r>
              <a:rPr lang="pt-BR" dirty="0" smtClean="0"/>
              <a:t>Pesquisa qualitativa</a:t>
            </a:r>
          </a:p>
          <a:p>
            <a:r>
              <a:rPr lang="pt-BR" dirty="0" smtClean="0"/>
              <a:t>À origem dos dados</a:t>
            </a:r>
          </a:p>
          <a:p>
            <a:pPr lvl="1"/>
            <a:r>
              <a:rPr lang="pt-BR" dirty="0" smtClean="0"/>
              <a:t>Primários</a:t>
            </a:r>
          </a:p>
          <a:p>
            <a:pPr lvl="1"/>
            <a:r>
              <a:rPr lang="pt-BR" dirty="0" smtClean="0"/>
              <a:t>Secundários</a:t>
            </a:r>
            <a:endParaRPr lang="pt-BR" dirty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37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pt-BR" dirty="0" smtClean="0"/>
              <a:t>Técnicas</a:t>
            </a:r>
            <a:endParaRPr lang="pt-B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 smtClean="0"/>
              <a:t>Método: experimento, etnografia, </a:t>
            </a:r>
            <a:r>
              <a:rPr lang="pt-BR" dirty="0" err="1" smtClean="0"/>
              <a:t>pesquisação</a:t>
            </a:r>
            <a:r>
              <a:rPr lang="pt-BR" dirty="0" smtClean="0"/>
              <a:t>, estudo de campo, </a:t>
            </a:r>
            <a:r>
              <a:rPr lang="pt-BR" dirty="0" err="1" smtClean="0"/>
              <a:t>survey</a:t>
            </a:r>
            <a:r>
              <a:rPr lang="pt-BR" dirty="0" smtClean="0"/>
              <a:t>, estudo de caso etc.</a:t>
            </a:r>
          </a:p>
          <a:p>
            <a:r>
              <a:rPr lang="pt-BR" dirty="0" smtClean="0"/>
              <a:t>Coleta: entrevista, grupo focal, questionário, medição, observação direta, documental</a:t>
            </a:r>
          </a:p>
          <a:p>
            <a:r>
              <a:rPr lang="pt-BR" dirty="0" smtClean="0"/>
              <a:t>Análise: estatística descritiva, estatística inferencial, análise de discurso, </a:t>
            </a:r>
            <a:r>
              <a:rPr lang="pt-BR" dirty="0" err="1" smtClean="0"/>
              <a:t>grounded</a:t>
            </a:r>
            <a:r>
              <a:rPr lang="pt-BR" dirty="0" smtClean="0"/>
              <a:t> </a:t>
            </a:r>
            <a:r>
              <a:rPr lang="pt-BR" dirty="0" err="1" smtClean="0"/>
              <a:t>theory</a:t>
            </a:r>
            <a:r>
              <a:rPr lang="pt-BR" dirty="0" smtClean="0"/>
              <a:t>, etc.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1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accent2"/>
                </a:solidFill>
              </a:rPr>
              <a:t>Parte III</a:t>
            </a:r>
            <a:br>
              <a:rPr lang="pt-BR" sz="4000" dirty="0" smtClean="0">
                <a:solidFill>
                  <a:schemeClr val="accent2"/>
                </a:solidFill>
              </a:rPr>
            </a:br>
            <a:r>
              <a:rPr lang="pt-BR" sz="4000" dirty="0" smtClean="0"/>
              <a:t>Preparação de um trabalho de pesquisa</a:t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>(</a:t>
            </a:r>
            <a:r>
              <a:rPr lang="pt-BR" sz="4000" dirty="0" err="1" smtClean="0"/>
              <a:t>Research</a:t>
            </a:r>
            <a:r>
              <a:rPr lang="pt-BR" sz="4000" dirty="0" smtClean="0"/>
              <a:t> Design)</a:t>
            </a:r>
            <a:endParaRPr lang="pt-BR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historinha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Aluno de mestrado identificou um problema em sua cidade: atravessar um rio, muita gente sofria acidentes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7108443" y="6093296"/>
            <a:ext cx="2035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</a:rPr>
              <a:t>Wazlawick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, 2009]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02" y="1967458"/>
            <a:ext cx="28765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63" y="5363667"/>
            <a:ext cx="801637" cy="8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3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Abordagem pedagógica</a:t>
            </a:r>
            <a:endParaRPr lang="pt-BR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Enfoque da disciplina</a:t>
            </a:r>
          </a:p>
          <a:p>
            <a:pPr lvl="1"/>
            <a:r>
              <a:rPr lang="pt-BR" dirty="0" smtClean="0"/>
              <a:t>“Escutei e esqueci,</a:t>
            </a:r>
            <a:br>
              <a:rPr lang="pt-BR" dirty="0" smtClean="0"/>
            </a:br>
            <a:r>
              <a:rPr lang="pt-BR" dirty="0" smtClean="0"/>
              <a:t>li e entendi,</a:t>
            </a:r>
            <a:br>
              <a:rPr lang="pt-BR" dirty="0" smtClean="0"/>
            </a:br>
            <a:r>
              <a:rPr lang="pt-BR" dirty="0" smtClean="0"/>
              <a:t>fiz e aprendi.”</a:t>
            </a:r>
          </a:p>
          <a:p>
            <a:endParaRPr lang="pt-BR" dirty="0" smtClean="0"/>
          </a:p>
          <a:p>
            <a:r>
              <a:rPr lang="pt-BR" dirty="0" smtClean="0"/>
              <a:t>O mérito do sucesso é 10% do professor, 10% dos colegas e 80% de si próprio.</a:t>
            </a:r>
          </a:p>
          <a:p>
            <a:endParaRPr lang="pt-BR" dirty="0" smtClean="0"/>
          </a:p>
          <a:p>
            <a:r>
              <a:rPr lang="pt-BR" dirty="0" smtClean="0"/>
              <a:t>Avaliação</a:t>
            </a:r>
          </a:p>
          <a:p>
            <a:pPr lvl="1"/>
            <a:r>
              <a:rPr lang="pt-BR" dirty="0" smtClean="0"/>
              <a:t>Projeto Individual (40%)</a:t>
            </a:r>
          </a:p>
          <a:p>
            <a:pPr lvl="1"/>
            <a:r>
              <a:rPr lang="pt-BR" dirty="0" smtClean="0"/>
              <a:t>Exercícios ao longo do curso (40%)</a:t>
            </a:r>
          </a:p>
          <a:p>
            <a:pPr lvl="1"/>
            <a:r>
              <a:rPr lang="pt-BR" dirty="0" smtClean="0"/>
              <a:t>Participação (10%)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historinha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1º passo da metodologia – pesquisa bibliográfica</a:t>
            </a:r>
          </a:p>
          <a:p>
            <a:pPr lvl="1"/>
            <a:r>
              <a:rPr lang="pt-BR" dirty="0" smtClean="0"/>
              <a:t>Estudo aprofundado sobre rios e escrita do capítulo de fundamentação teórica e trabalhos relacionados</a:t>
            </a:r>
          </a:p>
          <a:p>
            <a:pPr lvl="2"/>
            <a:r>
              <a:rPr lang="pt-BR" dirty="0" smtClean="0"/>
              <a:t>A água</a:t>
            </a:r>
          </a:p>
          <a:p>
            <a:pPr lvl="2"/>
            <a:r>
              <a:rPr lang="pt-BR" dirty="0"/>
              <a:t>A molécula da água e seus componentes</a:t>
            </a:r>
          </a:p>
          <a:p>
            <a:pPr lvl="2"/>
            <a:r>
              <a:rPr lang="pt-BR" dirty="0" smtClean="0"/>
              <a:t>A criação dos oceanos de acordo com Gênesis</a:t>
            </a:r>
          </a:p>
          <a:p>
            <a:pPr lvl="2"/>
            <a:r>
              <a:rPr lang="pt-BR" dirty="0" smtClean="0"/>
              <a:t>Diferentes formas que um rio desemboca no oceano</a:t>
            </a:r>
          </a:p>
          <a:p>
            <a:pPr lvl="2"/>
            <a:r>
              <a:rPr lang="pt-BR" dirty="0" smtClean="0"/>
              <a:t>Os mais importantes deltas do mundo e sua história</a:t>
            </a:r>
          </a:p>
          <a:p>
            <a:pPr lvl="2"/>
            <a:r>
              <a:rPr lang="pt-BR" dirty="0" smtClean="0"/>
              <a:t>Explicação física sobre como a gravidade da Terra forma a correnteza de um rio.</a:t>
            </a:r>
          </a:p>
          <a:p>
            <a:r>
              <a:rPr lang="pt-BR" dirty="0" smtClean="0"/>
              <a:t>2º passo da metodologia – descrição da abordagem proposta</a:t>
            </a:r>
          </a:p>
          <a:p>
            <a:pPr lvl="1"/>
            <a:r>
              <a:rPr lang="pt-BR" dirty="0" smtClean="0"/>
              <a:t>Instrumento para levar objetos de um ponto a outro: catapulta 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51639"/>
            <a:ext cx="1520957" cy="11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324116" y="6165304"/>
            <a:ext cx="1829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t-BR" sz="1600" dirty="0" err="1">
                <a:solidFill>
                  <a:schemeClr val="bg1">
                    <a:lumMod val="65000"/>
                  </a:schemeClr>
                </a:solidFill>
              </a:rPr>
              <a:t>Wazlawick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, 2009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historinha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3º passo da metodologia – experimentos</a:t>
            </a:r>
          </a:p>
          <a:p>
            <a:pPr lvl="1"/>
            <a:r>
              <a:rPr lang="pt-BR" dirty="0" smtClean="0"/>
              <a:t>Depois de transportar 100 pessoas com o dispositivo – 95 morreram! =&gt; tema promissor</a:t>
            </a:r>
          </a:p>
          <a:p>
            <a:pPr lvl="1"/>
            <a:r>
              <a:rPr lang="pt-BR" dirty="0" smtClean="0"/>
              <a:t>Mudança na abordagem – Paraquedas para as pessoas =&gt; 50% das pessoas se assustavam e abriam o paraquedas antes da hora ou muito tarde =&gt; melhora substancial 5% de sucesso para 50%</a:t>
            </a:r>
          </a:p>
          <a:p>
            <a:pPr lvl="1"/>
            <a:r>
              <a:rPr lang="pt-BR" dirty="0" smtClean="0"/>
              <a:t>Nova abordagem – Colchão de ar =&gt; sucesso de 95% !!</a:t>
            </a:r>
          </a:p>
          <a:p>
            <a:r>
              <a:rPr lang="pt-BR" dirty="0" smtClean="0"/>
              <a:t>Trabalhos futuros</a:t>
            </a:r>
          </a:p>
          <a:p>
            <a:pPr lvl="1"/>
            <a:r>
              <a:rPr lang="pt-BR" dirty="0" smtClean="0"/>
              <a:t>Uso de um algoritmo para calibrar a velocidade de lançamento em função do peso e do índice de pânico da pessoa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25054"/>
            <a:ext cx="683840" cy="79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16881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324116" y="6165304"/>
            <a:ext cx="1829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t-BR" sz="1600" dirty="0" err="1">
                <a:solidFill>
                  <a:schemeClr val="bg1">
                    <a:lumMod val="65000"/>
                  </a:schemeClr>
                </a:solidFill>
              </a:rPr>
              <a:t>Wazlawick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, 2009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Historinha: Problemas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Revisão bibliográfica inadequada – pesquisa sobre rios e não sobre as formas já existente para atravessá-los (pontes, barcos, teleféricos etc.)</a:t>
            </a:r>
          </a:p>
          <a:p>
            <a:r>
              <a:rPr lang="pt-BR" dirty="0" smtClean="0"/>
              <a:t>Escolha de um problema observado em sua cidade, achando que era o primeiro do mundo a tentar resolver aquele problema e sem preocupação em generalizar para outros cenários.</a:t>
            </a:r>
          </a:p>
          <a:p>
            <a:r>
              <a:rPr lang="pt-BR" dirty="0" smtClean="0"/>
              <a:t>Escolha de uma abordagem sem uma análise prévia das alterativas, com uma boa justificativa para a eliminação das outras possibilidades</a:t>
            </a:r>
          </a:p>
          <a:p>
            <a:r>
              <a:rPr lang="pt-BR" dirty="0" smtClean="0"/>
              <a:t>Comparação do trabalho apenas com seu próprio trabalho – ou seja, não há comparação com trabalhos correlatos de outros autores.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7308304" y="6165304"/>
            <a:ext cx="1829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t-BR" sz="1600" dirty="0" err="1">
                <a:solidFill>
                  <a:schemeClr val="bg1">
                    <a:lumMod val="65000"/>
                  </a:schemeClr>
                </a:solidFill>
              </a:rPr>
              <a:t>Wazlawick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, 2009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Preparação de uma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Tema</a:t>
            </a:r>
          </a:p>
          <a:p>
            <a:r>
              <a:rPr lang="pt-BR" dirty="0"/>
              <a:t>Questão/problema da pesquisa </a:t>
            </a:r>
          </a:p>
          <a:p>
            <a:r>
              <a:rPr lang="pt-BR" dirty="0"/>
              <a:t>Objetivo</a:t>
            </a:r>
          </a:p>
          <a:p>
            <a:r>
              <a:rPr lang="pt-BR" dirty="0"/>
              <a:t>Justificativa (tema, questão, objetivo)</a:t>
            </a:r>
          </a:p>
          <a:p>
            <a:r>
              <a:rPr lang="pt-BR" dirty="0" smtClean="0"/>
              <a:t>Revisão bibliográfica</a:t>
            </a:r>
          </a:p>
          <a:p>
            <a:r>
              <a:rPr lang="pt-BR" dirty="0" smtClean="0"/>
              <a:t>Método</a:t>
            </a:r>
          </a:p>
          <a:p>
            <a:r>
              <a:rPr lang="pt-BR" dirty="0" smtClean="0"/>
              <a:t>Resultados esperados</a:t>
            </a:r>
          </a:p>
          <a:p>
            <a:r>
              <a:rPr lang="pt-BR" dirty="0" smtClean="0"/>
              <a:t>Limitações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/>
              <a:t>Tema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r>
              <a:rPr lang="pt-BR" sz="2000" dirty="0"/>
              <a:t>O tema da pesquisa </a:t>
            </a:r>
            <a:r>
              <a:rPr lang="pt-BR" sz="2000" dirty="0" smtClean="0"/>
              <a:t>depende </a:t>
            </a:r>
            <a:r>
              <a:rPr lang="pt-BR" sz="2000" dirty="0"/>
              <a:t>do interesse do aluno e do orientador. </a:t>
            </a:r>
          </a:p>
          <a:p>
            <a:pPr lvl="1"/>
            <a:r>
              <a:rPr lang="pt-BR" sz="1600" dirty="0"/>
              <a:t>Não se recomenda </a:t>
            </a:r>
            <a:r>
              <a:rPr lang="pt-BR" sz="1600" dirty="0" smtClean="0"/>
              <a:t>uma </a:t>
            </a:r>
            <a:r>
              <a:rPr lang="pt-BR" sz="1600" dirty="0"/>
              <a:t>pesquisa cujo tema não seja compatível com os conhecimentos do orientador. </a:t>
            </a:r>
          </a:p>
          <a:p>
            <a:r>
              <a:rPr lang="pt-BR" sz="2000" dirty="0" smtClean="0"/>
              <a:t>Especialização </a:t>
            </a:r>
            <a:r>
              <a:rPr lang="pt-BR" sz="2000" dirty="0"/>
              <a:t>do tema</a:t>
            </a:r>
          </a:p>
          <a:p>
            <a:pPr lvl="1"/>
            <a:r>
              <a:rPr lang="pt-BR" sz="1600" dirty="0"/>
              <a:t>Ciência da </a:t>
            </a:r>
            <a:r>
              <a:rPr lang="pt-BR" sz="1600" dirty="0" smtClean="0"/>
              <a:t>Computação</a:t>
            </a:r>
            <a:endParaRPr lang="pt-BR" sz="1600" dirty="0"/>
          </a:p>
          <a:p>
            <a:pPr lvl="2"/>
            <a:r>
              <a:rPr lang="pt-BR" sz="1400" dirty="0">
                <a:solidFill>
                  <a:schemeClr val="accent2"/>
                </a:solidFill>
              </a:rPr>
              <a:t>Inteligência </a:t>
            </a:r>
            <a:r>
              <a:rPr lang="pt-BR" sz="1400" dirty="0" smtClean="0">
                <a:solidFill>
                  <a:schemeClr val="accent2"/>
                </a:solidFill>
              </a:rPr>
              <a:t>Artificial</a:t>
            </a:r>
            <a:endParaRPr lang="pt-BR" sz="1400" dirty="0">
              <a:solidFill>
                <a:schemeClr val="accent2"/>
              </a:solidFill>
            </a:endParaRPr>
          </a:p>
          <a:p>
            <a:pPr lvl="3"/>
            <a:r>
              <a:rPr lang="pt-BR" dirty="0">
                <a:solidFill>
                  <a:schemeClr val="accent2"/>
                </a:solidFill>
              </a:rPr>
              <a:t>Métodos de </a:t>
            </a:r>
            <a:r>
              <a:rPr lang="pt-BR" dirty="0" smtClean="0">
                <a:solidFill>
                  <a:schemeClr val="accent2"/>
                </a:solidFill>
              </a:rPr>
              <a:t>busca</a:t>
            </a:r>
            <a:endParaRPr lang="pt-BR" dirty="0">
              <a:solidFill>
                <a:schemeClr val="accent2"/>
              </a:solidFill>
            </a:endParaRPr>
          </a:p>
          <a:p>
            <a:pPr lvl="4"/>
            <a:r>
              <a:rPr lang="pt-BR" dirty="0">
                <a:solidFill>
                  <a:schemeClr val="accent2"/>
                </a:solidFill>
              </a:rPr>
              <a:t>Busca </a:t>
            </a:r>
            <a:r>
              <a:rPr lang="pt-BR" dirty="0" smtClean="0">
                <a:solidFill>
                  <a:schemeClr val="accent2"/>
                </a:solidFill>
              </a:rPr>
              <a:t>heurística</a:t>
            </a:r>
            <a:endParaRPr lang="pt-BR" dirty="0">
              <a:solidFill>
                <a:schemeClr val="accent2"/>
              </a:solidFill>
            </a:endParaRPr>
          </a:p>
          <a:p>
            <a:pPr lvl="5"/>
            <a:r>
              <a:rPr lang="pt-BR" dirty="0">
                <a:solidFill>
                  <a:schemeClr val="accent2"/>
                </a:solidFill>
              </a:rPr>
              <a:t>Algoritmo A</a:t>
            </a:r>
            <a:r>
              <a:rPr lang="pt-BR" dirty="0" smtClean="0">
                <a:solidFill>
                  <a:schemeClr val="accent2"/>
                </a:solidFill>
              </a:rPr>
              <a:t>*</a:t>
            </a:r>
            <a:endParaRPr lang="pt-BR" dirty="0">
              <a:solidFill>
                <a:schemeClr val="accent2"/>
              </a:solidFill>
            </a:endParaRPr>
          </a:p>
          <a:p>
            <a:r>
              <a:rPr lang="pt-BR" sz="2000" dirty="0" smtClean="0"/>
              <a:t>Quanto mais abrangente o tema, maior é a quantidade de material a ser considerado.</a:t>
            </a:r>
          </a:p>
          <a:p>
            <a:r>
              <a:rPr lang="pt-BR" sz="2000" dirty="0" smtClean="0"/>
              <a:t>É </a:t>
            </a:r>
            <a:r>
              <a:rPr lang="pt-BR" sz="2000" dirty="0"/>
              <a:t>possível passar da graduação ao mestrado e do mestrado ou doutorado trabalhando no mesmo tema, embora, buscando objetivos distintos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Para obter bons resultados é interessante trabalhar no mesmo tema por um longo tempo, mesmo depois de formado.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570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/>
              <a:t>Tema e Aplicação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Pode-se combinar um tema de pesquisa com uma área de aplicação. </a:t>
            </a:r>
          </a:p>
          <a:p>
            <a:r>
              <a:rPr lang="pt-BR" dirty="0" smtClean="0"/>
              <a:t>Cuidado ao definir o temas para não ficar muito geral:</a:t>
            </a:r>
            <a:endParaRPr lang="pt-BR" dirty="0"/>
          </a:p>
          <a:p>
            <a:pPr lvl="1"/>
            <a:r>
              <a:rPr lang="pt-BR" dirty="0"/>
              <a:t>Não faz muito sentido, por exemplo, falar de “aplicação da Ciência da Computação no problema da pavimentação das estradas”. </a:t>
            </a:r>
          </a:p>
          <a:p>
            <a:pPr lvl="1"/>
            <a:r>
              <a:rPr lang="pt-BR" dirty="0"/>
              <a:t>Faria mais sentido um tema de pesquisa como “aplicação de busca heurística no problema do transporte de máquinas para pavimentação de estradas”. </a:t>
            </a:r>
            <a:endParaRPr lang="pt-BR" dirty="0" smtClean="0"/>
          </a:p>
          <a:p>
            <a:r>
              <a:rPr lang="pt-BR" dirty="0"/>
              <a:t>O tema principal deve ser </a:t>
            </a:r>
            <a:r>
              <a:rPr lang="pt-BR" dirty="0" smtClean="0"/>
              <a:t>computação</a:t>
            </a:r>
          </a:p>
          <a:p>
            <a:pPr lvl="1"/>
            <a:r>
              <a:rPr lang="pt-BR" dirty="0" smtClean="0"/>
              <a:t>Por </a:t>
            </a:r>
            <a:r>
              <a:rPr lang="pt-BR" dirty="0"/>
              <a:t>exemplo, uma monografia sobre Informática aplicada à Medicina deve apresentar contribuições em relação às ferramentas de Computação aplicada à Medicina e às melhorias que podem ser </a:t>
            </a:r>
            <a:r>
              <a:rPr lang="pt-BR" dirty="0" smtClean="0"/>
              <a:t>obtidas nela. </a:t>
            </a:r>
            <a:endParaRPr lang="pt-BR" dirty="0"/>
          </a:p>
          <a:p>
            <a:pPr lvl="1"/>
            <a:r>
              <a:rPr lang="pt-BR" dirty="0"/>
              <a:t>Dificilmente o aluno de Computação irá propor e defender uma nova técnica cirúrgica. </a:t>
            </a:r>
          </a:p>
          <a:p>
            <a:pPr lvl="2"/>
            <a:r>
              <a:rPr lang="pt-BR" dirty="0" smtClean="0"/>
              <a:t>Vai ter um médico na banca?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33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b="0" dirty="0"/>
              <a:t>O </a:t>
            </a:r>
            <a:r>
              <a:rPr lang="pt-BR" b="0" dirty="0" smtClean="0"/>
              <a:t>Problema / questão de pesquisa</a:t>
            </a:r>
            <a:endParaRPr lang="pt-BR" dirty="0"/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sz="2000" dirty="0" smtClean="0"/>
              <a:t>Um trabalho deve </a:t>
            </a:r>
            <a:r>
              <a:rPr lang="pt-BR" sz="2000" dirty="0"/>
              <a:t>apresentar uma solução para um </a:t>
            </a:r>
            <a:r>
              <a:rPr lang="pt-BR" sz="2000" b="1" dirty="0">
                <a:solidFill>
                  <a:srgbClr val="C00000"/>
                </a:solidFill>
              </a:rPr>
              <a:t>problema</a:t>
            </a:r>
            <a:r>
              <a:rPr lang="pt-BR" sz="2000" dirty="0"/>
              <a:t>.</a:t>
            </a:r>
          </a:p>
          <a:p>
            <a:r>
              <a:rPr lang="pt-BR" sz="2000" dirty="0"/>
              <a:t>Seria errado iniciar </a:t>
            </a:r>
            <a:r>
              <a:rPr lang="pt-BR" sz="2000" dirty="0" smtClean="0"/>
              <a:t>o trabalho simplesmente </a:t>
            </a:r>
            <a:r>
              <a:rPr lang="pt-BR" sz="2000" dirty="0"/>
              <a:t>resolvendo criar um </a:t>
            </a:r>
            <a:r>
              <a:rPr lang="pt-BR" sz="2000" b="1" i="1" dirty="0">
                <a:solidFill>
                  <a:srgbClr val="0070C0"/>
                </a:solidFill>
              </a:rPr>
              <a:t>novo</a:t>
            </a:r>
            <a:r>
              <a:rPr lang="pt-BR" sz="2000" dirty="0"/>
              <a:t> método para isso ou aquilo.  </a:t>
            </a:r>
          </a:p>
          <a:p>
            <a:r>
              <a:rPr lang="pt-BR" sz="2000" dirty="0"/>
              <a:t>Segundo </a:t>
            </a:r>
            <a:r>
              <a:rPr lang="pt-BR" sz="2000" dirty="0" err="1"/>
              <a:t>Griffiths</a:t>
            </a:r>
            <a:r>
              <a:rPr lang="pt-BR" sz="2000" dirty="0"/>
              <a:t> (2008), se o autor não consegue estabelecer claramente qual é o problema tratado em sua </a:t>
            </a:r>
            <a:r>
              <a:rPr lang="pt-BR" sz="2000" dirty="0" smtClean="0"/>
              <a:t>pesquisa, </a:t>
            </a:r>
            <a:r>
              <a:rPr lang="pt-BR" sz="2000" dirty="0"/>
              <a:t>vai ser muito difícil para outras pessoas especularem sobre os possíveis usos dela. </a:t>
            </a:r>
          </a:p>
          <a:p>
            <a:r>
              <a:rPr lang="pt-BR" sz="2000" dirty="0"/>
              <a:t>Também será difícil avaliar se ela obteve sucesso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Para problemas que já tem solução é necessário identificar os problemas das soluções atuais (preferencialmente com evidências).</a:t>
            </a:r>
          </a:p>
          <a:p>
            <a:pPr lvl="1"/>
            <a:r>
              <a:rPr lang="pt-BR" sz="1600" dirty="0" err="1" smtClean="0"/>
              <a:t>Ex</a:t>
            </a:r>
            <a:r>
              <a:rPr lang="pt-BR" sz="1600" dirty="0" smtClean="0"/>
              <a:t>: solução A é muito cara, B é muito lenta etc.</a:t>
            </a:r>
          </a:p>
          <a:p>
            <a:r>
              <a:rPr lang="pt-BR" sz="2000" dirty="0" smtClean="0"/>
              <a:t>Frequentemente os trabalhos acadêmicos apresentam soluções em busca de problemas.</a:t>
            </a:r>
          </a:p>
          <a:p>
            <a:pPr lvl="1"/>
            <a:r>
              <a:rPr lang="pt-BR" sz="1600" dirty="0" err="1" smtClean="0"/>
              <a:t>Ex</a:t>
            </a:r>
            <a:r>
              <a:rPr lang="pt-BR" sz="1600" dirty="0" smtClean="0"/>
              <a:t>: Este trabalho propõe o uso da técnica X para modelagem de Y.</a:t>
            </a:r>
          </a:p>
          <a:p>
            <a:pPr lvl="1"/>
            <a:r>
              <a:rPr lang="pt-BR" sz="1600" dirty="0" smtClean="0"/>
              <a:t>Quais as outras alternativas? Em que a nova abordagem vai evoluir o estado da arte?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143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the right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16" y="2883648"/>
            <a:ext cx="8229600" cy="696496"/>
          </a:xfrm>
          <a:solidFill>
            <a:srgbClr val="40404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“Is pair programming useful?”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6513" y="6237312"/>
            <a:ext cx="7225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 smtClean="0"/>
              <a:t>Dyba</a:t>
            </a:r>
            <a:r>
              <a:rPr lang="en-US" sz="1600" dirty="0" smtClean="0"/>
              <a:t> et al., 2005 </a:t>
            </a:r>
            <a:r>
              <a:rPr lang="en-US" sz="1600" dirty="0"/>
              <a:t>Evidence-</a:t>
            </a:r>
            <a:r>
              <a:rPr lang="en-US" sz="1600" dirty="0" smtClean="0"/>
              <a:t>Based Software Engineering for </a:t>
            </a:r>
            <a:r>
              <a:rPr lang="en-US" sz="1600" dirty="0"/>
              <a:t>Practitioners</a:t>
            </a:r>
          </a:p>
        </p:txBody>
      </p:sp>
    </p:spTree>
    <p:extLst>
      <p:ext uri="{BB962C8B-B14F-4D97-AF65-F5344CB8AC3E}">
        <p14:creationId xmlns:p14="http://schemas.microsoft.com/office/powerpoint/2010/main" val="41930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the right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r>
              <a:rPr lang="en-US" dirty="0"/>
              <a:t>According </a:t>
            </a:r>
            <a:r>
              <a:rPr lang="en-US" dirty="0" smtClean="0"/>
              <a:t>to what </a:t>
            </a:r>
            <a:r>
              <a:rPr lang="en-US" dirty="0"/>
              <a:t>evidence-based medicine suggests, we should specify this question </a:t>
            </a:r>
            <a:r>
              <a:rPr lang="en-US" dirty="0" smtClean="0"/>
              <a:t>in more </a:t>
            </a:r>
            <a:r>
              <a:rPr lang="en-US" dirty="0"/>
              <a:t>detail—for </a:t>
            </a:r>
            <a:r>
              <a:rPr lang="en-US" dirty="0" smtClean="0"/>
              <a:t>example:  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“</a:t>
            </a:r>
            <a:r>
              <a:rPr lang="en-US" b="1" dirty="0"/>
              <a:t>Does pair programming lead to improved </a:t>
            </a:r>
            <a:r>
              <a:rPr lang="en-US" b="1" dirty="0" smtClean="0"/>
              <a:t>code quality </a:t>
            </a:r>
            <a:r>
              <a:rPr lang="en-US" b="1" dirty="0"/>
              <a:t>when practiced by professional software developers?”</a:t>
            </a:r>
          </a:p>
        </p:txBody>
      </p:sp>
    </p:spTree>
    <p:extLst>
      <p:ext uri="{BB962C8B-B14F-4D97-AF65-F5344CB8AC3E}">
        <p14:creationId xmlns:p14="http://schemas.microsoft.com/office/powerpoint/2010/main" val="28435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individual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04/03 a 29/04 – Estruturação da pesquisa</a:t>
            </a:r>
          </a:p>
          <a:p>
            <a:r>
              <a:rPr lang="pt-BR" dirty="0" smtClean="0"/>
              <a:t>03/06 – Etapa intermediária do trabalho</a:t>
            </a:r>
          </a:p>
          <a:p>
            <a:r>
              <a:rPr lang="pt-BR" dirty="0" smtClean="0"/>
              <a:t>17/06 – Apresentação final do projeto</a:t>
            </a:r>
          </a:p>
          <a:p>
            <a:endParaRPr lang="pt-BR" dirty="0"/>
          </a:p>
          <a:p>
            <a:r>
              <a:rPr lang="pt-BR" dirty="0" smtClean="0"/>
              <a:t>OBS: O projeto é feito de maneira iterativa, então é natural mudar de ideia e refinar os objetivos ao longo do caminho.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questions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main intervention or action you’re </a:t>
            </a:r>
            <a:r>
              <a:rPr lang="en-US" dirty="0" smtClean="0"/>
              <a:t>interested in (= pair programming)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context or specific situations of </a:t>
            </a:r>
            <a:r>
              <a:rPr lang="en-US" dirty="0" smtClean="0"/>
              <a:t>interest (= professional software developers)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main outcomes or effects of </a:t>
            </a:r>
            <a:r>
              <a:rPr lang="en-US" dirty="0" smtClean="0"/>
              <a:t>interest (= code quality)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01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Good research questions –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Answer is not immediately obvious</a:t>
            </a:r>
          </a:p>
          <a:p>
            <a:r>
              <a:rPr lang="en-US" smtClean="0"/>
              <a:t>Could be more than one answer or solution</a:t>
            </a:r>
          </a:p>
          <a:p>
            <a:r>
              <a:rPr lang="en-US" smtClean="0"/>
              <a:t>Realigns accepted notions – forces different view of issue</a:t>
            </a:r>
          </a:p>
          <a:p>
            <a:r>
              <a:rPr lang="en-US" smtClean="0"/>
              <a:t>Controversial – tension and uncertainty about the answer</a:t>
            </a:r>
          </a:p>
          <a:p>
            <a:r>
              <a:rPr lang="en-US" smtClean="0"/>
              <a:t>Calls assumptions into question</a:t>
            </a:r>
          </a:p>
          <a:p>
            <a:r>
              <a:rPr lang="en-US" smtClean="0"/>
              <a:t>Narrow focus area allowing suitably deep exploration</a:t>
            </a:r>
          </a:p>
          <a:p>
            <a:r>
              <a:rPr lang="en-US" smtClean="0"/>
              <a:t>Clear enough for other people to understand</a:t>
            </a:r>
          </a:p>
          <a:p>
            <a:r>
              <a:rPr lang="en-US" smtClean="0"/>
              <a:t>Highlights some sort of inconsistency in an accepted position or view</a:t>
            </a:r>
          </a:p>
          <a:p>
            <a:r>
              <a:rPr lang="en-US" smtClean="0"/>
              <a:t>Points to an incompleteness or inaccuracy in an accepted explanation</a:t>
            </a:r>
          </a:p>
          <a:p>
            <a:r>
              <a:rPr lang="en-US" smtClean="0"/>
              <a:t>Indicates missing steps that are critical to an accepted argument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Good research questions –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Identifies an important confusion or ambiguity in a problem</a:t>
            </a:r>
          </a:p>
          <a:p>
            <a:r>
              <a:rPr lang="en-US" smtClean="0"/>
              <a:t>Surfaces issues that are important but ignored in accepted treatments</a:t>
            </a:r>
          </a:p>
          <a:p>
            <a:r>
              <a:rPr lang="en-US" smtClean="0"/>
              <a:t>Requests new information or old information that can be presented in a new way</a:t>
            </a:r>
          </a:p>
          <a:p>
            <a:r>
              <a:rPr lang="en-US" smtClean="0"/>
              <a:t>Clear, straightforward &amp; comprehensible</a:t>
            </a:r>
          </a:p>
          <a:p>
            <a:r>
              <a:rPr lang="en-US" smtClean="0"/>
              <a:t>“Researchable” – information available that will help provide an answer</a:t>
            </a:r>
          </a:p>
          <a:p>
            <a:r>
              <a:rPr lang="en-US" smtClean="0"/>
              <a:t>Poses a problem that’s significant to your reader and interesting to your audience</a:t>
            </a:r>
          </a:p>
          <a:p>
            <a:r>
              <a:rPr lang="en-US" smtClean="0"/>
              <a:t>Possible to answer in the time available to you</a:t>
            </a:r>
          </a:p>
          <a:p>
            <a:r>
              <a:rPr lang="en-US" smtClean="0"/>
              <a:t>Will sustain your interest for the duration of the project</a:t>
            </a:r>
          </a:p>
          <a:p>
            <a:r>
              <a:rPr lang="en-US" smtClean="0"/>
              <a:t>It asks a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O problema tem três partes: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Um enunciado preciso da questão ou problema que </a:t>
            </a:r>
            <a:r>
              <a:rPr lang="pt-BR" sz="2000" dirty="0" smtClean="0">
                <a:solidFill>
                  <a:schemeClr val="accent2"/>
                </a:solidFill>
              </a:rPr>
              <a:t>o trabalho trata</a:t>
            </a:r>
            <a:r>
              <a:rPr lang="pt-BR" sz="2000" dirty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Uma explicação </a:t>
            </a:r>
            <a:r>
              <a:rPr lang="pt-BR" sz="2000" dirty="0" smtClean="0">
                <a:solidFill>
                  <a:schemeClr val="accent2"/>
                </a:solidFill>
              </a:rPr>
              <a:t>frente </a:t>
            </a:r>
            <a:r>
              <a:rPr lang="pt-BR" sz="2000" dirty="0">
                <a:solidFill>
                  <a:schemeClr val="accent2"/>
                </a:solidFill>
              </a:rPr>
              <a:t>à bibliografia </a:t>
            </a:r>
            <a:r>
              <a:rPr lang="pt-BR" sz="2000" dirty="0" smtClean="0">
                <a:solidFill>
                  <a:schemeClr val="accent2"/>
                </a:solidFill>
              </a:rPr>
              <a:t>mostrando que a questão </a:t>
            </a:r>
            <a:r>
              <a:rPr lang="pt-BR" sz="2000" dirty="0">
                <a:solidFill>
                  <a:schemeClr val="accent2"/>
                </a:solidFill>
              </a:rPr>
              <a:t>de pesquisa ainda não foi </a:t>
            </a:r>
            <a:r>
              <a:rPr lang="pt-BR" sz="2000" dirty="0" smtClean="0">
                <a:solidFill>
                  <a:schemeClr val="accent2"/>
                </a:solidFill>
              </a:rPr>
              <a:t>adequadamente tratada</a:t>
            </a:r>
            <a:endParaRPr lang="pt-BR" sz="2000" dirty="0">
              <a:solidFill>
                <a:schemeClr val="accent2"/>
              </a:solidFill>
            </a:endParaRP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Uma discussão sobre porque é importante tratar essa questão de pesquisa</a:t>
            </a:r>
            <a:r>
              <a:rPr lang="pt-BR" sz="20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pt-BR" sz="2400" dirty="0"/>
              <a:t>A questão ainda não foi tratada</a:t>
            </a:r>
            <a:r>
              <a:rPr lang="pt-BR" sz="2400" dirty="0" smtClean="0"/>
              <a:t>?</a:t>
            </a:r>
          </a:p>
          <a:p>
            <a:pPr lvl="1"/>
            <a:r>
              <a:rPr lang="pt-BR" sz="2000" dirty="0"/>
              <a:t>Uma boa revisão bibliográfica é necessária para apresentar tal justificativa com suficiente autoridade. </a:t>
            </a:r>
          </a:p>
          <a:p>
            <a:pPr lvl="1"/>
            <a:r>
              <a:rPr lang="pt-BR" sz="2000" dirty="0"/>
              <a:t>Afirmações do tipo “não encontrei nada parecido” devem ser evitadas. </a:t>
            </a:r>
            <a:r>
              <a:rPr lang="pt-BR" sz="2000" dirty="0" smtClean="0"/>
              <a:t>=&gt; ou não procurou direito ou o problema não é interessante. </a:t>
            </a:r>
          </a:p>
          <a:p>
            <a:pPr lvl="1"/>
            <a:r>
              <a:rPr lang="pt-BR" sz="2000" dirty="0" smtClean="0"/>
              <a:t>Sempre há um problema correlato a ser mencionado/comparado.</a:t>
            </a:r>
            <a:endParaRPr lang="pt-BR" dirty="0"/>
          </a:p>
          <a:p>
            <a:endParaRPr lang="pt-BR" sz="2400" dirty="0" smtClean="0"/>
          </a:p>
          <a:p>
            <a:endParaRPr lang="pt-BR" sz="2400" dirty="0" smtClean="0">
              <a:solidFill>
                <a:schemeClr val="accent2"/>
              </a:solidFill>
            </a:endParaRPr>
          </a:p>
          <a:p>
            <a:endParaRPr lang="pt-BR" sz="2400" dirty="0">
              <a:solidFill>
                <a:schemeClr val="accent2"/>
              </a:solidFill>
            </a:endParaRPr>
          </a:p>
          <a:p>
            <a:endParaRPr lang="pt-B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pt-BR" dirty="0"/>
              <a:t>Objetivo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pt-BR" sz="2000" dirty="0" smtClean="0"/>
              <a:t>É uma das partes mais importantes do planejamento.</a:t>
            </a:r>
            <a:endParaRPr lang="pt-BR" sz="2000" dirty="0"/>
          </a:p>
          <a:p>
            <a:r>
              <a:rPr lang="pt-BR" sz="2000" dirty="0"/>
              <a:t>Uma vez definido o objetivo do trabalho tudo o mais gravita em redor dele. </a:t>
            </a:r>
          </a:p>
          <a:p>
            <a:pPr lvl="1"/>
            <a:r>
              <a:rPr lang="pt-BR" sz="1600" dirty="0"/>
              <a:t>A justificativa vai dizer por que vale a pena buscar </a:t>
            </a:r>
            <a:r>
              <a:rPr lang="pt-BR" sz="1600" dirty="0" smtClean="0"/>
              <a:t>o objetivo</a:t>
            </a:r>
            <a:r>
              <a:rPr lang="pt-BR" sz="1600" dirty="0"/>
              <a:t>. </a:t>
            </a:r>
          </a:p>
          <a:p>
            <a:pPr lvl="1"/>
            <a:r>
              <a:rPr lang="pt-BR" sz="1600" dirty="0"/>
              <a:t>O método vai dizer como o objetivo pode ser alcançado</a:t>
            </a:r>
          </a:p>
          <a:p>
            <a:pPr lvl="1"/>
            <a:r>
              <a:rPr lang="pt-BR" sz="1600" dirty="0"/>
              <a:t>Os resultados esperados vão dizer o que muda no mundo após o objetivo ser atingido. </a:t>
            </a:r>
          </a:p>
          <a:p>
            <a:pPr lvl="1"/>
            <a:r>
              <a:rPr lang="pt-BR" sz="1600" dirty="0"/>
              <a:t>O capítulo de revisão bibliográfica vai apresentar os conceitos necessários para a compreensão do objetivo e os trabalhos relacionados ao objetivo</a:t>
            </a:r>
            <a:r>
              <a:rPr lang="pt-BR" sz="1600" dirty="0" smtClean="0"/>
              <a:t>.</a:t>
            </a:r>
          </a:p>
          <a:p>
            <a:r>
              <a:rPr lang="pt-BR" sz="2000" dirty="0" smtClean="0"/>
              <a:t>Escolhendo o objetivo de pesquisa</a:t>
            </a:r>
          </a:p>
          <a:p>
            <a:pPr lvl="1"/>
            <a:r>
              <a:rPr lang="pt-BR" dirty="0"/>
              <a:t>Tarefa difícil</a:t>
            </a:r>
          </a:p>
          <a:p>
            <a:pPr lvl="1"/>
            <a:r>
              <a:rPr lang="pt-BR" dirty="0"/>
              <a:t>Não confundir com o </a:t>
            </a:r>
            <a:r>
              <a:rPr lang="pt-BR" dirty="0" smtClean="0"/>
              <a:t>TEMA (</a:t>
            </a:r>
            <a:r>
              <a:rPr lang="pt-BR" dirty="0" err="1" smtClean="0"/>
              <a:t>ex</a:t>
            </a:r>
            <a:r>
              <a:rPr lang="pt-BR" dirty="0" smtClean="0"/>
              <a:t>: a influência de X em Y)</a:t>
            </a:r>
            <a:endParaRPr lang="pt-BR" dirty="0"/>
          </a:p>
          <a:p>
            <a:pPr lvl="1"/>
            <a:r>
              <a:rPr lang="pt-BR" dirty="0" smtClean="0"/>
              <a:t>Pode comportar </a:t>
            </a:r>
            <a:r>
              <a:rPr lang="pt-BR" dirty="0"/>
              <a:t>uma hipótese de trabalho</a:t>
            </a:r>
          </a:p>
          <a:p>
            <a:pPr lvl="2"/>
            <a:r>
              <a:rPr lang="pt-BR" dirty="0" err="1" smtClean="0">
                <a:solidFill>
                  <a:schemeClr val="accent2"/>
                </a:solidFill>
              </a:rPr>
              <a:t>Ex</a:t>
            </a:r>
            <a:r>
              <a:rPr lang="pt-BR" dirty="0" smtClean="0">
                <a:solidFill>
                  <a:schemeClr val="accent2"/>
                </a:solidFill>
              </a:rPr>
              <a:t>: demonstrar </a:t>
            </a:r>
            <a:r>
              <a:rPr lang="pt-BR" dirty="0">
                <a:solidFill>
                  <a:schemeClr val="accent2"/>
                </a:solidFill>
              </a:rPr>
              <a:t>que a hipótese x é verdadeira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549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sz="1800" dirty="0" smtClean="0"/>
              <a:t>O </a:t>
            </a:r>
            <a:r>
              <a:rPr lang="pt-BR" sz="1800" dirty="0"/>
              <a:t>objetivo da pesquisa deve ser diretamente verificável ao final do trabalho. </a:t>
            </a:r>
          </a:p>
          <a:p>
            <a:r>
              <a:rPr lang="pt-BR" sz="1800" dirty="0" smtClean="0"/>
              <a:t>Os </a:t>
            </a:r>
            <a:r>
              <a:rPr lang="pt-BR" sz="1800" dirty="0"/>
              <a:t>objetivos devem ser iniciados com verbos </a:t>
            </a:r>
            <a:r>
              <a:rPr lang="pt-BR" sz="1800" dirty="0" smtClean="0"/>
              <a:t>que exprimam ação (demonstrar, provar, melhorar, avaliar etc.)</a:t>
            </a:r>
          </a:p>
          <a:p>
            <a:r>
              <a:rPr lang="pt-BR" sz="1800" dirty="0" smtClean="0"/>
              <a:t>Atenção para objetivos como “Propor, estudar, apresentar....  (uma ferramenta, um método, uma abordagem, um algoritmo, uma comparação etc.)”</a:t>
            </a:r>
          </a:p>
          <a:p>
            <a:pPr lvl="1"/>
            <a:r>
              <a:rPr lang="pt-BR" sz="1400" dirty="0" smtClean="0"/>
              <a:t>Então, ao simplesmente propor algo, o objetivo da pesquisa é atingido.</a:t>
            </a:r>
          </a:p>
          <a:p>
            <a:pPr lvl="1"/>
            <a:r>
              <a:rPr lang="pt-BR" sz="1400" dirty="0" smtClean="0"/>
              <a:t>É </a:t>
            </a:r>
            <a:r>
              <a:rPr lang="pt-BR" sz="1400" dirty="0"/>
              <a:t>necessário que o objetivo diga que aquilo que está sendo proposto é melhor do que alguma outra coisa ou que resolve algum problema que antes não podia ser </a:t>
            </a:r>
            <a:r>
              <a:rPr lang="pt-BR" sz="1400" dirty="0" smtClean="0"/>
              <a:t>resolvido ou que fique bem claro que o que está sendo proposto realmente é original.</a:t>
            </a:r>
          </a:p>
          <a:p>
            <a:r>
              <a:rPr lang="pt-BR" sz="2000" dirty="0"/>
              <a:t>Objetivo </a:t>
            </a:r>
            <a:r>
              <a:rPr lang="pt-BR" sz="2000" dirty="0" smtClean="0"/>
              <a:t>científico </a:t>
            </a:r>
            <a:r>
              <a:rPr lang="pt-BR" sz="2000" dirty="0"/>
              <a:t>x objetivo tecnológico</a:t>
            </a:r>
          </a:p>
          <a:p>
            <a:pPr lvl="1"/>
            <a:r>
              <a:rPr lang="pt-BR" sz="1600" dirty="0"/>
              <a:t>Se o simples desenvolvimento de um sistema ou de um protótipo fosse suficiente para outorgar um grau acadêmico, então as universidades deveriam estar conferindo título de mestre a todos que diariamente desenvolvem sistemas, muitas vezes complexos, nas suas empresas</a:t>
            </a:r>
            <a:r>
              <a:rPr lang="pt-BR" sz="1600" dirty="0" smtClean="0"/>
              <a:t>.</a:t>
            </a:r>
          </a:p>
          <a:p>
            <a:pPr lvl="1"/>
            <a:r>
              <a:rPr lang="pt-BR" sz="1600" dirty="0" smtClean="0"/>
              <a:t>Objetivos tecnológicos são às vezes aceitos em </a:t>
            </a:r>
            <a:r>
              <a:rPr lang="pt-BR" sz="1600" dirty="0" err="1" smtClean="0"/>
              <a:t>TCCs</a:t>
            </a:r>
            <a:r>
              <a:rPr lang="pt-BR" sz="1600" dirty="0" smtClean="0"/>
              <a:t> de graduação ou especialização </a:t>
            </a:r>
            <a:endParaRPr lang="pt-BR" sz="1600" dirty="0"/>
          </a:p>
          <a:p>
            <a:pPr lvl="1"/>
            <a:r>
              <a:rPr lang="pt-BR" sz="1600" dirty="0" smtClean="0"/>
              <a:t>Por vezes, o desenvolvimento tecnológico é um meio para se atingir um objetivo de pesquisa.</a:t>
            </a:r>
            <a:endParaRPr lang="pt-BR" sz="1600" dirty="0"/>
          </a:p>
          <a:p>
            <a:pPr lvl="1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115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inadequados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Exemplos:</a:t>
            </a:r>
          </a:p>
          <a:p>
            <a:pPr lvl="1"/>
            <a:r>
              <a:rPr lang="pt-BR" sz="1600" dirty="0"/>
              <a:t>“O objetivo deste trabalho é aumentar os meus conhecimentos na área de estudo”</a:t>
            </a:r>
          </a:p>
          <a:p>
            <a:pPr lvl="1"/>
            <a:r>
              <a:rPr lang="pt-BR" sz="1600" dirty="0"/>
              <a:t>“Fazer uma pesquisa sobre...”</a:t>
            </a:r>
          </a:p>
          <a:p>
            <a:pPr lvl="1"/>
            <a:r>
              <a:rPr lang="pt-BR" sz="1600" dirty="0"/>
              <a:t>“Fazer um estudo sobre...”</a:t>
            </a:r>
          </a:p>
          <a:p>
            <a:pPr lvl="1"/>
            <a:r>
              <a:rPr lang="pt-BR" sz="1600" dirty="0"/>
              <a:t>“Produzir uma dissertação sobre...”</a:t>
            </a:r>
            <a:endParaRPr lang="pt-BR" sz="2000" dirty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Profundidade e abrangência do 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 acordo com o regimento da pós-graduação da USP:</a:t>
            </a:r>
          </a:p>
          <a:p>
            <a:pPr lvl="1"/>
            <a:r>
              <a:rPr lang="pt-BR" b="1" dirty="0" smtClean="0"/>
              <a:t>Artigo </a:t>
            </a:r>
            <a:r>
              <a:rPr lang="pt-BR" b="1" dirty="0"/>
              <a:t>11</a:t>
            </a:r>
            <a:r>
              <a:rPr lang="pt-BR" dirty="0"/>
              <a:t> - Considera-se dissertação de </a:t>
            </a:r>
            <a:r>
              <a:rPr lang="pt-BR" b="1" dirty="0"/>
              <a:t>mestrado</a:t>
            </a:r>
            <a:r>
              <a:rPr lang="pt-BR" dirty="0"/>
              <a:t> o trabalho supervisionado que demonstre capacidade de sistematização da literatura existente sobre o tema tratado e capacidade de utilização dos métodos e técnicas de investigação científica, tecnológica ou artística. </a:t>
            </a:r>
          </a:p>
          <a:p>
            <a:pPr lvl="1"/>
            <a:r>
              <a:rPr lang="pt-BR" b="1" dirty="0"/>
              <a:t>Artigo 12</a:t>
            </a:r>
            <a:r>
              <a:rPr lang="pt-BR" dirty="0"/>
              <a:t> - Considera-se tese de </a:t>
            </a:r>
            <a:r>
              <a:rPr lang="pt-BR" b="1" dirty="0"/>
              <a:t>doutorado</a:t>
            </a:r>
            <a:r>
              <a:rPr lang="pt-BR" dirty="0"/>
              <a:t> o trabalho de investigação que represente contribuição original ao estado da arte do tema tratado. </a:t>
            </a:r>
          </a:p>
          <a:p>
            <a:pPr marL="0" indent="0" algn="r">
              <a:buNone/>
            </a:pPr>
            <a:r>
              <a:rPr lang="pt-BR" sz="1400" dirty="0" smtClean="0"/>
              <a:t>(</a:t>
            </a:r>
            <a:r>
              <a:rPr lang="pt-BR" sz="1400" dirty="0"/>
              <a:t>http://</a:t>
            </a:r>
            <a:r>
              <a:rPr lang="pt-BR" sz="1400" dirty="0" smtClean="0"/>
              <a:t>www.usp.br/leginf/reg/regposgrad.html)</a:t>
            </a:r>
          </a:p>
          <a:p>
            <a:r>
              <a:rPr lang="pt-BR" dirty="0"/>
              <a:t>O objetivo deve ser atingido dentro do tempo regulamentar.</a:t>
            </a:r>
          </a:p>
          <a:p>
            <a:pPr lvl="1"/>
            <a:r>
              <a:rPr lang="pt-BR" dirty="0"/>
              <a:t>A complexidade do objetivo deve ser consistente com o tempo disponível. </a:t>
            </a:r>
            <a:endParaRPr lang="pt-BR" dirty="0" smtClean="0"/>
          </a:p>
          <a:p>
            <a:pPr lvl="1"/>
            <a:r>
              <a:rPr lang="pt-BR" dirty="0" smtClean="0"/>
              <a:t>Objetivos muito ousados podem ser buscados ao longo da carreira, mas não em uma pesquisa específica.</a:t>
            </a:r>
          </a:p>
          <a:p>
            <a:pPr lvl="1"/>
            <a:r>
              <a:rPr lang="pt-BR" dirty="0" smtClean="0"/>
              <a:t>Propor um objetivo dentro de um projeto de pesquisa maior pode trazer resultados muito mais relevantes e em menos tempo.</a:t>
            </a:r>
            <a:endParaRPr lang="pt-BR" dirty="0"/>
          </a:p>
          <a:p>
            <a:pPr marL="0" indent="0" algn="r">
              <a:buNone/>
            </a:pPr>
            <a:endParaRPr lang="pt-BR" sz="1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dirty="0" smtClean="0"/>
              <a:t>Objetivos gerais x e</a:t>
            </a:r>
            <a:r>
              <a:rPr lang="pt-BR" b="0" dirty="0" smtClean="0"/>
              <a:t>specíficos</a:t>
            </a:r>
            <a:endParaRPr lang="pt-BR" dirty="0"/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Os objetivos específicos devem ser escolhidos da mesma forma que o objetivo geral, ou seja, devem ser não triviais e verificáveis ao final do trabalho. </a:t>
            </a:r>
          </a:p>
          <a:p>
            <a:r>
              <a:rPr lang="pt-BR" dirty="0" smtClean="0"/>
              <a:t>Deve-se </a:t>
            </a:r>
            <a:r>
              <a:rPr lang="pt-BR" dirty="0"/>
              <a:t>tomar cuidado para não confundir os objetivos específicos com os passos do método de pesquisa.</a:t>
            </a:r>
          </a:p>
          <a:p>
            <a:r>
              <a:rPr lang="pt-BR" dirty="0"/>
              <a:t>Normalmente, os objetivos específicos resultam em subprodutos da pesquisa.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6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Precisão no 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Problemas com falta de definições e métricas aceitas unanimemente</a:t>
            </a:r>
            <a:endParaRPr lang="pt-BR" dirty="0"/>
          </a:p>
          <a:p>
            <a:r>
              <a:rPr lang="pt-BR" dirty="0" err="1" smtClean="0"/>
              <a:t>Ex</a:t>
            </a:r>
            <a:r>
              <a:rPr lang="pt-BR" dirty="0" smtClean="0"/>
              <a:t>: usabilidade</a:t>
            </a:r>
          </a:p>
          <a:p>
            <a:pPr lvl="1"/>
            <a:r>
              <a:rPr lang="pt-BR" dirty="0" smtClean="0"/>
              <a:t>Opinião subjetiva</a:t>
            </a:r>
          </a:p>
          <a:p>
            <a:pPr lvl="1"/>
            <a:r>
              <a:rPr lang="pt-BR" dirty="0" smtClean="0"/>
              <a:t>X% dos usuários conseguem usar</a:t>
            </a:r>
          </a:p>
          <a:p>
            <a:pPr lvl="1"/>
            <a:r>
              <a:rPr lang="pt-BR" dirty="0" smtClean="0"/>
              <a:t>Tempo médio que um conjunto de usuários com determinado grau de treinamento leva para realizar um conjunto de tarefas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0824" y="6624017"/>
            <a:ext cx="2881015" cy="333375"/>
          </a:xfrm>
        </p:spPr>
        <p:txBody>
          <a:bodyPr/>
          <a:lstStyle/>
          <a:p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</p:spPr>
        <p:txBody>
          <a:bodyPr/>
          <a:lstStyle/>
          <a:p>
            <a:r>
              <a:rPr lang="en-US"/>
              <a:t>IME / USP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Calendário tentativo</a:t>
            </a:r>
            <a:endParaRPr lang="pt-BR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600" dirty="0" smtClean="0"/>
              <a:t>(sujeito a alterações)</a:t>
            </a:r>
          </a:p>
          <a:p>
            <a:r>
              <a:rPr lang="pt-BR" sz="1600" dirty="0" smtClean="0"/>
              <a:t>04/03 – Introdução</a:t>
            </a:r>
          </a:p>
          <a:p>
            <a:r>
              <a:rPr lang="pt-BR" sz="1600" dirty="0" smtClean="0"/>
              <a:t>11/03 – Engenharia de Software baseada em Evidências</a:t>
            </a:r>
          </a:p>
          <a:p>
            <a:r>
              <a:rPr lang="pt-BR" sz="1600" dirty="0" smtClean="0"/>
              <a:t>18/03 – Síntese de estudos</a:t>
            </a:r>
          </a:p>
          <a:p>
            <a:r>
              <a:rPr lang="pt-BR" sz="1600" i="1" dirty="0" smtClean="0">
                <a:solidFill>
                  <a:srgbClr val="C00000"/>
                </a:solidFill>
              </a:rPr>
              <a:t>25/03 – Break</a:t>
            </a:r>
          </a:p>
          <a:p>
            <a:r>
              <a:rPr lang="pt-BR" sz="1600" dirty="0" smtClean="0"/>
              <a:t>01/04 </a:t>
            </a:r>
            <a:r>
              <a:rPr lang="pt-BR" sz="1600" dirty="0"/>
              <a:t>– Síntese de estudos</a:t>
            </a:r>
          </a:p>
          <a:p>
            <a:r>
              <a:rPr lang="pt-BR" sz="1600" dirty="0" smtClean="0"/>
              <a:t>08/04 </a:t>
            </a:r>
            <a:r>
              <a:rPr lang="pt-BR" sz="1600" dirty="0"/>
              <a:t>– Pesquisa qualitativa</a:t>
            </a:r>
          </a:p>
          <a:p>
            <a:r>
              <a:rPr lang="pt-BR" sz="1600" dirty="0" smtClean="0"/>
              <a:t>15/04 </a:t>
            </a:r>
            <a:r>
              <a:rPr lang="pt-BR" sz="1600" dirty="0"/>
              <a:t>– Estudo de caso</a:t>
            </a:r>
          </a:p>
          <a:p>
            <a:r>
              <a:rPr lang="pt-BR" sz="1600" dirty="0" smtClean="0"/>
              <a:t>22/04 </a:t>
            </a:r>
            <a:r>
              <a:rPr lang="pt-BR" sz="1600" dirty="0"/>
              <a:t>– </a:t>
            </a:r>
            <a:r>
              <a:rPr lang="pt-BR" sz="1600" dirty="0" err="1"/>
              <a:t>Action</a:t>
            </a:r>
            <a:r>
              <a:rPr lang="pt-BR" sz="1600" dirty="0"/>
              <a:t> </a:t>
            </a:r>
            <a:r>
              <a:rPr lang="pt-BR" sz="1600" dirty="0" err="1" smtClean="0"/>
              <a:t>Research</a:t>
            </a:r>
            <a:r>
              <a:rPr lang="pt-BR" sz="1600" dirty="0" smtClean="0"/>
              <a:t> e </a:t>
            </a:r>
            <a:r>
              <a:rPr lang="pt-BR" sz="1600" dirty="0" err="1" smtClean="0"/>
              <a:t>Survey</a:t>
            </a:r>
            <a:endParaRPr lang="pt-BR" sz="1600" dirty="0"/>
          </a:p>
          <a:p>
            <a:r>
              <a:rPr lang="pt-BR" sz="1600" dirty="0" smtClean="0"/>
              <a:t>29/04 – Estudos quantitativos</a:t>
            </a:r>
          </a:p>
          <a:p>
            <a:r>
              <a:rPr lang="pt-BR" sz="1600" dirty="0" smtClean="0"/>
              <a:t>06/05 – Métodos de análise</a:t>
            </a:r>
          </a:p>
          <a:p>
            <a:r>
              <a:rPr lang="pt-BR" sz="1600" dirty="0" smtClean="0"/>
              <a:t>13/05 – Análise de desempenho e mineração de repositórios</a:t>
            </a:r>
          </a:p>
          <a:p>
            <a:r>
              <a:rPr lang="pt-BR" sz="1600" dirty="0" smtClean="0"/>
              <a:t>20/05 </a:t>
            </a:r>
            <a:r>
              <a:rPr lang="pt-BR" sz="1600" dirty="0"/>
              <a:t>– </a:t>
            </a:r>
            <a:r>
              <a:rPr lang="pt-BR" sz="1600" dirty="0" smtClean="0"/>
              <a:t>Estatística</a:t>
            </a:r>
            <a:endParaRPr lang="pt-BR" sz="1600" dirty="0"/>
          </a:p>
          <a:p>
            <a:r>
              <a:rPr lang="pt-BR" sz="1600" i="1" dirty="0" smtClean="0">
                <a:solidFill>
                  <a:srgbClr val="C00000"/>
                </a:solidFill>
              </a:rPr>
              <a:t>27/05 – Break</a:t>
            </a:r>
          </a:p>
          <a:p>
            <a:r>
              <a:rPr lang="pt-BR" sz="1600" dirty="0" smtClean="0"/>
              <a:t>03/06 </a:t>
            </a:r>
            <a:r>
              <a:rPr lang="pt-BR" sz="1600" dirty="0"/>
              <a:t>– </a:t>
            </a:r>
            <a:r>
              <a:rPr lang="pt-BR" sz="1600" dirty="0" smtClean="0"/>
              <a:t>Abordagem mista de pesquisa</a:t>
            </a:r>
            <a:endParaRPr lang="pt-BR" sz="1600" dirty="0"/>
          </a:p>
          <a:p>
            <a:r>
              <a:rPr lang="pt-BR" sz="1600" dirty="0" smtClean="0"/>
              <a:t>10/06 – Reportar e publicar os resultados</a:t>
            </a:r>
          </a:p>
          <a:p>
            <a:r>
              <a:rPr lang="pt-BR" sz="1600" dirty="0" smtClean="0"/>
              <a:t>17/06 – Apresentação final dos trabalhos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765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b="0"/>
              <a:t>A Hipótese de Pesquisa</a:t>
            </a:r>
            <a:endParaRPr lang="pt-BR"/>
          </a:p>
        </p:txBody>
      </p:sp>
      <p:sp>
        <p:nvSpPr>
          <p:cNvPr id="76803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 smtClean="0"/>
              <a:t>A </a:t>
            </a:r>
            <a:r>
              <a:rPr lang="pt-BR" i="1" dirty="0"/>
              <a:t>hipótese</a:t>
            </a:r>
            <a:r>
              <a:rPr lang="pt-BR" dirty="0"/>
              <a:t> é uma afirmação da qual não se sabe a princípio se é verdadeira ou falsa. </a:t>
            </a:r>
          </a:p>
          <a:p>
            <a:r>
              <a:rPr lang="pt-BR" dirty="0"/>
              <a:t>O trabalho de pesquisa consiste justamente em tentar provar a veracidade ou falsidade da hipótese</a:t>
            </a:r>
            <a:r>
              <a:rPr lang="pt-BR" dirty="0" smtClean="0"/>
              <a:t>.</a:t>
            </a:r>
          </a:p>
          <a:p>
            <a:r>
              <a:rPr lang="pt-BR" dirty="0" smtClean="0"/>
              <a:t>Exemplo: Objetivo: “Provar que P = NP”, Hipótese: (...)</a:t>
            </a:r>
          </a:p>
          <a:p>
            <a:r>
              <a:rPr lang="pt-BR" sz="2400" dirty="0"/>
              <a:t>A hipótese é uma resposta antecipada do pesquisador, que a deduziu da revisão bibliográfica. É uma aposta que o pesquisador faz sobre os resultados prováveis de pesquisa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b="0" dirty="0" smtClean="0"/>
              <a:t>Escolha </a:t>
            </a:r>
            <a:r>
              <a:rPr lang="pt-BR" b="0" dirty="0"/>
              <a:t>de um Objetivo de Pesquisa</a:t>
            </a:r>
            <a:endParaRPr lang="pt-BR" dirty="0"/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71663" y="1052737"/>
            <a:ext cx="7092950" cy="5229002"/>
          </a:xfrm>
        </p:spPr>
        <p:txBody>
          <a:bodyPr lIns="91440" tIns="45720" rIns="91440" bIns="45720"/>
          <a:lstStyle/>
          <a:p>
            <a:r>
              <a:rPr lang="pt-BR" sz="2400" dirty="0"/>
              <a:t>Escolher um </a:t>
            </a:r>
            <a:r>
              <a:rPr lang="pt-BR" sz="2400" i="1" dirty="0"/>
              <a:t>tema </a:t>
            </a:r>
            <a:r>
              <a:rPr lang="pt-BR" sz="2400" dirty="0"/>
              <a:t>de pesquisa, ou seja, uma área de conhecimento na qual se vai trabalhar.</a:t>
            </a:r>
          </a:p>
          <a:p>
            <a:r>
              <a:rPr lang="pt-BR" sz="2400" dirty="0"/>
              <a:t>Realizar a </a:t>
            </a:r>
            <a:r>
              <a:rPr lang="pt-BR" sz="2400" i="1" dirty="0"/>
              <a:t>revisão bibliográfica</a:t>
            </a:r>
            <a:r>
              <a:rPr lang="pt-BR" sz="2400" dirty="0"/>
              <a:t>. A não ser que o autor já seja especialista na área escolhida ele vai precisar ler muitos trabalhos já publicados nesta área para saber o que está sendo feito (estado da arte), e o que ainda precisa ser feito (problemas em aberto).</a:t>
            </a:r>
          </a:p>
          <a:p>
            <a:r>
              <a:rPr lang="pt-BR" sz="2400" dirty="0"/>
              <a:t>Definir o </a:t>
            </a:r>
            <a:r>
              <a:rPr lang="pt-BR" sz="2400" i="1" dirty="0"/>
              <a:t>objetivo </a:t>
            </a:r>
            <a:r>
              <a:rPr lang="pt-BR" sz="2400" dirty="0"/>
              <a:t>de pesquisa. Uma vez feita a revisão bibliográfica, o objetivo de pesquisa possivelmente será fortemente relacionado com um dos problemas em aberto verificados no passo anterior. </a:t>
            </a:r>
          </a:p>
          <a:p>
            <a:endParaRPr lang="pt-BR" sz="2400" dirty="0"/>
          </a:p>
        </p:txBody>
      </p:sp>
      <p:sp>
        <p:nvSpPr>
          <p:cNvPr id="5" name="Seta em curva para a direita 4"/>
          <p:cNvSpPr>
            <a:spLocks noChangeArrowheads="1"/>
          </p:cNvSpPr>
          <p:nvPr/>
        </p:nvSpPr>
        <p:spPr bwMode="auto">
          <a:xfrm flipV="1">
            <a:off x="611560" y="2420888"/>
            <a:ext cx="1212478" cy="2433500"/>
          </a:xfrm>
          <a:prstGeom prst="curvedRightArrow">
            <a:avLst>
              <a:gd name="adj1" fmla="val 25007"/>
              <a:gd name="adj2" fmla="val 49996"/>
              <a:gd name="adj3" fmla="val 25000"/>
            </a:avLst>
          </a:prstGeom>
          <a:solidFill>
            <a:schemeClr val="accent1"/>
          </a:solidFill>
          <a:ln w="25400" algn="ctr">
            <a:solidFill>
              <a:srgbClr val="5D5DBC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pt-BR" sz="2800" dirty="0"/>
              <a:t>O que um avaliador procura numa </a:t>
            </a:r>
            <a:r>
              <a:rPr lang="pt-BR" sz="2800" dirty="0" smtClean="0"/>
              <a:t>pesquisa?</a:t>
            </a:r>
            <a:endParaRPr lang="pt-BR" sz="2800" dirty="0"/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pt-BR"/>
              <a:t>Qual é a questão de pesquisa que o aluno propôs?</a:t>
            </a:r>
          </a:p>
          <a:p>
            <a:r>
              <a:rPr lang="pt-BR"/>
              <a:t>É uma boa questão? (Já foi respondida alguma vez? Vale a pena respondê-la?)</a:t>
            </a:r>
          </a:p>
          <a:p>
            <a:r>
              <a:rPr lang="pt-BR"/>
              <a:t>O aluno conseguiu convencer que a questão foi respondida adequadamente?</a:t>
            </a:r>
          </a:p>
          <a:p>
            <a:r>
              <a:rPr lang="pt-BR"/>
              <a:t>O aluno fez uma contribuição adequada ao conhecimento?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7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Preparação de uma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Tema</a:t>
            </a:r>
          </a:p>
          <a:p>
            <a:r>
              <a:rPr lang="pt-BR" i="1" dirty="0" smtClean="0"/>
              <a:t>Questão/problema da pesquisa </a:t>
            </a:r>
          </a:p>
          <a:p>
            <a:r>
              <a:rPr lang="pt-BR" i="1" dirty="0" smtClean="0"/>
              <a:t>Objetivo</a:t>
            </a:r>
          </a:p>
          <a:p>
            <a:r>
              <a:rPr lang="pt-BR" i="1" dirty="0" smtClean="0"/>
              <a:t>Justificativa (tema, questão, objetivo)</a:t>
            </a:r>
          </a:p>
          <a:p>
            <a:r>
              <a:rPr lang="pt-BR" b="1" dirty="0" smtClean="0"/>
              <a:t>Revisão bibliográfica</a:t>
            </a:r>
          </a:p>
          <a:p>
            <a:r>
              <a:rPr lang="pt-BR" dirty="0" smtClean="0"/>
              <a:t>Método</a:t>
            </a:r>
          </a:p>
          <a:p>
            <a:r>
              <a:rPr lang="pt-BR" dirty="0" smtClean="0"/>
              <a:t>Resultados esperados</a:t>
            </a:r>
          </a:p>
          <a:p>
            <a:r>
              <a:rPr lang="pt-BR" dirty="0" smtClean="0"/>
              <a:t>Limitações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b="0"/>
              <a:t>A Revisão Bibliográfica</a:t>
            </a:r>
            <a:endParaRPr lang="pt-BR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A revisão bibliográfica não produz conhecimento </a:t>
            </a:r>
            <a:r>
              <a:rPr lang="pt-BR" dirty="0" smtClean="0"/>
              <a:t>novo, apenas </a:t>
            </a:r>
            <a:r>
              <a:rPr lang="pt-BR" dirty="0"/>
              <a:t>supre as deficiências de conhecimento que o pesquisador tem em uma determinada área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Deve ser bem planejada e conduzida.</a:t>
            </a:r>
          </a:p>
          <a:p>
            <a:r>
              <a:rPr lang="pt-BR" dirty="0" smtClean="0"/>
              <a:t>Provê o referencial teórico em que se baseia a pesquisa</a:t>
            </a:r>
          </a:p>
          <a:p>
            <a:pPr lvl="1"/>
            <a:r>
              <a:rPr lang="pt-BR" sz="2000" dirty="0"/>
              <a:t>Buscam-se teorias, abordagens e estudos que </a:t>
            </a:r>
            <a:r>
              <a:rPr lang="pt-BR" sz="2000" dirty="0" smtClean="0"/>
              <a:t>possibilitem compreender </a:t>
            </a:r>
            <a:r>
              <a:rPr lang="pt-BR" sz="2000" dirty="0"/>
              <a:t>o fenômeno </a:t>
            </a:r>
            <a:r>
              <a:rPr lang="pt-BR" sz="2000" dirty="0" smtClean="0"/>
              <a:t>a partir de </a:t>
            </a:r>
            <a:r>
              <a:rPr lang="pt-BR" sz="2000" dirty="0"/>
              <a:t>múltiplas </a:t>
            </a:r>
            <a:r>
              <a:rPr lang="pt-BR" sz="2000" dirty="0" smtClean="0"/>
              <a:t>perspectivas</a:t>
            </a:r>
          </a:p>
          <a:p>
            <a:pPr lvl="1"/>
            <a:r>
              <a:rPr lang="pt-BR" sz="2000" dirty="0" smtClean="0"/>
              <a:t>O papel do pesquisador é promover o “diálogo” entre múltiplos autores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607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sz="2800" dirty="0"/>
              <a:t>Iniciar com um </a:t>
            </a:r>
            <a:r>
              <a:rPr lang="pt-BR" sz="2800" dirty="0" smtClean="0"/>
              <a:t>levantamento/</a:t>
            </a:r>
            <a:r>
              <a:rPr lang="pt-BR" sz="2800" dirty="0" err="1" smtClean="0"/>
              <a:t>survey</a:t>
            </a:r>
            <a:r>
              <a:rPr lang="pt-BR" sz="2800" dirty="0" smtClean="0"/>
              <a:t> de literatura</a:t>
            </a:r>
            <a:endParaRPr lang="pt-BR" sz="2800" dirty="0"/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Não é difícil encontrar artigos ou mesmo livros que abordem toda uma área de conhecimento na forma de </a:t>
            </a:r>
            <a:r>
              <a:rPr lang="pt-BR" i="1" dirty="0" err="1"/>
              <a:t>survey</a:t>
            </a:r>
            <a:r>
              <a:rPr lang="pt-BR" dirty="0"/>
              <a:t>. </a:t>
            </a:r>
          </a:p>
          <a:p>
            <a:r>
              <a:rPr lang="pt-BR" dirty="0"/>
              <a:t>Os livros servem exatamente a </a:t>
            </a:r>
            <a:r>
              <a:rPr lang="pt-BR" dirty="0" smtClean="0"/>
              <a:t>esse propósito</a:t>
            </a:r>
            <a:r>
              <a:rPr lang="pt-BR" dirty="0"/>
              <a:t>.</a:t>
            </a:r>
          </a:p>
          <a:p>
            <a:r>
              <a:rPr lang="pt-BR" dirty="0"/>
              <a:t>Pode-se iniciar a pesquisa com uma leitura de trabalhos mais abrangentes que </a:t>
            </a:r>
            <a:r>
              <a:rPr lang="pt-BR" dirty="0" smtClean="0"/>
              <a:t>deem </a:t>
            </a:r>
            <a:r>
              <a:rPr lang="pt-BR" dirty="0"/>
              <a:t>uma visão do todo para depois ir se aprofundando </a:t>
            </a:r>
            <a:r>
              <a:rPr lang="pt-BR" dirty="0" smtClean="0"/>
              <a:t>em </a:t>
            </a:r>
            <a:r>
              <a:rPr lang="pt-BR" dirty="0"/>
              <a:t>temas </a:t>
            </a:r>
            <a:r>
              <a:rPr lang="pt-BR" dirty="0" smtClean="0"/>
              <a:t>específicos</a:t>
            </a:r>
            <a:r>
              <a:rPr lang="pt-BR" dirty="0"/>
              <a:t>.</a:t>
            </a:r>
          </a:p>
          <a:p>
            <a:r>
              <a:rPr lang="pt-BR" dirty="0" smtClean="0"/>
              <a:t>Depois dos </a:t>
            </a:r>
            <a:r>
              <a:rPr lang="pt-BR" dirty="0" err="1" smtClean="0"/>
              <a:t>surveys</a:t>
            </a:r>
            <a:r>
              <a:rPr lang="pt-BR" dirty="0" smtClean="0"/>
              <a:t>, buscar os clássicos sobre o assunto.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5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pt-BR" dirty="0"/>
              <a:t>Síndrome da Intersecção </a:t>
            </a:r>
            <a:r>
              <a:rPr lang="pt-BR" dirty="0" smtClean="0"/>
              <a:t>Esquecida</a:t>
            </a:r>
            <a:endParaRPr lang="pt-BR" dirty="0"/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pt-BR" dirty="0" smtClean="0"/>
              <a:t>Um trabalho ligado à </a:t>
            </a:r>
            <a:r>
              <a:rPr lang="pt-BR" dirty="0"/>
              <a:t>pesquisa aplicada </a:t>
            </a:r>
            <a:r>
              <a:rPr lang="pt-BR" dirty="0" smtClean="0"/>
              <a:t>deve apresentar uma boa </a:t>
            </a:r>
            <a:r>
              <a:rPr lang="pt-BR" dirty="0"/>
              <a:t>revisão bibliográfica da </a:t>
            </a:r>
            <a:r>
              <a:rPr lang="pt-BR" b="1" dirty="0">
                <a:solidFill>
                  <a:srgbClr val="0070C0"/>
                </a:solidFill>
              </a:rPr>
              <a:t>ferramenta de Computação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 smtClean="0"/>
              <a:t>(incluindo aplicação em outras áreas), da </a:t>
            </a:r>
            <a:r>
              <a:rPr lang="pt-BR" b="1" dirty="0">
                <a:solidFill>
                  <a:srgbClr val="00B050"/>
                </a:solidFill>
              </a:rPr>
              <a:t>área de aplicação</a:t>
            </a:r>
            <a:r>
              <a:rPr lang="pt-BR" dirty="0"/>
              <a:t>, </a:t>
            </a:r>
            <a:r>
              <a:rPr lang="pt-BR" dirty="0" smtClean="0"/>
              <a:t>e de tentativas anteriores </a:t>
            </a:r>
            <a:r>
              <a:rPr lang="pt-BR" dirty="0"/>
              <a:t>de </a:t>
            </a:r>
            <a:r>
              <a:rPr lang="pt-BR" b="1" dirty="0">
                <a:solidFill>
                  <a:srgbClr val="C00000"/>
                </a:solidFill>
              </a:rPr>
              <a:t>aplicação </a:t>
            </a:r>
            <a:r>
              <a:rPr lang="pt-BR" b="1" dirty="0" smtClean="0">
                <a:solidFill>
                  <a:srgbClr val="C00000"/>
                </a:solidFill>
              </a:rPr>
              <a:t>da </a:t>
            </a:r>
            <a:r>
              <a:rPr lang="pt-BR" b="1" dirty="0">
                <a:solidFill>
                  <a:srgbClr val="C00000"/>
                </a:solidFill>
              </a:rPr>
              <a:t>ferramenta na área</a:t>
            </a:r>
            <a:r>
              <a:rPr lang="pt-BR" dirty="0"/>
              <a:t>. </a:t>
            </a:r>
          </a:p>
          <a:p>
            <a:r>
              <a:rPr lang="pt-BR" dirty="0" smtClean="0"/>
              <a:t>Evitar “reinventar a roda”</a:t>
            </a:r>
          </a:p>
          <a:p>
            <a:r>
              <a:rPr lang="pt-BR" dirty="0" smtClean="0"/>
              <a:t>Não esquecer de verificar o uso em outras áreas, em áreas correlatas (incluindo áreas mais gerais ou mais específicas)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12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Sempre há trabalhos relacionados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“Mas não encontrei nada parecido com o que eu estou fazendo”. 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Este raciocínio negativo deve ser evitado. 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Nunca se deve dizer que não se achou nada semelhante. 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Algo sempre deve ser apresentado como referência. 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Essa referência poderá ser mais semelhante ou menos semelhante à abordagem usada de um ponto de vista relativo.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Deve-se mostrar o que os outros já fizeram e mostrar como o trabalho em questão é diferente ou melhor.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pt-BR" b="0"/>
              <a:t>Como Sistematizar a Pesquisa Bibliográfica</a:t>
            </a:r>
            <a:endParaRPr lang="pt-BR"/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pt-BR"/>
              <a:t>Listar os periódicos e eventos relevantes para o tema de pesquisa.</a:t>
            </a:r>
          </a:p>
          <a:p>
            <a:r>
              <a:rPr lang="pt-BR"/>
              <a:t>Obter a lista de todos os artigos publicados nos últimos, cinco (ou mais) anos.</a:t>
            </a:r>
          </a:p>
          <a:p>
            <a:r>
              <a:rPr lang="pt-BR"/>
              <a:t>Selecionar desta lista aqueles títulos que tenham relação com o tema de pesquisa.</a:t>
            </a:r>
          </a:p>
          <a:p>
            <a:r>
              <a:rPr lang="pt-BR"/>
              <a:t>Ler o abstract destes artigos e classificá-los como relevância “alta”, “média” ou “baixa”. </a:t>
            </a:r>
          </a:p>
          <a:p>
            <a:r>
              <a:rPr lang="pt-BR"/>
              <a:t>Ler os artigos de alta relevância e fazer fichas de leitura anotando os principais conceitos e idéias aprendidos. </a:t>
            </a:r>
          </a:p>
          <a:p>
            <a:r>
              <a:rPr lang="pt-BR"/>
              <a:t>Dependendo do caso, ler também os artigos de relevância média e baixa, mas iniciando sempre pelos de alta relevância.</a:t>
            </a:r>
          </a:p>
          <a:p>
            <a:r>
              <a:rPr lang="pt-BR"/>
              <a:t>Buscar a bibliografia dos artigos lidos ou outros artigos (posteriores) que os citem com bibliografia.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4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b="0"/>
              <a:t>Fichas de Leitura</a:t>
            </a:r>
            <a:endParaRPr lang="pt-BR"/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Durante todo o processo de leitura é fundamental que sejam feitas anotações. </a:t>
            </a:r>
          </a:p>
          <a:p>
            <a:r>
              <a:rPr lang="pt-BR" dirty="0"/>
              <a:t>Conceitos-chave e ideias novas devem ser anotados sempre que forem detectados na leitura. </a:t>
            </a:r>
          </a:p>
          <a:p>
            <a:r>
              <a:rPr lang="pt-BR" dirty="0"/>
              <a:t>É necessário que se saiba de onde </a:t>
            </a:r>
            <a:r>
              <a:rPr lang="pt-BR" dirty="0" smtClean="0"/>
              <a:t>as ideias </a:t>
            </a:r>
            <a:r>
              <a:rPr lang="pt-BR" dirty="0"/>
              <a:t>e conceitos saíram. </a:t>
            </a:r>
            <a:endParaRPr lang="pt-BR" dirty="0" smtClean="0"/>
          </a:p>
          <a:p>
            <a:r>
              <a:rPr lang="pt-BR" dirty="0" smtClean="0"/>
              <a:t>Uso de um software para auxiliar</a:t>
            </a:r>
          </a:p>
          <a:p>
            <a:pPr lvl="1"/>
            <a:r>
              <a:rPr lang="pt-BR" dirty="0" err="1" smtClean="0"/>
              <a:t>Ex</a:t>
            </a:r>
            <a:r>
              <a:rPr lang="pt-BR" dirty="0" smtClean="0"/>
              <a:t>: </a:t>
            </a:r>
            <a:r>
              <a:rPr lang="pt-BR" dirty="0" err="1" smtClean="0"/>
              <a:t>Mendeley</a:t>
            </a:r>
            <a:r>
              <a:rPr lang="pt-BR" dirty="0" smtClean="0"/>
              <a:t>, </a:t>
            </a:r>
            <a:r>
              <a:rPr lang="pt-BR" dirty="0" err="1" smtClean="0"/>
              <a:t>JabRef</a:t>
            </a:r>
            <a:r>
              <a:rPr lang="pt-BR" dirty="0" smtClean="0"/>
              <a:t>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6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accent2"/>
                </a:solidFill>
              </a:rPr>
              <a:t/>
            </a:r>
            <a:br>
              <a:rPr lang="pt-BR" sz="4000" dirty="0" smtClean="0">
                <a:solidFill>
                  <a:schemeClr val="accent2"/>
                </a:solidFill>
              </a:rPr>
            </a:br>
            <a:r>
              <a:rPr lang="pt-BR" sz="4000" dirty="0" smtClean="0"/>
              <a:t>Parte I</a:t>
            </a:r>
            <a:br>
              <a:rPr lang="pt-BR" sz="4000" dirty="0" smtClean="0"/>
            </a:br>
            <a:r>
              <a:rPr lang="pt-BR" sz="4000" dirty="0" smtClean="0"/>
              <a:t>A Engenharia de Software</a:t>
            </a:r>
            <a:endParaRPr lang="pt-BR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pt-BR"/>
              <a:t>Perguntas geradoras de ideias de pesquisa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pt-BR"/>
              <a:t>De onde o autor parece tirar suas ideias?</a:t>
            </a:r>
          </a:p>
          <a:p>
            <a:r>
              <a:rPr lang="pt-BR"/>
              <a:t>O que foi obtido como resultado deste de trabalho?</a:t>
            </a:r>
          </a:p>
          <a:p>
            <a:r>
              <a:rPr lang="pt-BR"/>
              <a:t>Como este trabalho se relaciona com outros na mesma área?</a:t>
            </a:r>
          </a:p>
          <a:p>
            <a:r>
              <a:rPr lang="pt-BR"/>
              <a:t>Qual seria um próximo passo razoável para dar continuidade a essa pesquisa?</a:t>
            </a:r>
          </a:p>
          <a:p>
            <a:r>
              <a:rPr lang="pt-BR"/>
              <a:t>Que ideias de áreas próximas poderiam ser aproveitadas neste trabalho?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Preparação de uma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Tema</a:t>
            </a:r>
          </a:p>
          <a:p>
            <a:r>
              <a:rPr lang="pt-BR" i="1" dirty="0" smtClean="0"/>
              <a:t>Questão/problema da pesquisa </a:t>
            </a:r>
          </a:p>
          <a:p>
            <a:r>
              <a:rPr lang="pt-BR" i="1" dirty="0" smtClean="0"/>
              <a:t>Objetivo</a:t>
            </a:r>
          </a:p>
          <a:p>
            <a:r>
              <a:rPr lang="pt-BR" i="1" dirty="0" smtClean="0"/>
              <a:t>Justificativa (tema, questão, objetivo)</a:t>
            </a:r>
          </a:p>
          <a:p>
            <a:r>
              <a:rPr lang="pt-BR" i="1" dirty="0" smtClean="0"/>
              <a:t>Revisão bibliográfica</a:t>
            </a:r>
          </a:p>
          <a:p>
            <a:r>
              <a:rPr lang="pt-BR" b="1" dirty="0" smtClean="0"/>
              <a:t>Método</a:t>
            </a:r>
          </a:p>
          <a:p>
            <a:r>
              <a:rPr lang="pt-BR" b="1" dirty="0" smtClean="0"/>
              <a:t>Resultados esperados</a:t>
            </a:r>
          </a:p>
          <a:p>
            <a:r>
              <a:rPr lang="pt-BR" b="1" dirty="0" smtClean="0"/>
              <a:t>Limitações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/>
              <a:t>Método de Pesquisa</a:t>
            </a:r>
          </a:p>
        </p:txBody>
      </p:sp>
      <p:sp>
        <p:nvSpPr>
          <p:cNvPr id="38915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sz="1800" dirty="0" smtClean="0"/>
              <a:t>Método x metodologia</a:t>
            </a:r>
          </a:p>
          <a:p>
            <a:pPr lvl="1"/>
            <a:r>
              <a:rPr lang="pt-BR" sz="1400" dirty="0" smtClean="0"/>
              <a:t>Metodologia </a:t>
            </a:r>
            <a:r>
              <a:rPr lang="pt-BR" sz="1400" dirty="0"/>
              <a:t>é o estudo dos métodos.</a:t>
            </a:r>
          </a:p>
          <a:p>
            <a:r>
              <a:rPr lang="pt-BR" sz="1800" dirty="0"/>
              <a:t>O </a:t>
            </a:r>
            <a:r>
              <a:rPr lang="pt-BR" sz="1800" b="1" dirty="0">
                <a:solidFill>
                  <a:srgbClr val="00B050"/>
                </a:solidFill>
              </a:rPr>
              <a:t>método</a:t>
            </a:r>
            <a:r>
              <a:rPr lang="pt-BR" sz="1800" dirty="0"/>
              <a:t> consiste na </a:t>
            </a:r>
            <a:r>
              <a:rPr lang="pt-BR" sz="1800" dirty="0" smtClean="0"/>
              <a:t>sequência </a:t>
            </a:r>
            <a:r>
              <a:rPr lang="pt-BR" sz="1800" dirty="0"/>
              <a:t>de passos necessários para demonstrar que o objetivo proposto foi atingido, ou seja, se os passos definidos no método forem executados, os resultados obtidos deverão ser convincentes. </a:t>
            </a:r>
            <a:endParaRPr lang="pt-BR" sz="1800" dirty="0" smtClean="0"/>
          </a:p>
          <a:p>
            <a:pPr lvl="1"/>
            <a:r>
              <a:rPr lang="pt-BR" sz="1400" dirty="0" smtClean="0"/>
              <a:t>Ao final dos experimentos, por exemplo, haverá evidências a favor ou contra a hipótese inicial.</a:t>
            </a:r>
          </a:p>
          <a:p>
            <a:r>
              <a:rPr lang="pt-BR" sz="1800" dirty="0"/>
              <a:t>O método deve então indicar se protótipos serão desenvolvidos, se modelos teóricos serão construídos, quais experimentos eventualmente serão realizados, como os dados serão organizados e comparados, e assim por diante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O método só é estabelecido depois que o objetivo tiver sido definido – então normalmente a revisão bibliográfica não deveria fazer parte do método.</a:t>
            </a:r>
          </a:p>
          <a:p>
            <a:r>
              <a:rPr lang="pt-BR" sz="1800" dirty="0" smtClean="0"/>
              <a:t>A confiança nos resultados obtidos estão ligado ao rigor científico do método adotado.</a:t>
            </a:r>
          </a:p>
          <a:p>
            <a:r>
              <a:rPr lang="pt-BR" sz="1800" dirty="0" smtClean="0"/>
              <a:t>Muitos métodos adotados em computação são ingênuos</a:t>
            </a:r>
          </a:p>
          <a:p>
            <a:r>
              <a:rPr lang="pt-BR" sz="1800" dirty="0" smtClean="0"/>
              <a:t>Identificar e tratar os possíveis vieses da pesquisa</a:t>
            </a:r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7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pt-BR" b="0"/>
              <a:t>Resultados Esperados</a:t>
            </a:r>
            <a:endParaRPr lang="pt-BR"/>
          </a:p>
        </p:txBody>
      </p:sp>
      <p:sp>
        <p:nvSpPr>
          <p:cNvPr id="79875" name="Espaço Reservado para Conteúdo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pt-BR" dirty="0"/>
              <a:t>Os objetivos são perseguidos pelo autor, os resultados esperados possivelmente podem ocorrer após a conclusão do trabalho.</a:t>
            </a:r>
          </a:p>
          <a:p>
            <a:r>
              <a:rPr lang="pt-BR" dirty="0" smtClean="0"/>
              <a:t>Os </a:t>
            </a:r>
            <a:r>
              <a:rPr lang="pt-BR" dirty="0"/>
              <a:t>resultados esperados, usualmente, são situações que o autor de um trabalho espera que </a:t>
            </a:r>
            <a:r>
              <a:rPr lang="pt-BR" dirty="0" smtClean="0"/>
              <a:t>ocorram. </a:t>
            </a:r>
            <a:endParaRPr lang="pt-BR" dirty="0"/>
          </a:p>
          <a:p>
            <a:r>
              <a:rPr lang="pt-BR" dirty="0" smtClean="0"/>
              <a:t>São posteriores ou consequências do trabalho. </a:t>
            </a:r>
            <a:endParaRPr lang="pt-BR" dirty="0"/>
          </a:p>
          <a:p>
            <a:r>
              <a:rPr lang="pt-BR" dirty="0" err="1" smtClean="0"/>
              <a:t>Ex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Adoção pela indústria do método proposto, de modo que empresas passem a obter maior precisão nas estimativas realizadas.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08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Limitações do Trabalho</a:t>
            </a:r>
            <a:endParaRPr lang="pt-BR"/>
          </a:p>
        </p:txBody>
      </p:sp>
      <p:sp>
        <p:nvSpPr>
          <p:cNvPr id="808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Não é possível resolver os problemas da humanidade em um trabalho de mestrado ou doutorado. “síndrome de querer mudar o mundo”.</a:t>
            </a:r>
          </a:p>
          <a:p>
            <a:r>
              <a:rPr lang="pt-BR" sz="2000" dirty="0" smtClean="0"/>
              <a:t>As limitações são aspectos do trabalho dos quais o autor tem consciência e reconhece a importância, mas não tem condições de abordar no tempo disponível.</a:t>
            </a:r>
          </a:p>
          <a:p>
            <a:r>
              <a:rPr lang="pt-BR" sz="2000" dirty="0" smtClean="0"/>
              <a:t>É importante, em trabalhos de pesquisa, que as limitações conhecidas sejam claramente identificadas pelo autor. </a:t>
            </a:r>
          </a:p>
          <a:p>
            <a:r>
              <a:rPr lang="pt-BR" sz="2000" dirty="0" smtClean="0"/>
              <a:t>Isso evita que o próprio autor muitas vezes se perca em divagações ou buscando aspectos que extrapolam os objetivos iniciais e que o leitor crie expectativas demasiadamente amplas sobre o trabalho, que serão depois frustradas.</a:t>
            </a:r>
          </a:p>
          <a:p>
            <a:r>
              <a:rPr lang="pt-BR" sz="2000" dirty="0" err="1" smtClean="0"/>
              <a:t>Ex</a:t>
            </a:r>
            <a:r>
              <a:rPr lang="pt-BR" sz="2000" dirty="0" smtClean="0"/>
              <a:t>: A hipótese é válida em determinadas situações (não foram testadas em outras), o método é melhor do que os outros em determinada classe de problemas, um possível viés não foi tratado etc.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617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Reporting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What, precisely, was your contribution?</a:t>
            </a:r>
          </a:p>
          <a:p>
            <a:pPr lvl="1"/>
            <a:r>
              <a:rPr lang="en-US" smtClean="0"/>
              <a:t>What question did you answer?</a:t>
            </a:r>
          </a:p>
          <a:p>
            <a:pPr lvl="1"/>
            <a:r>
              <a:rPr lang="en-US" smtClean="0"/>
              <a:t>Why should the reader care?</a:t>
            </a:r>
          </a:p>
          <a:p>
            <a:pPr lvl="1"/>
            <a:r>
              <a:rPr lang="en-US" smtClean="0"/>
              <a:t>What larger question does this address?</a:t>
            </a:r>
          </a:p>
          <a:p>
            <a:r>
              <a:rPr lang="en-US" smtClean="0"/>
              <a:t> What is your new result?</a:t>
            </a:r>
          </a:p>
          <a:p>
            <a:pPr lvl="1"/>
            <a:r>
              <a:rPr lang="en-US" smtClean="0"/>
              <a:t>What new knowledge have you contributed that the reader can use elsewhere?</a:t>
            </a:r>
          </a:p>
          <a:p>
            <a:pPr lvl="1"/>
            <a:r>
              <a:rPr lang="en-US" smtClean="0"/>
              <a:t>What previous work (yours or someone else’s) do you build on? What do you provide a superior alternative to?</a:t>
            </a:r>
          </a:p>
          <a:p>
            <a:pPr lvl="1"/>
            <a:r>
              <a:rPr lang="en-US" smtClean="0"/>
              <a:t>How is your result different from and better than this prior work?</a:t>
            </a:r>
          </a:p>
          <a:p>
            <a:pPr lvl="1"/>
            <a:r>
              <a:rPr lang="en-US" smtClean="0"/>
              <a:t>What, precisely and in detail, is your new result?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6237312"/>
            <a:ext cx="5929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Shaw, M. </a:t>
            </a:r>
            <a:r>
              <a:rPr lang="en-US" sz="1600" dirty="0">
                <a:solidFill>
                  <a:schemeClr val="tx2"/>
                </a:solidFill>
              </a:rPr>
              <a:t>Writing Good Software Engineering Research </a:t>
            </a:r>
            <a:r>
              <a:rPr lang="en-US" sz="1600" dirty="0" smtClean="0">
                <a:solidFill>
                  <a:schemeClr val="tx2"/>
                </a:solidFill>
              </a:rPr>
              <a:t>Papers. 2003 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Reporting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 Why should the reader believe your result?</a:t>
            </a:r>
          </a:p>
          <a:p>
            <a:pPr lvl="1"/>
            <a:r>
              <a:rPr lang="en-US" smtClean="0"/>
              <a:t>What standard should be used to evaluate your claim?</a:t>
            </a:r>
          </a:p>
          <a:p>
            <a:pPr lvl="1"/>
            <a:r>
              <a:rPr lang="en-US" smtClean="0"/>
              <a:t>What concrete evidence shows that your result satisfies your claim?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6165304"/>
            <a:ext cx="5929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Shaw, M. </a:t>
            </a:r>
            <a:r>
              <a:rPr lang="en-US" sz="1600" dirty="0">
                <a:solidFill>
                  <a:schemeClr val="tx2"/>
                </a:solidFill>
              </a:rPr>
              <a:t>Writing Good Software Engineering Research </a:t>
            </a:r>
            <a:r>
              <a:rPr lang="en-US" sz="1600" dirty="0" smtClean="0">
                <a:solidFill>
                  <a:schemeClr val="tx2"/>
                </a:solidFill>
              </a:rPr>
              <a:t>Papers. 2003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280" y="2613673"/>
            <a:ext cx="7119450" cy="1175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If you answer these questions clearly, you’ll probably</a:t>
            </a:r>
          </a:p>
          <a:p>
            <a:pPr algn="ctr"/>
            <a:r>
              <a:rPr lang="en-US" sz="2400" dirty="0"/>
              <a:t>communicate your result well</a:t>
            </a:r>
          </a:p>
        </p:txBody>
      </p:sp>
    </p:spTree>
    <p:extLst>
      <p:ext uri="{BB962C8B-B14F-4D97-AF65-F5344CB8AC3E}">
        <p14:creationId xmlns:p14="http://schemas.microsoft.com/office/powerpoint/2010/main" val="10798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Fazer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Estudar o Capítulo 4 do livro “Metodologia Científica para Ciência da Computação”: “Análise crítica de propostas de monografias”</a:t>
            </a:r>
          </a:p>
          <a:p>
            <a:pPr lvl="1"/>
            <a:r>
              <a:rPr lang="pt-BR" dirty="0" smtClean="0"/>
              <a:t>São criticadas 21 propostas de problema</a:t>
            </a:r>
          </a:p>
          <a:p>
            <a:pPr lvl="1"/>
            <a:r>
              <a:rPr lang="pt-BR" dirty="0" smtClean="0"/>
              <a:t>14 de objetivos gerais</a:t>
            </a:r>
          </a:p>
          <a:p>
            <a:pPr lvl="1"/>
            <a:r>
              <a:rPr lang="pt-BR" dirty="0" smtClean="0"/>
              <a:t>7 de objetivos específicos</a:t>
            </a:r>
          </a:p>
          <a:p>
            <a:pPr lvl="1"/>
            <a:r>
              <a:rPr lang="pt-BR" dirty="0" smtClean="0"/>
              <a:t>5 de justificativas</a:t>
            </a:r>
          </a:p>
          <a:p>
            <a:pPr lvl="1"/>
            <a:r>
              <a:rPr lang="pt-BR" dirty="0" smtClean="0"/>
              <a:t>6 de método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7"/>
            <a:ext cx="1881757" cy="188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1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próxima aula:</a:t>
            </a:r>
          </a:p>
          <a:p>
            <a:pPr lvl="1"/>
            <a:r>
              <a:rPr lang="pt-BR" dirty="0" smtClean="0"/>
              <a:t>Trazer uma proposta de tema, problema e objetivo para trabalhar nesta disciplina. </a:t>
            </a:r>
          </a:p>
          <a:p>
            <a:pPr lvl="1"/>
            <a:r>
              <a:rPr lang="pt-BR" dirty="0" smtClean="0"/>
              <a:t>Não precisam ser os mesmos do seu trabalho de mestrado ou doutorado -&gt; podem e devem ser mais simples para ser viável fazer algo com escopo reduzido nesta disciplina.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descontrair: a arte de escrever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908720"/>
            <a:ext cx="8316912" cy="5400675"/>
          </a:xfrm>
        </p:spPr>
        <p:txBody>
          <a:bodyPr/>
          <a:lstStyle/>
          <a:p>
            <a:r>
              <a:rPr lang="pt-BR" sz="1600" dirty="0"/>
              <a:t>DOUTORADO</a:t>
            </a:r>
          </a:p>
          <a:p>
            <a:pPr lvl="1"/>
            <a:r>
              <a:rPr lang="pt-BR" sz="1050" dirty="0" smtClean="0"/>
              <a:t>O </a:t>
            </a:r>
            <a:r>
              <a:rPr lang="pt-BR" sz="1050" dirty="0"/>
              <a:t>dissacarídeo de fórmula C12H22O11, obtido através </a:t>
            </a:r>
            <a:r>
              <a:rPr lang="pt-BR" sz="1050" dirty="0" smtClean="0"/>
              <a:t>da fervura </a:t>
            </a:r>
            <a:r>
              <a:rPr lang="pt-BR" sz="1050" dirty="0"/>
              <a:t>e da evaporação de H2O do líquido </a:t>
            </a:r>
            <a:r>
              <a:rPr lang="pt-BR" sz="1050" dirty="0" smtClean="0"/>
              <a:t>resultante da </a:t>
            </a:r>
            <a:r>
              <a:rPr lang="pt-BR" sz="1050" dirty="0"/>
              <a:t>prensagem do caule da gramínea </a:t>
            </a:r>
            <a:r>
              <a:rPr lang="pt-BR" sz="1050" dirty="0" err="1" smtClean="0"/>
              <a:t>Saccharus</a:t>
            </a:r>
            <a:r>
              <a:rPr lang="pt-BR" sz="1050" dirty="0" smtClean="0"/>
              <a:t> </a:t>
            </a:r>
            <a:r>
              <a:rPr lang="pt-BR" sz="1050" dirty="0" err="1" smtClean="0"/>
              <a:t>officinarum</a:t>
            </a:r>
            <a:r>
              <a:rPr lang="pt-BR" sz="1050" dirty="0" smtClean="0"/>
              <a:t> </a:t>
            </a:r>
            <a:r>
              <a:rPr lang="pt-BR" sz="1050" dirty="0"/>
              <a:t>Linneu, 1758, isento de qualquer </a:t>
            </a:r>
            <a:r>
              <a:rPr lang="pt-BR" sz="1050" dirty="0" smtClean="0"/>
              <a:t>outro tipo </a:t>
            </a:r>
            <a:r>
              <a:rPr lang="pt-BR" sz="1050" dirty="0"/>
              <a:t>de processamento suplementar que elimine </a:t>
            </a:r>
            <a:r>
              <a:rPr lang="pt-BR" sz="1050" dirty="0" smtClean="0"/>
              <a:t>suas impurezas</a:t>
            </a:r>
            <a:r>
              <a:rPr lang="pt-BR" sz="1050" dirty="0"/>
              <a:t>, quando apresentado sob a forma </a:t>
            </a:r>
            <a:r>
              <a:rPr lang="pt-BR" sz="1050" dirty="0" smtClean="0"/>
              <a:t>geométrica de </a:t>
            </a:r>
            <a:r>
              <a:rPr lang="pt-BR" sz="1050" dirty="0"/>
              <a:t>sólidos de reduzidas dimensões e </a:t>
            </a:r>
            <a:r>
              <a:rPr lang="pt-BR" sz="1050" dirty="0" smtClean="0"/>
              <a:t>arestas retilíneas</a:t>
            </a:r>
            <a:r>
              <a:rPr lang="pt-BR" sz="1050" dirty="0"/>
              <a:t>, configurando pirâmides truncadas de </a:t>
            </a:r>
            <a:r>
              <a:rPr lang="pt-BR" sz="1050" dirty="0" smtClean="0"/>
              <a:t>base oblonga </a:t>
            </a:r>
            <a:r>
              <a:rPr lang="pt-BR" sz="1050" dirty="0"/>
              <a:t>e pequena altura, uma vez submetido a um </a:t>
            </a:r>
            <a:r>
              <a:rPr lang="pt-BR" sz="1050" dirty="0" smtClean="0"/>
              <a:t>toque no </a:t>
            </a:r>
            <a:r>
              <a:rPr lang="pt-BR" sz="1050" dirty="0"/>
              <a:t>órgão do paladar de quem se disponha a um </a:t>
            </a:r>
            <a:r>
              <a:rPr lang="pt-BR" sz="1050" dirty="0" smtClean="0"/>
              <a:t>teste organoléptico</a:t>
            </a:r>
            <a:r>
              <a:rPr lang="pt-BR" sz="1050" dirty="0"/>
              <a:t>, impressiona favoravelmente as </a:t>
            </a:r>
            <a:r>
              <a:rPr lang="pt-BR" sz="1050" dirty="0" smtClean="0"/>
              <a:t>papilas gustativas</a:t>
            </a:r>
            <a:r>
              <a:rPr lang="pt-BR" sz="1050" dirty="0"/>
              <a:t>, sugerindo impressão sensorial </a:t>
            </a:r>
            <a:r>
              <a:rPr lang="pt-BR" sz="1050" dirty="0" smtClean="0"/>
              <a:t>equivalente provocada </a:t>
            </a:r>
            <a:r>
              <a:rPr lang="pt-BR" sz="1050" dirty="0"/>
              <a:t>pelo mesmo dissacarídeo em estado bruto, </a:t>
            </a:r>
            <a:r>
              <a:rPr lang="pt-BR" sz="1050" dirty="0" smtClean="0"/>
              <a:t>que ocorre </a:t>
            </a:r>
            <a:r>
              <a:rPr lang="pt-BR" sz="1050" dirty="0"/>
              <a:t>no líquido nutritivo da alta </a:t>
            </a:r>
            <a:r>
              <a:rPr lang="pt-BR" sz="1050" dirty="0" smtClean="0"/>
              <a:t>viscosidade, produzindo </a:t>
            </a:r>
            <a:r>
              <a:rPr lang="pt-BR" sz="1050" dirty="0"/>
              <a:t>nos órgãos especiais existentes na </a:t>
            </a:r>
            <a:r>
              <a:rPr lang="pt-BR" sz="1050" dirty="0" err="1" smtClean="0"/>
              <a:t>Apis</a:t>
            </a:r>
            <a:r>
              <a:rPr lang="pt-BR" sz="1050" dirty="0" smtClean="0"/>
              <a:t> </a:t>
            </a:r>
            <a:r>
              <a:rPr lang="pt-BR" sz="1050" dirty="0" err="1" smtClean="0"/>
              <a:t>mellifera</a:t>
            </a:r>
            <a:r>
              <a:rPr lang="pt-BR" sz="1050" dirty="0"/>
              <a:t>, Linneu, 1758. No entanto, é </a:t>
            </a:r>
            <a:r>
              <a:rPr lang="pt-BR" sz="1050" dirty="0" smtClean="0"/>
              <a:t>possível comprovar </a:t>
            </a:r>
            <a:r>
              <a:rPr lang="pt-BR" sz="1050" dirty="0"/>
              <a:t>experimentalmente que esse dissacarídeo, </a:t>
            </a:r>
            <a:r>
              <a:rPr lang="pt-BR" sz="1050" dirty="0" smtClean="0"/>
              <a:t>no estado </a:t>
            </a:r>
            <a:r>
              <a:rPr lang="pt-BR" sz="1050" dirty="0"/>
              <a:t>físico-químico descrito e apresentado </a:t>
            </a:r>
            <a:r>
              <a:rPr lang="pt-BR" sz="1050" dirty="0" smtClean="0"/>
              <a:t>sob aquela </a:t>
            </a:r>
            <a:r>
              <a:rPr lang="pt-BR" sz="1050" dirty="0"/>
              <a:t>forma geométrica, apresenta </a:t>
            </a:r>
            <a:r>
              <a:rPr lang="pt-BR" sz="1050" dirty="0" smtClean="0"/>
              <a:t>considerável resistência </a:t>
            </a:r>
            <a:r>
              <a:rPr lang="pt-BR" sz="1050" dirty="0"/>
              <a:t>a modificar apreciavelmente suas </a:t>
            </a:r>
            <a:r>
              <a:rPr lang="pt-BR" sz="1050" dirty="0" smtClean="0"/>
              <a:t>dimensões quando </a:t>
            </a:r>
            <a:r>
              <a:rPr lang="pt-BR" sz="1050" dirty="0"/>
              <a:t>submetido a tensões mecânicas de compressão </a:t>
            </a:r>
            <a:r>
              <a:rPr lang="pt-BR" sz="1050" dirty="0" smtClean="0"/>
              <a:t>ao longo </a:t>
            </a:r>
            <a:r>
              <a:rPr lang="pt-BR" sz="1050" dirty="0"/>
              <a:t>do seu eixo em </a:t>
            </a:r>
            <a:r>
              <a:rPr lang="pt-BR" sz="1050" dirty="0" smtClean="0"/>
              <a:t>consequência </a:t>
            </a:r>
            <a:r>
              <a:rPr lang="pt-BR" sz="1050" dirty="0"/>
              <a:t>da </a:t>
            </a:r>
            <a:r>
              <a:rPr lang="pt-BR" sz="1050" dirty="0" smtClean="0"/>
              <a:t>pequena capacidade </a:t>
            </a:r>
            <a:r>
              <a:rPr lang="pt-BR" sz="1050" dirty="0"/>
              <a:t>de deformação que lhe é peculiar.</a:t>
            </a:r>
          </a:p>
          <a:p>
            <a:r>
              <a:rPr lang="pt-BR" sz="1600" dirty="0" smtClean="0"/>
              <a:t>MESTRADO</a:t>
            </a:r>
            <a:endParaRPr lang="pt-BR" sz="1600" dirty="0"/>
          </a:p>
          <a:p>
            <a:pPr lvl="1"/>
            <a:r>
              <a:rPr lang="pt-BR" sz="1050" dirty="0"/>
              <a:t>A sacarose extraída da cana de açúcar, que ainda não tenha passado pelo processo de purificação e refino, apresentando-se sob a forma de pequenos sólidos tronco-piramidais de base retangular, impressiona agradavelmente o paladar, lembrando a sensação provocada pela mesma sacarose produzida pelas abelhas em um peculiar líquido espesso e nutritivo. Entretanto, não altera suas dimensões lineares ou suas proporções quando submetida a uma tensão axial em </a:t>
            </a:r>
            <a:r>
              <a:rPr lang="pt-BR" sz="1050" dirty="0" smtClean="0"/>
              <a:t>consequência </a:t>
            </a:r>
            <a:r>
              <a:rPr lang="pt-BR" sz="1050" dirty="0"/>
              <a:t>da aplicação de compressões equivalentes e opostas. </a:t>
            </a:r>
          </a:p>
          <a:p>
            <a:r>
              <a:rPr lang="pt-BR" sz="1600" dirty="0" smtClean="0"/>
              <a:t>GRADUAÇÃO</a:t>
            </a:r>
            <a:endParaRPr lang="pt-BR" sz="1600" dirty="0"/>
          </a:p>
          <a:p>
            <a:pPr lvl="1"/>
            <a:r>
              <a:rPr lang="pt-BR" sz="1050" dirty="0" smtClean="0"/>
              <a:t>O </a:t>
            </a:r>
            <a:r>
              <a:rPr lang="pt-BR" sz="1050" dirty="0"/>
              <a:t>açúcar, quando ainda não submetido à refinação </a:t>
            </a:r>
            <a:r>
              <a:rPr lang="pt-BR" sz="1050" dirty="0" smtClean="0"/>
              <a:t>e, apresentando-se </a:t>
            </a:r>
            <a:r>
              <a:rPr lang="pt-BR" sz="1050" dirty="0"/>
              <a:t>em blocos sólidos de </a:t>
            </a:r>
            <a:r>
              <a:rPr lang="pt-BR" sz="1050" dirty="0" smtClean="0"/>
              <a:t>pequenas dimensões </a:t>
            </a:r>
            <a:r>
              <a:rPr lang="pt-BR" sz="1050" dirty="0"/>
              <a:t>e forma tronco-piramidal, tem </a:t>
            </a:r>
            <a:r>
              <a:rPr lang="pt-BR" sz="1050" dirty="0" smtClean="0"/>
              <a:t>sabor deleitável </a:t>
            </a:r>
            <a:r>
              <a:rPr lang="pt-BR" sz="1050" dirty="0"/>
              <a:t>da secreção alimentar das abelhas; </a:t>
            </a:r>
            <a:r>
              <a:rPr lang="pt-BR" sz="1050" dirty="0" smtClean="0"/>
              <a:t>todavia não </a:t>
            </a:r>
            <a:r>
              <a:rPr lang="pt-BR" sz="1050" dirty="0"/>
              <a:t>muda suas proporções quando sujeito à compressão.</a:t>
            </a:r>
          </a:p>
          <a:p>
            <a:r>
              <a:rPr lang="pt-BR" sz="1600" dirty="0" smtClean="0"/>
              <a:t>ENSINO </a:t>
            </a:r>
            <a:r>
              <a:rPr lang="pt-BR" sz="1600" dirty="0"/>
              <a:t>MÉDIO</a:t>
            </a:r>
          </a:p>
          <a:p>
            <a:pPr lvl="1"/>
            <a:r>
              <a:rPr lang="pt-BR" sz="1050" dirty="0"/>
              <a:t>Açúcar não refinado, sob a forma de pequenos </a:t>
            </a:r>
            <a:r>
              <a:rPr lang="pt-BR" sz="1050" dirty="0" smtClean="0"/>
              <a:t>blocos, tem </a:t>
            </a:r>
            <a:r>
              <a:rPr lang="pt-BR" sz="1050" dirty="0"/>
              <a:t>o sabor agradável do mel, porém não muda de </a:t>
            </a:r>
            <a:r>
              <a:rPr lang="pt-BR" sz="1050" dirty="0" smtClean="0"/>
              <a:t>forma quando </a:t>
            </a:r>
            <a:r>
              <a:rPr lang="pt-BR" sz="1050" dirty="0"/>
              <a:t>pressionado.</a:t>
            </a:r>
          </a:p>
          <a:p>
            <a:r>
              <a:rPr lang="pt-BR" sz="1600" dirty="0" smtClean="0"/>
              <a:t>ENSINO </a:t>
            </a:r>
            <a:r>
              <a:rPr lang="pt-BR" sz="1600" dirty="0"/>
              <a:t>FUNDAMENTAL</a:t>
            </a:r>
          </a:p>
          <a:p>
            <a:pPr lvl="1"/>
            <a:r>
              <a:rPr lang="pt-BR" sz="1050" dirty="0"/>
              <a:t>Açúcar mascavo em tijolinhos tem o sabor </a:t>
            </a:r>
            <a:r>
              <a:rPr lang="pt-BR" sz="1050" dirty="0" smtClean="0"/>
              <a:t>adocicado, mas </a:t>
            </a:r>
            <a:r>
              <a:rPr lang="pt-BR" sz="1050" dirty="0"/>
              <a:t>não é macio ou flexível.</a:t>
            </a:r>
          </a:p>
          <a:p>
            <a:r>
              <a:rPr lang="pt-BR" sz="1600" dirty="0" smtClean="0"/>
              <a:t>SABEDORIA </a:t>
            </a:r>
            <a:r>
              <a:rPr lang="pt-BR" sz="1600" dirty="0"/>
              <a:t>POPULAR</a:t>
            </a:r>
          </a:p>
          <a:p>
            <a:pPr lvl="1"/>
            <a:r>
              <a:rPr lang="pt-BR" sz="1050" dirty="0"/>
              <a:t>Rapadura é doce, mas não é mole, não!!!</a:t>
            </a:r>
          </a:p>
          <a:p>
            <a:endParaRPr lang="pt-BR" sz="16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IME / USP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Questões a serem discutidas</a:t>
            </a:r>
            <a:endParaRPr lang="pt-BR"/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Por que é necessário uma disciplina de “engenharia de software”, não basta “desenvolvimento de algoritmos”?</a:t>
            </a:r>
          </a:p>
          <a:p>
            <a:r>
              <a:rPr lang="pt-BR" sz="2000" dirty="0" smtClean="0"/>
              <a:t>O que deve tratar a Engenharia de Software?</a:t>
            </a:r>
          </a:p>
          <a:p>
            <a:r>
              <a:rPr lang="pt-BR" sz="2000" dirty="0" smtClean="0"/>
              <a:t>Todo o conhecimento da área de Engenharia de Software está dentro da grande área Computação e Informática?</a:t>
            </a:r>
          </a:p>
          <a:p>
            <a:r>
              <a:rPr lang="pt-BR" sz="2000" dirty="0" smtClean="0"/>
              <a:t>Há quantos anos existe o termo Engenharia de Software?</a:t>
            </a:r>
          </a:p>
          <a:p>
            <a:r>
              <a:rPr lang="pt-BR" sz="2000" dirty="0" smtClean="0"/>
              <a:t>Quais as particularidades da Engenharia de Software com relação às demais engenharias? Ela poderia ser uma das engenharias da Poli?</a:t>
            </a:r>
          </a:p>
          <a:p>
            <a:r>
              <a:rPr lang="pt-BR" sz="2000" dirty="0" smtClean="0"/>
              <a:t>A Engenharia de Software é determinística? Se dermos o mesmo problema para dois engenheiros, eles chegam na mesma solução?</a:t>
            </a:r>
          </a:p>
        </p:txBody>
      </p:sp>
      <p:sp>
        <p:nvSpPr>
          <p:cNvPr id="1536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153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sp>
        <p:nvSpPr>
          <p:cNvPr id="8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3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Cadastrar-se no </a:t>
            </a:r>
            <a:r>
              <a:rPr lang="pt-BR" dirty="0" err="1" smtClean="0"/>
              <a:t>Moodle</a:t>
            </a:r>
            <a:r>
              <a:rPr lang="pt-BR" dirty="0" smtClean="0"/>
              <a:t> (Paca)</a:t>
            </a:r>
          </a:p>
          <a:p>
            <a:r>
              <a:rPr lang="pt-BR" dirty="0" smtClean="0"/>
              <a:t>Ler e preparar uma apresentação de </a:t>
            </a:r>
            <a:r>
              <a:rPr lang="pt-BR" b="1" dirty="0" smtClean="0"/>
              <a:t>10 minutos </a:t>
            </a:r>
            <a:r>
              <a:rPr lang="pt-BR" dirty="0" smtClean="0"/>
              <a:t>sobre os artigos a seguir (na </a:t>
            </a:r>
            <a:r>
              <a:rPr lang="pt-BR" dirty="0"/>
              <a:t>aula que vem será sorteado quem irá apresentar, mas todos devem preparar os slides e enviar pelo Paca) :</a:t>
            </a:r>
            <a:endParaRPr lang="pt-BR" dirty="0" smtClean="0"/>
          </a:p>
          <a:p>
            <a:pPr lvl="1"/>
            <a:r>
              <a:rPr lang="en-US" u="sng" dirty="0">
                <a:hlinkClick r:id="rId2"/>
              </a:rPr>
              <a:t>Easterbrook et al: Selecting Empirical Methods for Software Engineering </a:t>
            </a:r>
            <a:r>
              <a:rPr lang="en-US" u="sng" dirty="0" smtClean="0">
                <a:hlinkClick r:id="rId2"/>
              </a:rPr>
              <a:t>Research</a:t>
            </a:r>
            <a:r>
              <a:rPr lang="en-US" u="sng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separar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 </a:t>
            </a:r>
            <a:r>
              <a:rPr lang="en-US" dirty="0" err="1" smtClean="0"/>
              <a:t>apresentações</a:t>
            </a:r>
            <a:r>
              <a:rPr lang="en-US" dirty="0" smtClean="0"/>
              <a:t> de 10 min </a:t>
            </a:r>
            <a:r>
              <a:rPr lang="en-US" dirty="0" err="1" smtClean="0"/>
              <a:t>cada</a:t>
            </a:r>
            <a:r>
              <a:rPr lang="en-US" dirty="0" smtClean="0"/>
              <a:t>: </a:t>
            </a:r>
            <a:r>
              <a:rPr lang="en-US" dirty="0" err="1" smtClean="0"/>
              <a:t>até</a:t>
            </a:r>
            <a:r>
              <a:rPr lang="en-US" dirty="0" smtClean="0"/>
              <a:t> a </a:t>
            </a:r>
            <a:r>
              <a:rPr lang="en-US" dirty="0" err="1" smtClean="0"/>
              <a:t>Seção</a:t>
            </a:r>
            <a:r>
              <a:rPr lang="en-US" dirty="0" smtClean="0"/>
              <a:t> 5.3 e da </a:t>
            </a:r>
            <a:r>
              <a:rPr lang="en-US" dirty="0" err="1" smtClean="0"/>
              <a:t>Seção</a:t>
            </a:r>
            <a:r>
              <a:rPr lang="en-US" dirty="0" smtClean="0"/>
              <a:t> 5.4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diante</a:t>
            </a:r>
            <a:r>
              <a:rPr lang="en-US" dirty="0" smtClean="0"/>
              <a:t>)</a:t>
            </a:r>
          </a:p>
          <a:p>
            <a:pPr lvl="1"/>
            <a:r>
              <a:rPr lang="pt-BR" dirty="0" err="1" smtClean="0"/>
              <a:t>Denning</a:t>
            </a:r>
            <a:r>
              <a:rPr lang="pt-BR" dirty="0" smtClean="0"/>
              <a:t>, P.J. (2005),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/>
              <a:t>Computer Science </a:t>
            </a:r>
            <a:r>
              <a:rPr lang="pt-BR" dirty="0" err="1"/>
              <a:t>Science</a:t>
            </a:r>
            <a:r>
              <a:rPr lang="pt-BR" dirty="0" smtClean="0"/>
              <a:t>? </a:t>
            </a:r>
            <a:r>
              <a:rPr lang="pt-BR" dirty="0"/>
              <a:t>- </a:t>
            </a:r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www.cs.gmu.edu/cne/pjd/PUBS/CACMcols/cacmApr05.pdf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dirty="0" smtClean="0"/>
              <a:t>Estudar </a:t>
            </a:r>
            <a:r>
              <a:rPr lang="pt-BR" dirty="0" err="1"/>
              <a:t>C</a:t>
            </a:r>
            <a:r>
              <a:rPr lang="pt-BR" dirty="0" err="1" smtClean="0"/>
              <a:t>ap</a:t>
            </a:r>
            <a:r>
              <a:rPr lang="pt-BR" dirty="0" smtClean="0"/>
              <a:t> 4 de (</a:t>
            </a:r>
            <a:r>
              <a:rPr lang="pt-BR" sz="2400" dirty="0" err="1" smtClean="0"/>
              <a:t>Wazlawick</a:t>
            </a:r>
            <a:r>
              <a:rPr lang="pt-BR" sz="2400" dirty="0" smtClean="0"/>
              <a:t>, 2007)</a:t>
            </a:r>
            <a:endParaRPr lang="pt-BR" dirty="0" smtClean="0"/>
          </a:p>
          <a:p>
            <a:r>
              <a:rPr lang="pt-BR" dirty="0" smtClean="0"/>
              <a:t>Preparar a 1ª etapa do projeto de pesquisa</a:t>
            </a:r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  <p:sp>
        <p:nvSpPr>
          <p:cNvPr id="50180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4" y="6624017"/>
            <a:ext cx="2809007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dirty="0" smtClean="0">
                <a:solidFill>
                  <a:srgbClr val="CCECFF"/>
                </a:solidFill>
              </a:rPr>
              <a:t>Marco A. </a:t>
            </a:r>
            <a:r>
              <a:rPr lang="pt-BR" dirty="0" err="1" smtClean="0">
                <a:solidFill>
                  <a:srgbClr val="CCECFF"/>
                </a:solidFill>
              </a:rPr>
              <a:t>Gerosa</a:t>
            </a:r>
            <a:endParaRPr lang="en-US" dirty="0" smtClean="0">
              <a:solidFill>
                <a:srgbClr val="CCECFF"/>
              </a:solidFill>
            </a:endParaRPr>
          </a:p>
        </p:txBody>
      </p:sp>
      <p:sp>
        <p:nvSpPr>
          <p:cNvPr id="501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2330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Evidence-Based</a:t>
            </a:r>
            <a:r>
              <a:rPr lang="pt-BR" dirty="0" smtClean="0"/>
              <a:t> Software </a:t>
            </a:r>
            <a:r>
              <a:rPr lang="pt-BR" dirty="0" err="1" smtClean="0"/>
              <a:t>Engineering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2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b="0" dirty="0" smtClean="0"/>
              <a:t>Empirismo</a:t>
            </a:r>
            <a:endParaRPr lang="pt-BR" dirty="0"/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sz="2000" dirty="0"/>
              <a:t>Segundo </a:t>
            </a:r>
            <a:r>
              <a:rPr lang="pt-BR" sz="2000" dirty="0" err="1"/>
              <a:t>Kerlinger</a:t>
            </a:r>
            <a:r>
              <a:rPr lang="pt-BR" sz="2000" dirty="0"/>
              <a:t> (1980), “empírico</a:t>
            </a:r>
            <a:r>
              <a:rPr lang="pt-BR" sz="2000" i="1" dirty="0"/>
              <a:t> significa guiado pela evidência obtida em pesquisa científica sistemática e controlada</a:t>
            </a:r>
            <a:r>
              <a:rPr lang="pt-BR" sz="2000" dirty="0"/>
              <a:t>”.</a:t>
            </a:r>
          </a:p>
          <a:p>
            <a:r>
              <a:rPr lang="pt-BR" sz="2000" dirty="0"/>
              <a:t>A computação, enquanto ciência, fundamenta suas pesquisas no empirismo e não no princípio da autoridade. </a:t>
            </a:r>
            <a:endParaRPr lang="pt-BR" sz="2000" dirty="0" smtClean="0"/>
          </a:p>
          <a:p>
            <a:r>
              <a:rPr lang="pt-BR" sz="2000" dirty="0" smtClean="0"/>
              <a:t>Atenção com frases infundadas como “O interesse pela internet vem crescendo muito nos últimos anos”</a:t>
            </a:r>
          </a:p>
          <a:p>
            <a:pPr lvl="1"/>
            <a:r>
              <a:rPr lang="pt-BR" sz="1600" dirty="0" smtClean="0"/>
              <a:t>Baseado em quais dados? O que é interesse? O que é “muito”? O que é “últimos anos”?</a:t>
            </a:r>
            <a:endParaRPr lang="pt-BR" sz="1600" dirty="0"/>
          </a:p>
          <a:p>
            <a:r>
              <a:rPr lang="pt-BR" sz="2000" dirty="0" smtClean="0"/>
              <a:t>Pesquisa empírica</a:t>
            </a:r>
          </a:p>
          <a:p>
            <a:pPr lvl="1"/>
            <a:r>
              <a:rPr lang="pt-BR" sz="1600" dirty="0" smtClean="0"/>
              <a:t>A </a:t>
            </a:r>
            <a:r>
              <a:rPr lang="pt-BR" sz="1600" dirty="0"/>
              <a:t>pesquisa </a:t>
            </a:r>
            <a:r>
              <a:rPr lang="pt-BR" sz="1600" b="1" dirty="0">
                <a:solidFill>
                  <a:srgbClr val="0070C0"/>
                </a:solidFill>
              </a:rPr>
              <a:t>experimental</a:t>
            </a:r>
            <a:r>
              <a:rPr lang="pt-BR" sz="1600" dirty="0"/>
              <a:t> implica em que o pesquisador sistematicamente provocará alterações no ambiente a ser pesquisado de forma a observar se cada intervenção produz os resultados esperados</a:t>
            </a:r>
          </a:p>
          <a:p>
            <a:pPr lvl="1"/>
            <a:r>
              <a:rPr lang="pt-BR" sz="1600" dirty="0"/>
              <a:t>A pesquisa </a:t>
            </a:r>
            <a:r>
              <a:rPr lang="pt-BR" sz="1600" b="1" dirty="0">
                <a:solidFill>
                  <a:srgbClr val="C00000"/>
                </a:solidFill>
              </a:rPr>
              <a:t>não experimental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/>
              <a:t>consiste no estudo de fenômenos sem a intervenção sistemática do pesquisador. 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13086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16" y="2883647"/>
            <a:ext cx="8229600" cy="2061003"/>
          </a:xfrm>
          <a:solidFill>
            <a:srgbClr val="40404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provide </a:t>
            </a:r>
            <a:r>
              <a:rPr lang="en-US" sz="2400" dirty="0">
                <a:solidFill>
                  <a:srgbClr val="FFFFFF"/>
                </a:solidFill>
              </a:rPr>
              <a:t>the means by which current </a:t>
            </a:r>
            <a:r>
              <a:rPr lang="en-US" sz="2400" dirty="0" smtClean="0">
                <a:solidFill>
                  <a:srgbClr val="FFFFFF"/>
                </a:solidFill>
              </a:rPr>
              <a:t>best evidence from research can be integrated with practical </a:t>
            </a:r>
            <a:r>
              <a:rPr lang="en-US" sz="2400" dirty="0">
                <a:solidFill>
                  <a:srgbClr val="FFFFFF"/>
                </a:solidFill>
              </a:rPr>
              <a:t>experience and human values in </a:t>
            </a:r>
            <a:r>
              <a:rPr lang="en-US" sz="2400" dirty="0" smtClean="0">
                <a:solidFill>
                  <a:srgbClr val="FFFFFF"/>
                </a:solidFill>
              </a:rPr>
              <a:t>the decision </a:t>
            </a:r>
            <a:r>
              <a:rPr lang="en-US" sz="2400" dirty="0">
                <a:solidFill>
                  <a:srgbClr val="FFFFFF"/>
                </a:solidFill>
              </a:rPr>
              <a:t>making process regarding the </a:t>
            </a:r>
            <a:r>
              <a:rPr lang="en-US" sz="2400" dirty="0" smtClean="0">
                <a:solidFill>
                  <a:srgbClr val="FFFFFF"/>
                </a:solidFill>
              </a:rPr>
              <a:t>development and </a:t>
            </a:r>
            <a:r>
              <a:rPr lang="en-US" sz="2400" dirty="0">
                <a:solidFill>
                  <a:srgbClr val="FFFFFF"/>
                </a:solidFill>
              </a:rPr>
              <a:t>maintenance of software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6513" y="6237312"/>
            <a:ext cx="7225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 smtClean="0"/>
              <a:t>Kitchenham</a:t>
            </a:r>
            <a:r>
              <a:rPr lang="en-US" sz="1600" dirty="0" smtClean="0"/>
              <a:t> et al., 2004 </a:t>
            </a:r>
            <a:r>
              <a:rPr lang="en-US" sz="1600" dirty="0"/>
              <a:t>Evidence-</a:t>
            </a:r>
            <a:r>
              <a:rPr lang="en-US" sz="1600" dirty="0" smtClean="0"/>
              <a:t>Based Software Engineering.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2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16" y="2883647"/>
            <a:ext cx="8229600" cy="2061003"/>
          </a:xfrm>
          <a:solidFill>
            <a:srgbClr val="40404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provide </a:t>
            </a:r>
            <a:r>
              <a:rPr lang="en-US" sz="2400" dirty="0">
                <a:solidFill>
                  <a:srgbClr val="FFFFFF"/>
                </a:solidFill>
              </a:rPr>
              <a:t>the means by which current </a:t>
            </a:r>
            <a:r>
              <a:rPr lang="en-US" sz="2400" dirty="0" smtClean="0">
                <a:solidFill>
                  <a:srgbClr val="FFFFFF"/>
                </a:solidFill>
              </a:rPr>
              <a:t>best evidence from research can be integrated with practical </a:t>
            </a:r>
            <a:r>
              <a:rPr lang="en-US" sz="2400" dirty="0">
                <a:solidFill>
                  <a:srgbClr val="FFFFFF"/>
                </a:solidFill>
              </a:rPr>
              <a:t>experience and human values in </a:t>
            </a:r>
            <a:r>
              <a:rPr lang="en-US" sz="2400" dirty="0" smtClean="0">
                <a:solidFill>
                  <a:srgbClr val="FFFFFF"/>
                </a:solidFill>
              </a:rPr>
              <a:t>the decision </a:t>
            </a:r>
            <a:r>
              <a:rPr lang="en-US" sz="2400" dirty="0">
                <a:solidFill>
                  <a:srgbClr val="FFFFFF"/>
                </a:solidFill>
              </a:rPr>
              <a:t>making process regarding the </a:t>
            </a:r>
            <a:r>
              <a:rPr lang="en-US" sz="2400" dirty="0" smtClean="0">
                <a:solidFill>
                  <a:srgbClr val="FFFFFF"/>
                </a:solidFill>
              </a:rPr>
              <a:t>development and </a:t>
            </a:r>
            <a:r>
              <a:rPr lang="en-US" sz="2400" dirty="0">
                <a:solidFill>
                  <a:srgbClr val="FFFFFF"/>
                </a:solidFill>
              </a:rPr>
              <a:t>maintenance of software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6513" y="6367078"/>
            <a:ext cx="7225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 smtClean="0"/>
              <a:t>Kitchenham</a:t>
            </a:r>
            <a:r>
              <a:rPr lang="en-US" sz="1600" dirty="0" smtClean="0"/>
              <a:t> et al., 2004 </a:t>
            </a:r>
            <a:r>
              <a:rPr lang="en-US" sz="1600" dirty="0"/>
              <a:t>Evidence-</a:t>
            </a:r>
            <a:r>
              <a:rPr lang="en-US" sz="1600" dirty="0" smtClean="0"/>
              <a:t>Based Software Engineering.</a:t>
            </a:r>
            <a:endParaRPr lang="en-US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90488"/>
            <a:ext cx="9401176" cy="70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6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109538"/>
            <a:ext cx="9401176" cy="70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5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" y="0"/>
            <a:ext cx="92033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O que é Engenharia de Software?</a:t>
            </a:r>
            <a:endParaRPr lang="pt-BR" dirty="0"/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smtClean="0"/>
              <a:t>A Engenharia de Software é uma disciplina cujo objetivo é produzir software isento de falhas, entregue dentro do prazo e orçamento previstos, e que atenda a necessidade do cliente. [Schach, 2009]</a:t>
            </a:r>
          </a:p>
          <a:p>
            <a:r>
              <a:rPr lang="pt-BR" sz="1800" smtClean="0"/>
              <a:t>O estabelecimento de sólidos princípios de engenharia para que se possa obter economicamente um software que seja confiável e que funcione eficientemente em máquinas reais [Fritz Bauer]</a:t>
            </a:r>
          </a:p>
          <a:p>
            <a:r>
              <a:rPr lang="pt-BR" sz="1800" smtClean="0"/>
              <a:t>"</a:t>
            </a:r>
            <a:r>
              <a:rPr lang="pt-BR" sz="1800" b="1" smtClean="0"/>
              <a:t>software engineering.</a:t>
            </a:r>
            <a:r>
              <a:rPr lang="pt-BR" sz="1800" smtClean="0"/>
              <a:t> (1) The application of a systematic, disciplined, quantifiable approach to the development, operation, and maintenance of software; that is, the application of engineering to software. (2) The study of approaches as in (1).“ [IEEE, 1991]</a:t>
            </a:r>
          </a:p>
          <a:p>
            <a:r>
              <a:rPr lang="pt-BR" sz="1800" smtClean="0"/>
              <a:t>(1). Engenharia que aplica: uma abordagem sistemática, disciplinada e quantificável; os princípios da ciência da computação, design, engenharia, administração, matemática, psicologia, sociologia e outras disciplinas se necessário for; e às vezes pura invenção, para criar, desenvolver, operar e manter de forma econômica, confiável e correta, soluções de alta qualidade para problemas que envolvam software. (2). Engenharia de Software também é o estudo e a busca por abordagens para a realização das atividades (1). [Berry, 1992]</a:t>
            </a:r>
          </a:p>
          <a:p>
            <a:endParaRPr lang="pt-BR" sz="1800" smtClean="0"/>
          </a:p>
          <a:p>
            <a:endParaRPr lang="pt-BR" sz="1800" smtClean="0"/>
          </a:p>
        </p:txBody>
      </p:sp>
      <p:sp>
        <p:nvSpPr>
          <p:cNvPr id="2048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204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sp>
        <p:nvSpPr>
          <p:cNvPr id="8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" y="0"/>
            <a:ext cx="91090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7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5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7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" y="0"/>
            <a:ext cx="91370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5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3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6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" y="-19800"/>
            <a:ext cx="9191433" cy="6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" y="0"/>
            <a:ext cx="9098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" y="0"/>
            <a:ext cx="90918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2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" y="30504"/>
            <a:ext cx="9148428" cy="682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22325</TotalTime>
  <Words>8222</Words>
  <Application>Microsoft Office PowerPoint</Application>
  <PresentationFormat>Apresentação na tela (4:3)</PresentationFormat>
  <Paragraphs>968</Paragraphs>
  <Slides>133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133</vt:i4>
      </vt:variant>
    </vt:vector>
  </HeadingPairs>
  <TitlesOfParts>
    <vt:vector size="135" baseType="lpstr">
      <vt:lpstr>Default Design</vt:lpstr>
      <vt:lpstr>SmartDraw</vt:lpstr>
      <vt:lpstr>Aula 1 Introdução</vt:lpstr>
      <vt:lpstr>Pequeno survey</vt:lpstr>
      <vt:lpstr>Sobre a disciplina</vt:lpstr>
      <vt:lpstr>Abordagem pedagógica</vt:lpstr>
      <vt:lpstr>Projeto individual</vt:lpstr>
      <vt:lpstr>Calendário tentativo</vt:lpstr>
      <vt:lpstr> Parte I A Engenharia de Software</vt:lpstr>
      <vt:lpstr>Questões a serem discutidas</vt:lpstr>
      <vt:lpstr>O que é Engenharia de Software?</vt:lpstr>
      <vt:lpstr>Engenharia de Software funciona?</vt:lpstr>
      <vt:lpstr>Desenvolvimento x Manutenção</vt:lpstr>
      <vt:lpstr>Deterioração de software</vt:lpstr>
      <vt:lpstr>Custo de uma falha</vt:lpstr>
      <vt:lpstr>Diferentes tipos de desenvolvimento</vt:lpstr>
      <vt:lpstr>Engenharia de Software no modelo BRETAM</vt:lpstr>
      <vt:lpstr>Hype Cycle</vt:lpstr>
      <vt:lpstr>Hype Cycle</vt:lpstr>
      <vt:lpstr>Hype Cycle for Application Development</vt:lpstr>
      <vt:lpstr>ES é mesmo uma Engenharia?</vt:lpstr>
      <vt:lpstr>ES é mesmo uma Engenharia?</vt:lpstr>
      <vt:lpstr>ES é mesmo uma engenharia?</vt:lpstr>
      <vt:lpstr>Como se compara com outras analogias?</vt:lpstr>
      <vt:lpstr>Falta de evidências?</vt:lpstr>
      <vt:lpstr> Parte II  A Pesquisa Científica</vt:lpstr>
      <vt:lpstr>Referências utilizadas nesta aula</vt:lpstr>
      <vt:lpstr>O que é pesquisa?</vt:lpstr>
      <vt:lpstr>Pesquisa científica</vt:lpstr>
      <vt:lpstr>Pesquisa científica em Computação</vt:lpstr>
      <vt:lpstr>Estilos de pesquisa em Ciência da Computação</vt:lpstr>
      <vt:lpstr>Apresentação de um Produto</vt:lpstr>
      <vt:lpstr>Apresentação de Algo Diferente</vt:lpstr>
      <vt:lpstr>Apresentação de Algo Presumivelmente Melhor</vt:lpstr>
      <vt:lpstr>Apresentação de Algo Reconhecidamente Melhor</vt:lpstr>
      <vt:lpstr>Apresentação de uma Prova</vt:lpstr>
      <vt:lpstr>Engenharia de Software</vt:lpstr>
      <vt:lpstr>Tipos de pesquisa – classificação quanto:</vt:lpstr>
      <vt:lpstr>Técnicas</vt:lpstr>
      <vt:lpstr>Parte III Preparação de um trabalho de pesquisa  (Research Design)</vt:lpstr>
      <vt:lpstr>Uma historinha</vt:lpstr>
      <vt:lpstr>Uma historinha</vt:lpstr>
      <vt:lpstr>Uma historinha</vt:lpstr>
      <vt:lpstr>Historinha: Problemas</vt:lpstr>
      <vt:lpstr>Preparação de uma pesquisa</vt:lpstr>
      <vt:lpstr>Tema</vt:lpstr>
      <vt:lpstr>Tema e Aplicação</vt:lpstr>
      <vt:lpstr>Apresentação do PowerPoint</vt:lpstr>
      <vt:lpstr>O Problema / questão de pesquisa</vt:lpstr>
      <vt:lpstr>Asking the right question</vt:lpstr>
      <vt:lpstr>Asking the right questions</vt:lpstr>
      <vt:lpstr>Good questions have</vt:lpstr>
      <vt:lpstr> Good research questions – checklist</vt:lpstr>
      <vt:lpstr> Good research questions – checklist</vt:lpstr>
      <vt:lpstr>Motivação</vt:lpstr>
      <vt:lpstr>Objetivo</vt:lpstr>
      <vt:lpstr>Objetivo</vt:lpstr>
      <vt:lpstr>Objetivos inadequados</vt:lpstr>
      <vt:lpstr>Profundidade e abrangência do objetivo</vt:lpstr>
      <vt:lpstr>Objetivos gerais x específicos</vt:lpstr>
      <vt:lpstr>Precisão no objetivo</vt:lpstr>
      <vt:lpstr>A Hipótese de Pesquisa</vt:lpstr>
      <vt:lpstr>Escolha de um Objetivo de Pesquisa</vt:lpstr>
      <vt:lpstr>O que um avaliador procura numa pesquisa?</vt:lpstr>
      <vt:lpstr>Preparação de uma pesquisa</vt:lpstr>
      <vt:lpstr>A Revisão Bibliográfica</vt:lpstr>
      <vt:lpstr>Iniciar com um levantamento/survey de literatura</vt:lpstr>
      <vt:lpstr>Síndrome da Intersecção Esquecida</vt:lpstr>
      <vt:lpstr>Sempre há trabalhos relacionados</vt:lpstr>
      <vt:lpstr>Como Sistematizar a Pesquisa Bibliográfica</vt:lpstr>
      <vt:lpstr>Fichas de Leitura</vt:lpstr>
      <vt:lpstr>Perguntas geradoras de ideias de pesquisa</vt:lpstr>
      <vt:lpstr>Preparação de uma pesquisa</vt:lpstr>
      <vt:lpstr>Método de Pesquisa</vt:lpstr>
      <vt:lpstr>Resultados Esperados</vt:lpstr>
      <vt:lpstr>Limitações do Trabalho</vt:lpstr>
      <vt:lpstr> Reporting the results</vt:lpstr>
      <vt:lpstr> Reporting the results</vt:lpstr>
      <vt:lpstr>A Fazer</vt:lpstr>
      <vt:lpstr>Para o projeto</vt:lpstr>
      <vt:lpstr>Para descontrair: a arte de escrever</vt:lpstr>
      <vt:lpstr>Tarefas</vt:lpstr>
      <vt:lpstr>Tarefas</vt:lpstr>
      <vt:lpstr>Evidence-Based Software Engineering</vt:lpstr>
      <vt:lpstr>Empirismo</vt:lpstr>
      <vt:lpstr>EBSE</vt:lpstr>
      <vt:lpstr>EBSE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Research design</vt:lpstr>
      <vt:lpstr>Apresentação do PowerPoint</vt:lpstr>
      <vt:lpstr>Visões filosóficas</vt:lpstr>
      <vt:lpstr>Pós-positivismo</vt:lpstr>
      <vt:lpstr>Construtivismo social</vt:lpstr>
      <vt:lpstr>Outros</vt:lpstr>
      <vt:lpstr>Apresentação do PowerPoint</vt:lpstr>
      <vt:lpstr>Theory and reality</vt:lpstr>
      <vt:lpstr>Theory and reality</vt:lpstr>
      <vt:lpstr>Our research design is…</vt:lpstr>
      <vt:lpstr>Apresentação do PowerPoint</vt:lpstr>
      <vt:lpstr>Apresentação do PowerPoint</vt:lpstr>
      <vt:lpstr>Good research protocol</vt:lpstr>
      <vt:lpstr>Apresentação do PowerPoint</vt:lpstr>
      <vt:lpstr>Apresentação do PowerPoint</vt:lpstr>
      <vt:lpstr>Apresentação do PowerPoint</vt:lpstr>
      <vt:lpstr>Apresentação do PowerPoint</vt:lpstr>
      <vt:lpstr>Métodos quantitativos x qualitativos</vt:lpstr>
      <vt:lpstr>Many types of research methods</vt:lpstr>
      <vt:lpstr>Experiments</vt:lpstr>
      <vt:lpstr>Field Studies</vt:lpstr>
      <vt:lpstr>Case Studies</vt:lpstr>
      <vt:lpstr>Pilot Studies</vt:lpstr>
      <vt:lpstr>Surveys</vt:lpstr>
      <vt:lpstr>Ethnographies</vt:lpstr>
      <vt:lpstr>Action Research</vt:lpstr>
      <vt:lpstr>Simulations</vt:lpstr>
      <vt:lpstr>Benchmarks</vt:lpstr>
      <vt:lpstr>Apresentação do PowerPoint</vt:lpstr>
      <vt:lpstr>Tarefas</vt:lpstr>
    </vt:vector>
  </TitlesOfParts>
  <Company>XYZ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Marco</cp:lastModifiedBy>
  <cp:revision>438</cp:revision>
  <dcterms:created xsi:type="dcterms:W3CDTF">2006-06-13T17:42:07Z</dcterms:created>
  <dcterms:modified xsi:type="dcterms:W3CDTF">2013-03-11T16:58:28Z</dcterms:modified>
</cp:coreProperties>
</file>