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31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11" r:id="rId21"/>
    <p:sldId id="312" r:id="rId22"/>
    <p:sldId id="315" r:id="rId23"/>
    <p:sldId id="313" r:id="rId24"/>
    <p:sldId id="316" r:id="rId25"/>
    <p:sldId id="314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5" r:id="rId36"/>
    <p:sldId id="292" r:id="rId37"/>
    <p:sldId id="293" r:id="rId38"/>
    <p:sldId id="294" r:id="rId39"/>
    <p:sldId id="288" r:id="rId40"/>
    <p:sldId id="289" r:id="rId41"/>
    <p:sldId id="290" r:id="rId42"/>
    <p:sldId id="291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</p:sldIdLst>
  <p:sldSz cx="9144000" cy="5143500" type="screen16x9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1" autoAdjust="0"/>
    <p:restoredTop sz="87621" autoAdjust="0"/>
  </p:normalViewPr>
  <p:slideViewPr>
    <p:cSldViewPr>
      <p:cViewPr>
        <p:scale>
          <a:sx n="90" d="100"/>
          <a:sy n="90" d="100"/>
        </p:scale>
        <p:origin x="-780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A8ADFD5B-A66C-449C-B6E8-FB716D07777D}" type="datetimeFigureOut">
              <a:pPr/>
              <a:t>6/30/2006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CA5D3BF3-D352-46FC-8343-31F56E6730E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40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t-B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t-B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pt-BR">
                <a:solidFill>
                  <a:srgbClr val="FFFFFF"/>
                </a:solidFill>
              </a:rPr>
              <a:pPr algn="ctr"/>
              <a:t>10/08/2011</a:t>
            </a:fld>
            <a:endParaRPr kumimoji="0" lang="pt-B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pt-BR" cap="all" baseline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pt-B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t-B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6/30/2006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pt-B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2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pt-BR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6/30/2006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6/30/2006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pt-BR" sz="4200" b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6/30/2006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t-BR" sz="1800"/>
            </a:lvl1pPr>
            <a:lvl2pPr eaLnBrk="1" latinLnBrk="0" hangingPunct="1">
              <a:buNone/>
              <a:defRPr kumimoji="0" lang="pt-BR" sz="1200"/>
            </a:lvl2pPr>
            <a:lvl3pPr eaLnBrk="1" latinLnBrk="0" hangingPunct="1">
              <a:buNone/>
              <a:defRPr kumimoji="0" lang="pt-BR" sz="1000"/>
            </a:lvl3pPr>
            <a:lvl4pPr eaLnBrk="1" latinLnBrk="0" hangingPunct="1">
              <a:buNone/>
              <a:defRPr kumimoji="0" lang="pt-BR" sz="900"/>
            </a:lvl4pPr>
            <a:lvl5pPr eaLnBrk="1" latinLnBrk="0" hangingPunct="1"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t-BR"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t-BR" sz="1700"/>
            </a:lvl1pPr>
            <a:lvl2pPr eaLnBrk="1" latinLnBrk="0" hangingPunct="1">
              <a:buFontTx/>
              <a:buNone/>
              <a:defRPr kumimoji="0" lang="pt-BR" sz="1200"/>
            </a:lvl2pPr>
            <a:lvl3pPr eaLnBrk="1" latinLnBrk="0" hangingPunct="1">
              <a:buFontTx/>
              <a:buNone/>
              <a:defRPr kumimoji="0" lang="pt-BR" sz="1000"/>
            </a:lvl3pPr>
            <a:lvl4pPr eaLnBrk="1" latinLnBrk="0" hangingPunct="1">
              <a:buFontTx/>
              <a:buNone/>
              <a:defRPr kumimoji="0" lang="pt-BR" sz="900"/>
            </a:lvl4pPr>
            <a:lvl5pPr eaLnBrk="1" latinLnBrk="0" hangingPunct="1">
              <a:buFontTx/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t-B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pt-BR" sz="2800"/>
            </a:lvl1pPr>
            <a:extLst/>
          </a:lstStyle>
          <a:p>
            <a:pPr algn="ctr"/>
            <a:fld id="{8F82E0A0-C266-4798-8C8F-B9F91E9DA37E}" type="slidenum">
              <a:rPr kumimoji="0" lang="pt-BR" sz="28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6/30/2006</a:t>
            </a:fld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t-B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t-B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t-B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t-B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051720" y="2499742"/>
            <a:ext cx="7092280" cy="1800200"/>
          </a:xfrm>
        </p:spPr>
        <p:txBody>
          <a:bodyPr>
            <a:normAutofit fontScale="90000"/>
          </a:bodyPr>
          <a:lstStyle>
            <a:extLst/>
          </a:lstStyle>
          <a:p>
            <a:pPr algn="r"/>
            <a:r>
              <a:rPr lang="pt-BR" sz="4700" dirty="0" smtClean="0"/>
              <a:t>JPA &amp; </a:t>
            </a:r>
            <a:r>
              <a:rPr lang="pt-BR" sz="4700" dirty="0" err="1" smtClean="0"/>
              <a:t>Hibernate</a:t>
            </a:r>
            <a:r>
              <a:rPr lang="pt-BR" sz="4700" dirty="0"/>
              <a:t/>
            </a:r>
            <a:br>
              <a:rPr lang="pt-BR" sz="4700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Gustavo </a:t>
            </a:r>
            <a:r>
              <a:rPr lang="pt-BR" sz="2400" dirty="0" err="1" smtClean="0"/>
              <a:t>Ansaldi</a:t>
            </a:r>
            <a:r>
              <a:rPr lang="pt-BR" sz="2400" dirty="0" smtClean="0"/>
              <a:t> Oliva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{golivax@gmail.com, GOLIVA@ime.usp.br}</a:t>
            </a:r>
            <a:endParaRPr lang="pt-BR" sz="2000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>
            <a:extLst/>
          </a:lstStyle>
          <a:p>
            <a:r>
              <a:rPr lang="pt-BR" dirty="0" smtClean="0"/>
              <a:t>Instituto de Matemática e Estatística da USP (IME-USP)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7504" y="464023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10 de agosto de 2011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Anotações básicas - @Id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@Id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Generated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strategy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GenerationType.AUTO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id;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strategy</a:t>
            </a:r>
            <a:r>
              <a:rPr lang="pt-BR" dirty="0" smtClean="0"/>
              <a:t>=</a:t>
            </a:r>
            <a:r>
              <a:rPr lang="pt-BR" dirty="0" err="1" smtClean="0"/>
              <a:t>GenerationType.AUTO</a:t>
            </a:r>
            <a:r>
              <a:rPr lang="pt-BR" dirty="0" smtClean="0"/>
              <a:t> </a:t>
            </a:r>
            <a:r>
              <a:rPr lang="pt-BR" dirty="0"/>
              <a:t>- O JPA tenta descobrir qual </a:t>
            </a:r>
            <a:r>
              <a:rPr lang="pt-BR" dirty="0" smtClean="0"/>
              <a:t>é a melhor estratégia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581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Anotações básicas - @Id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@Id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Generated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strategy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GenerationType.IDENTITY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id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GenerationType.IDENTITY</a:t>
            </a:r>
            <a:r>
              <a:rPr lang="pt-BR" dirty="0" smtClean="0"/>
              <a:t> </a:t>
            </a:r>
            <a:r>
              <a:rPr lang="pt-BR" dirty="0"/>
              <a:t>- O banco de dados usa </a:t>
            </a:r>
            <a:r>
              <a:rPr lang="pt-BR" dirty="0" smtClean="0"/>
              <a:t>uma coluna </a:t>
            </a:r>
            <a:r>
              <a:rPr lang="pt-BR" dirty="0"/>
              <a:t>de </a:t>
            </a:r>
            <a:r>
              <a:rPr lang="pt-BR" dirty="0" err="1" smtClean="0"/>
              <a:t>auto-incremento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26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Anotações básicas - @Id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@Id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Sequence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Generator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Funcionario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 ,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sequenceName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="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FuncGen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GeneratedValue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strategy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GenerationType.SEQUENCE,generator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FuncionarioSeq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id;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GenerationType.SEQUENCE</a:t>
            </a:r>
            <a:r>
              <a:rPr lang="pt-BR" dirty="0" smtClean="0"/>
              <a:t> </a:t>
            </a:r>
            <a:r>
              <a:rPr lang="pt-BR" dirty="0"/>
              <a:t>- Uma </a:t>
            </a:r>
            <a:r>
              <a:rPr lang="pt-BR" dirty="0" err="1"/>
              <a:t>sequence</a:t>
            </a:r>
            <a:r>
              <a:rPr lang="pt-BR" dirty="0"/>
              <a:t> </a:t>
            </a:r>
            <a:r>
              <a:rPr lang="pt-BR" dirty="0" smtClean="0"/>
              <a:t>é usada para </a:t>
            </a:r>
            <a:r>
              <a:rPr lang="pt-BR" dirty="0"/>
              <a:t>gerar a chave </a:t>
            </a:r>
            <a:r>
              <a:rPr lang="pt-BR" dirty="0" smtClean="0"/>
              <a:t>primária</a:t>
            </a:r>
            <a:r>
              <a:rPr lang="pt-BR" dirty="0"/>
              <a:t>. Essa </a:t>
            </a:r>
            <a:r>
              <a:rPr lang="pt-BR" dirty="0" err="1"/>
              <a:t>sequence</a:t>
            </a:r>
            <a:r>
              <a:rPr lang="pt-BR" dirty="0"/>
              <a:t> </a:t>
            </a:r>
            <a:r>
              <a:rPr lang="pt-BR" dirty="0" smtClean="0"/>
              <a:t>é </a:t>
            </a:r>
            <a:r>
              <a:rPr lang="pt-BR" dirty="0"/>
              <a:t>descrita </a:t>
            </a:r>
            <a:r>
              <a:rPr lang="pt-BR" dirty="0" smtClean="0"/>
              <a:t>por uma anotação </a:t>
            </a:r>
            <a:r>
              <a:rPr lang="pt-BR" dirty="0"/>
              <a:t>@</a:t>
            </a:r>
            <a:r>
              <a:rPr lang="pt-BR" dirty="0" err="1"/>
              <a:t>SequenceGenerator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6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Anotações básicas - @Id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Generator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Funcionario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="Contadores",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pkColumnName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="Nome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valueColumnName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Proximo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pkColumnValue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Funcionario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@Id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Generated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strategy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GenerationType.TABLE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generator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FuncionarioSeq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id;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GenerationType.TABLE</a:t>
            </a:r>
            <a:r>
              <a:rPr lang="pt-BR" dirty="0" smtClean="0"/>
              <a:t> </a:t>
            </a:r>
            <a:r>
              <a:rPr lang="pt-BR" dirty="0"/>
              <a:t>- Uma outra tabela </a:t>
            </a:r>
            <a:r>
              <a:rPr lang="pt-BR" dirty="0" smtClean="0"/>
              <a:t>é </a:t>
            </a:r>
            <a:r>
              <a:rPr lang="pt-BR" dirty="0"/>
              <a:t>usada </a:t>
            </a:r>
            <a:r>
              <a:rPr lang="pt-BR" dirty="0" smtClean="0"/>
              <a:t>para gerar </a:t>
            </a:r>
            <a:r>
              <a:rPr lang="pt-BR" dirty="0"/>
              <a:t>a chave </a:t>
            </a:r>
            <a:r>
              <a:rPr lang="pt-BR" dirty="0" smtClean="0"/>
              <a:t>primária</a:t>
            </a:r>
            <a:r>
              <a:rPr lang="pt-BR" dirty="0"/>
              <a:t>. Essa tabela </a:t>
            </a:r>
            <a:r>
              <a:rPr lang="pt-BR" dirty="0" smtClean="0"/>
              <a:t>é especificada </a:t>
            </a:r>
            <a:r>
              <a:rPr lang="pt-BR" dirty="0"/>
              <a:t>em </a:t>
            </a:r>
            <a:r>
              <a:rPr lang="pt-BR" dirty="0" smtClean="0"/>
              <a:t>uma anotação @</a:t>
            </a:r>
            <a:r>
              <a:rPr lang="pt-BR" dirty="0" err="1" smtClean="0"/>
              <a:t>TableGenerator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3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Anotações básicas - @Temporal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Para tipos de data, hora e data/hora:</a:t>
            </a:r>
          </a:p>
          <a:p>
            <a:pPr lvl="1"/>
            <a:r>
              <a:rPr lang="pt-BR" dirty="0" err="1"/>
              <a:t>java.sql.Date</a:t>
            </a:r>
            <a:r>
              <a:rPr lang="pt-BR" dirty="0"/>
              <a:t> mapeia para "data".</a:t>
            </a:r>
          </a:p>
          <a:p>
            <a:pPr lvl="1"/>
            <a:r>
              <a:rPr lang="pt-BR" dirty="0" err="1"/>
              <a:t>java.sql.Timestamp</a:t>
            </a:r>
            <a:r>
              <a:rPr lang="pt-BR" dirty="0"/>
              <a:t> mapeia para "data/hora".</a:t>
            </a:r>
          </a:p>
          <a:p>
            <a:pPr lvl="1"/>
            <a:r>
              <a:rPr lang="pt-BR" dirty="0" err="1"/>
              <a:t>java.sqlTime</a:t>
            </a:r>
            <a:r>
              <a:rPr lang="pt-BR" dirty="0"/>
              <a:t> mapeia para "hora".</a:t>
            </a:r>
          </a:p>
          <a:p>
            <a:pPr lvl="1"/>
            <a:r>
              <a:rPr lang="pt-BR" dirty="0" err="1"/>
              <a:t>java.util.Date</a:t>
            </a:r>
            <a:r>
              <a:rPr lang="pt-BR" dirty="0"/>
              <a:t> e </a:t>
            </a:r>
            <a:r>
              <a:rPr lang="pt-BR" dirty="0" err="1"/>
              <a:t>java.util.Calendar</a:t>
            </a:r>
            <a:r>
              <a:rPr lang="pt-BR" dirty="0"/>
              <a:t> mapeiam de acordo com </a:t>
            </a:r>
            <a:r>
              <a:rPr lang="pt-BR" dirty="0" smtClean="0"/>
              <a:t>a </a:t>
            </a:r>
            <a:r>
              <a:rPr lang="pt-BR" dirty="0" err="1" smtClean="0"/>
              <a:t>annotation</a:t>
            </a:r>
            <a:r>
              <a:rPr lang="pt-BR" dirty="0" smtClean="0"/>
              <a:t> </a:t>
            </a:r>
            <a:r>
              <a:rPr lang="pt-BR" dirty="0"/>
              <a:t>@Temporal.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Temporal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TemporalType.DATE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data Nascimento;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Anotações básicas - @</a:t>
            </a:r>
            <a:r>
              <a:rPr lang="pt-BR" dirty="0" err="1" smtClean="0"/>
              <a:t>Enumerated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Campos ou </a:t>
            </a:r>
            <a:r>
              <a:rPr lang="pt-BR" dirty="0" err="1"/>
              <a:t>getters</a:t>
            </a:r>
            <a:r>
              <a:rPr lang="pt-BR" dirty="0"/>
              <a:t> de tipos </a:t>
            </a:r>
            <a:r>
              <a:rPr lang="pt-BR" dirty="0" err="1"/>
              <a:t>enum</a:t>
            </a:r>
            <a:r>
              <a:rPr lang="pt-BR" dirty="0"/>
              <a:t> devem ter a </a:t>
            </a:r>
            <a:r>
              <a:rPr lang="pt-BR" dirty="0" smtClean="0"/>
              <a:t>anotação</a:t>
            </a:r>
            <a:r>
              <a:rPr lang="pt-BR" dirty="0"/>
              <a:t> </a:t>
            </a:r>
            <a:r>
              <a:rPr lang="pt-BR" dirty="0" smtClean="0"/>
              <a:t>@</a:t>
            </a:r>
            <a:r>
              <a:rPr lang="pt-BR" dirty="0" err="1" smtClean="0"/>
              <a:t>Enumerated</a:t>
            </a:r>
            <a:endParaRPr lang="pt-BR" dirty="0"/>
          </a:p>
          <a:p>
            <a:r>
              <a:rPr lang="pt-BR" dirty="0" smtClean="0"/>
              <a:t>@</a:t>
            </a:r>
            <a:r>
              <a:rPr lang="pt-BR" dirty="0" err="1" smtClean="0"/>
              <a:t>Enumerated</a:t>
            </a:r>
            <a:r>
              <a:rPr lang="pt-BR" dirty="0" smtClean="0"/>
              <a:t> </a:t>
            </a:r>
            <a:r>
              <a:rPr lang="pt-BR" dirty="0"/>
              <a:t>tem dois valores: ORDINAL, que é</a:t>
            </a:r>
            <a:r>
              <a:rPr lang="pt-BR" dirty="0" smtClean="0"/>
              <a:t> o padrão </a:t>
            </a:r>
            <a:r>
              <a:rPr lang="pt-BR" dirty="0"/>
              <a:t>e diz que o </a:t>
            </a:r>
            <a:r>
              <a:rPr lang="pt-BR" dirty="0" smtClean="0"/>
              <a:t>método </a:t>
            </a:r>
            <a:r>
              <a:rPr lang="pt-BR" dirty="0"/>
              <a:t>ordinal() do </a:t>
            </a:r>
            <a:r>
              <a:rPr lang="pt-BR" dirty="0" err="1"/>
              <a:t>enum</a:t>
            </a:r>
            <a:r>
              <a:rPr lang="pt-BR" dirty="0"/>
              <a:t> </a:t>
            </a:r>
            <a:r>
              <a:rPr lang="pt-BR" dirty="0" smtClean="0"/>
              <a:t>será </a:t>
            </a:r>
            <a:r>
              <a:rPr lang="pt-BR" dirty="0"/>
              <a:t>usado </a:t>
            </a:r>
            <a:r>
              <a:rPr lang="pt-BR" dirty="0" smtClean="0"/>
              <a:t>para persisti-lo</a:t>
            </a:r>
            <a:r>
              <a:rPr lang="pt-BR" dirty="0"/>
              <a:t>, ou STRING que diz que o </a:t>
            </a:r>
            <a:r>
              <a:rPr lang="pt-BR" dirty="0" smtClean="0"/>
              <a:t>método </a:t>
            </a:r>
            <a:r>
              <a:rPr lang="pt-BR" dirty="0" err="1"/>
              <a:t>name</a:t>
            </a:r>
            <a:r>
              <a:rPr lang="pt-BR" dirty="0"/>
              <a:t>() </a:t>
            </a:r>
            <a:r>
              <a:rPr lang="pt-BR" dirty="0" smtClean="0"/>
              <a:t>será usado para persisti-lo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Enumerated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EnumType.STRING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Estado estado;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1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Anotações básicas - @</a:t>
            </a:r>
            <a:r>
              <a:rPr lang="pt-BR" dirty="0" err="1" smtClean="0"/>
              <a:t>Lob</a:t>
            </a:r>
            <a:r>
              <a:rPr lang="pt-BR" dirty="0" smtClean="0"/>
              <a:t>, @Basic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Lob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@Basic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optional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fetch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Fetch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Type.LAZY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char[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fotografia;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err="1"/>
              <a:t>FetchType.EAGER</a:t>
            </a:r>
            <a:r>
              <a:rPr lang="pt-BR" dirty="0"/>
              <a:t> - Indica que o campo sempre </a:t>
            </a:r>
            <a:r>
              <a:rPr lang="pt-BR" dirty="0" smtClean="0"/>
              <a:t>é </a:t>
            </a:r>
            <a:r>
              <a:rPr lang="pt-BR" dirty="0"/>
              <a:t>carregado </a:t>
            </a:r>
            <a:r>
              <a:rPr lang="pt-BR" dirty="0" smtClean="0"/>
              <a:t>para a memória </a:t>
            </a:r>
            <a:r>
              <a:rPr lang="pt-BR" dirty="0"/>
              <a:t>junto com a entidade. </a:t>
            </a:r>
            <a:endParaRPr lang="pt-BR" dirty="0" smtClean="0"/>
          </a:p>
          <a:p>
            <a:r>
              <a:rPr lang="pt-BR" dirty="0" err="1" smtClean="0"/>
              <a:t>FetchType.LAZY</a:t>
            </a:r>
            <a:r>
              <a:rPr lang="pt-BR" dirty="0" smtClean="0"/>
              <a:t> </a:t>
            </a:r>
            <a:r>
              <a:rPr lang="pt-BR" dirty="0"/>
              <a:t>- Indica que </a:t>
            </a:r>
            <a:r>
              <a:rPr lang="pt-BR" dirty="0" smtClean="0"/>
              <a:t>o campo só </a:t>
            </a: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carregado para a </a:t>
            </a:r>
            <a:r>
              <a:rPr lang="pt-BR" dirty="0" smtClean="0"/>
              <a:t>memória </a:t>
            </a:r>
            <a:r>
              <a:rPr lang="pt-BR" dirty="0"/>
              <a:t>quando esse </a:t>
            </a:r>
            <a:r>
              <a:rPr lang="pt-BR" dirty="0" smtClean="0"/>
              <a:t>é referenciado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Anotações básicas - @</a:t>
            </a:r>
            <a:r>
              <a:rPr lang="pt-BR" sz="3600" dirty="0" err="1" smtClean="0"/>
              <a:t>Entity</a:t>
            </a:r>
            <a:r>
              <a:rPr lang="pt-BR" sz="3600" dirty="0" smtClean="0"/>
              <a:t>, @</a:t>
            </a:r>
            <a:r>
              <a:rPr lang="pt-BR" sz="3600" dirty="0" err="1" smtClean="0"/>
              <a:t>Table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truck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pt-BR" sz="24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tbcaminhoes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Caminhao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 {</a:t>
            </a:r>
          </a:p>
        </p:txBody>
      </p:sp>
    </p:spTree>
    <p:extLst>
      <p:ext uri="{BB962C8B-B14F-4D97-AF65-F5344CB8AC3E}">
        <p14:creationId xmlns:p14="http://schemas.microsoft.com/office/powerpoint/2010/main" val="109311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Anotações básicas - @</a:t>
            </a:r>
            <a:r>
              <a:rPr lang="pt-BR" dirty="0" err="1" smtClean="0"/>
              <a:t>Column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Entity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Carro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@Id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="carro placa")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placa;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unique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nullable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renavam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04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Mapeando relacionamentos - @</a:t>
            </a:r>
            <a:r>
              <a:rPr lang="pt-BR" sz="3200" dirty="0" err="1" smtClean="0"/>
              <a:t>OneToOne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7654"/>
            <a:ext cx="892543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9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Java </a:t>
            </a:r>
            <a:r>
              <a:rPr lang="pt-BR" dirty="0" err="1" smtClean="0"/>
              <a:t>Persistence</a:t>
            </a:r>
            <a:r>
              <a:rPr lang="pt-BR" dirty="0" smtClean="0"/>
              <a:t> API (JPA)</a:t>
            </a:r>
          </a:p>
          <a:p>
            <a:r>
              <a:rPr lang="pt-BR" dirty="0" err="1" smtClean="0"/>
              <a:t>Annotations</a:t>
            </a:r>
            <a:endParaRPr lang="pt-BR" dirty="0" smtClean="0"/>
          </a:p>
          <a:p>
            <a:r>
              <a:rPr lang="pt-BR" dirty="0" err="1" smtClean="0"/>
              <a:t>Entity</a:t>
            </a:r>
            <a:r>
              <a:rPr lang="pt-BR" dirty="0" smtClean="0"/>
              <a:t> Manager</a:t>
            </a:r>
          </a:p>
          <a:p>
            <a:r>
              <a:rPr lang="pt-BR" dirty="0" smtClean="0"/>
              <a:t>JPQL</a:t>
            </a:r>
          </a:p>
          <a:p>
            <a:pPr lvl="1"/>
            <a:r>
              <a:rPr lang="pt-BR" dirty="0" smtClean="0"/>
              <a:t>Comandos</a:t>
            </a:r>
          </a:p>
          <a:p>
            <a:pPr lvl="1"/>
            <a:r>
              <a:rPr lang="pt-BR" dirty="0" smtClean="0"/>
              <a:t>Exemplos</a:t>
            </a:r>
          </a:p>
          <a:p>
            <a:pPr lvl="1"/>
            <a:r>
              <a:rPr lang="pt-BR" dirty="0" smtClean="0"/>
              <a:t>Definindo e Executando as Queries</a:t>
            </a:r>
          </a:p>
          <a:p>
            <a:r>
              <a:rPr lang="pt-BR" dirty="0" err="1" smtClean="0"/>
              <a:t>Hibernate</a:t>
            </a:r>
            <a:endParaRPr lang="pt-BR" dirty="0" smtClean="0"/>
          </a:p>
          <a:p>
            <a:pPr lvl="1"/>
            <a:r>
              <a:rPr lang="pt-BR" dirty="0" err="1" smtClean="0"/>
              <a:t>Hibernate</a:t>
            </a:r>
            <a:r>
              <a:rPr lang="pt-BR" dirty="0" smtClean="0"/>
              <a:t> Query API</a:t>
            </a:r>
          </a:p>
          <a:p>
            <a:pPr lvl="1"/>
            <a:r>
              <a:rPr lang="pt-BR" dirty="0" err="1" smtClean="0"/>
              <a:t>Hibernate</a:t>
            </a:r>
            <a:r>
              <a:rPr lang="pt-BR" dirty="0" smtClean="0"/>
              <a:t> </a:t>
            </a:r>
            <a:r>
              <a:rPr lang="pt-BR" dirty="0" err="1" smtClean="0"/>
              <a:t>Criteria</a:t>
            </a:r>
            <a:r>
              <a:rPr lang="pt-BR" dirty="0" smtClean="0"/>
              <a:t> API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0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Mapeando relacionamentos - @</a:t>
            </a:r>
            <a:r>
              <a:rPr lang="pt-BR" sz="3200" dirty="0" err="1" smtClean="0"/>
              <a:t>ManyToOne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3678"/>
            <a:ext cx="9144000" cy="195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4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Mapeando relacionamentos - @</a:t>
            </a:r>
            <a:r>
              <a:rPr lang="pt-BR" sz="3200" dirty="0" err="1" smtClean="0"/>
              <a:t>OneToMany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Unidirecional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27" y="1995686"/>
            <a:ext cx="8172400" cy="295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4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Mapeando relacionamentos - @</a:t>
            </a:r>
            <a:r>
              <a:rPr lang="pt-BR" sz="3200" dirty="0" err="1" smtClean="0"/>
              <a:t>OneToMany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Bidirecional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37" y="1923678"/>
            <a:ext cx="8889759" cy="283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8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Mapeando relacionamentos - @</a:t>
            </a:r>
            <a:r>
              <a:rPr lang="pt-BR" sz="2800" dirty="0" err="1" smtClean="0"/>
              <a:t>ManyToMany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" y="1491630"/>
            <a:ext cx="900100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4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Mapeando relacionamentos - @</a:t>
            </a:r>
            <a:r>
              <a:rPr lang="pt-BR" sz="2800" dirty="0" err="1" smtClean="0"/>
              <a:t>ManyToMany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" y="1851670"/>
            <a:ext cx="95250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0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Mapeando relacionamentos - Herança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/>
          </a:p>
          <a:p>
            <a:r>
              <a:rPr lang="pt-BR" sz="1200" dirty="0" smtClean="0"/>
              <a:t>Ver outros tipos em</a:t>
            </a:r>
          </a:p>
          <a:p>
            <a:pPr lvl="1"/>
            <a:r>
              <a:rPr lang="pt-BR" sz="1200" dirty="0" smtClean="0"/>
              <a:t>http</a:t>
            </a:r>
            <a:r>
              <a:rPr lang="pt-BR" sz="1200" dirty="0"/>
              <a:t>://docs.jboss.org/hibernate/annotations/3.5/reference/en/html_single/#entity-mapping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80" y="1411986"/>
            <a:ext cx="8824408" cy="267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Entity</a:t>
            </a:r>
            <a:r>
              <a:rPr lang="pt-BR" dirty="0" smtClean="0"/>
              <a:t> Manager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Funcionalmente, divide-se em:</a:t>
            </a:r>
          </a:p>
          <a:p>
            <a:r>
              <a:rPr lang="pt-BR" dirty="0" err="1"/>
              <a:t>Transaction</a:t>
            </a:r>
            <a:r>
              <a:rPr lang="pt-BR" dirty="0"/>
              <a:t> </a:t>
            </a:r>
            <a:r>
              <a:rPr lang="pt-BR" dirty="0" err="1"/>
              <a:t>Association</a:t>
            </a:r>
            <a:endParaRPr lang="pt-BR" dirty="0"/>
          </a:p>
          <a:p>
            <a:r>
              <a:rPr lang="pt-BR" dirty="0" err="1"/>
              <a:t>Entity</a:t>
            </a:r>
            <a:r>
              <a:rPr lang="pt-BR" dirty="0"/>
              <a:t> </a:t>
            </a:r>
            <a:r>
              <a:rPr lang="pt-BR" dirty="0" err="1"/>
              <a:t>Lifecycle</a:t>
            </a:r>
            <a:r>
              <a:rPr lang="pt-BR" dirty="0"/>
              <a:t> Management</a:t>
            </a:r>
          </a:p>
          <a:p>
            <a:r>
              <a:rPr lang="pt-BR" dirty="0" err="1"/>
              <a:t>Entity</a:t>
            </a:r>
            <a:r>
              <a:rPr lang="pt-BR" dirty="0"/>
              <a:t> </a:t>
            </a:r>
            <a:r>
              <a:rPr lang="pt-BR" dirty="0" err="1"/>
              <a:t>Identity</a:t>
            </a:r>
            <a:r>
              <a:rPr lang="pt-BR" dirty="0"/>
              <a:t> Management</a:t>
            </a:r>
          </a:p>
          <a:p>
            <a:r>
              <a:rPr lang="pt-BR" dirty="0"/>
              <a:t>Cache Management</a:t>
            </a:r>
          </a:p>
          <a:p>
            <a:r>
              <a:rPr lang="pt-BR" dirty="0"/>
              <a:t>Query </a:t>
            </a:r>
            <a:r>
              <a:rPr lang="pt-BR" dirty="0" err="1"/>
              <a:t>Factory</a:t>
            </a:r>
            <a:endParaRPr lang="pt-BR" dirty="0"/>
          </a:p>
          <a:p>
            <a:r>
              <a:rPr lang="pt-BR" dirty="0" err="1"/>
              <a:t>Closing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2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Transaction</a:t>
            </a:r>
            <a:r>
              <a:rPr lang="pt-BR" dirty="0" smtClean="0"/>
              <a:t> </a:t>
            </a:r>
            <a:r>
              <a:rPr lang="pt-BR" dirty="0" err="1" smtClean="0"/>
              <a:t>Association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EntityTransaction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getTransaction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pt-BR" dirty="0" smtClean="0"/>
              <a:t>Utilizado para iniciar e fechar uma transação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52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Entity</a:t>
            </a:r>
            <a:r>
              <a:rPr lang="pt-BR" dirty="0" smtClean="0"/>
              <a:t> </a:t>
            </a:r>
            <a:r>
              <a:rPr lang="pt-BR" dirty="0" err="1" smtClean="0"/>
              <a:t>Lifecycle</a:t>
            </a:r>
            <a:r>
              <a:rPr lang="pt-BR" dirty="0" smtClean="0"/>
              <a:t> Management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persist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remove(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merge(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refresh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Entity</a:t>
            </a:r>
            <a:r>
              <a:rPr lang="pt-BR" dirty="0" smtClean="0"/>
              <a:t> </a:t>
            </a:r>
            <a:r>
              <a:rPr lang="pt-BR" dirty="0" err="1" smtClean="0"/>
              <a:t>Lifecycle</a:t>
            </a:r>
            <a:r>
              <a:rPr lang="pt-BR" dirty="0" smtClean="0"/>
              <a:t> Management</a:t>
            </a:r>
            <a:endParaRPr lang="pt-B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33538"/>
            <a:ext cx="7390135" cy="266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6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Grande maioria das </a:t>
            </a:r>
            <a:r>
              <a:rPr lang="pt-BR" dirty="0" smtClean="0"/>
              <a:t>aplicações </a:t>
            </a:r>
            <a:r>
              <a:rPr lang="pt-BR" dirty="0"/>
              <a:t>utiliza bancos de </a:t>
            </a:r>
            <a:r>
              <a:rPr lang="pt-BR" dirty="0" smtClean="0"/>
              <a:t>dados relacionais </a:t>
            </a:r>
            <a:r>
              <a:rPr lang="pt-BR" dirty="0"/>
              <a:t>para armazenar seus </a:t>
            </a:r>
            <a:r>
              <a:rPr lang="pt-BR" dirty="0" smtClean="0"/>
              <a:t>dados</a:t>
            </a:r>
          </a:p>
          <a:p>
            <a:r>
              <a:rPr lang="pt-BR" dirty="0"/>
              <a:t>Dados </a:t>
            </a:r>
            <a:r>
              <a:rPr lang="pt-BR" dirty="0" smtClean="0"/>
              <a:t>são </a:t>
            </a:r>
            <a:r>
              <a:rPr lang="pt-BR" dirty="0"/>
              <a:t>modelados de maneira diferente em </a:t>
            </a:r>
            <a:r>
              <a:rPr lang="pt-BR" dirty="0" smtClean="0"/>
              <a:t>sistemas orientados </a:t>
            </a:r>
            <a:r>
              <a:rPr lang="pt-BR" dirty="0"/>
              <a:t>a objetos e em bancos de dados </a:t>
            </a:r>
            <a:r>
              <a:rPr lang="pt-BR" dirty="0" smtClean="0"/>
              <a:t>relacionais</a:t>
            </a:r>
          </a:p>
          <a:p>
            <a:r>
              <a:rPr lang="pt-BR" dirty="0" smtClean="0"/>
              <a:t>JDBC (Java </a:t>
            </a:r>
            <a:r>
              <a:rPr lang="pt-BR" dirty="0" err="1" smtClean="0"/>
              <a:t>Database</a:t>
            </a:r>
            <a:r>
              <a:rPr lang="pt-BR" dirty="0" smtClean="0"/>
              <a:t> </a:t>
            </a:r>
            <a:r>
              <a:rPr lang="pt-BR" dirty="0" err="1" smtClean="0"/>
              <a:t>Connectivity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Conjunto </a:t>
            </a:r>
            <a:r>
              <a:rPr lang="pt-BR" dirty="0"/>
              <a:t>de classes e interfaces (</a:t>
            </a:r>
            <a:r>
              <a:rPr lang="pt-BR" dirty="0" smtClean="0"/>
              <a:t>API) escritas </a:t>
            </a:r>
            <a:r>
              <a:rPr lang="pt-BR" dirty="0"/>
              <a:t>em Java que fazem o envio de instruções </a:t>
            </a:r>
            <a:r>
              <a:rPr lang="pt-BR" dirty="0" smtClean="0"/>
              <a:t>SQL para </a:t>
            </a:r>
            <a:r>
              <a:rPr lang="pt-BR" dirty="0"/>
              <a:t>qualquer </a:t>
            </a:r>
            <a:r>
              <a:rPr lang="pt-BR" dirty="0" smtClean="0"/>
              <a:t>banco de dados relacional</a:t>
            </a:r>
          </a:p>
          <a:p>
            <a:pPr lvl="1"/>
            <a:r>
              <a:rPr lang="pt-BR" dirty="0" smtClean="0"/>
              <a:t>Dá origem à código </a:t>
            </a:r>
            <a:r>
              <a:rPr lang="pt-BR" b="1" dirty="0" smtClean="0">
                <a:solidFill>
                  <a:srgbClr val="FF0000"/>
                </a:solidFill>
              </a:rPr>
              <a:t>difícil de manter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03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Entity</a:t>
            </a:r>
            <a:r>
              <a:rPr lang="pt-BR" dirty="0" smtClean="0"/>
              <a:t> </a:t>
            </a:r>
            <a:r>
              <a:rPr lang="pt-BR" dirty="0" err="1" smtClean="0"/>
              <a:t>Identity</a:t>
            </a:r>
            <a:r>
              <a:rPr lang="pt-BR" dirty="0" smtClean="0"/>
              <a:t> Management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&lt;T&gt; T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find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cls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oid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pt-BR" dirty="0" smtClean="0"/>
              <a:t>Retorna o objeto buscado</a:t>
            </a:r>
            <a:endParaRPr lang="pt-BR" dirty="0"/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&lt;T&gt; T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getReference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cls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oid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pt-BR" dirty="0" smtClean="0"/>
              <a:t>Retorna um proxy do objeto buscado</a:t>
            </a:r>
            <a:endParaRPr lang="pt-BR" dirty="0"/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contains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pt-BR" dirty="0" smtClean="0"/>
              <a:t>Verifica se uma instância está no </a:t>
            </a:r>
            <a:r>
              <a:rPr lang="pt-BR" dirty="0" err="1" smtClean="0"/>
              <a:t>Persitence</a:t>
            </a:r>
            <a:r>
              <a:rPr lang="pt-BR" dirty="0" smtClean="0"/>
              <a:t> </a:t>
            </a:r>
            <a:r>
              <a:rPr lang="pt-BR" dirty="0" err="1" smtClean="0"/>
              <a:t>Context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27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Cache Management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flush();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FlushModeType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getFlushMode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setFlushMode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FlushModeType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flushMode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pt-BR" dirty="0" smtClean="0"/>
              <a:t>COMMIT</a:t>
            </a:r>
            <a:endParaRPr lang="pt-BR" dirty="0"/>
          </a:p>
          <a:p>
            <a:pPr lvl="1"/>
            <a:r>
              <a:rPr lang="pt-BR" dirty="0" smtClean="0"/>
              <a:t>AUTO</a:t>
            </a:r>
            <a:endParaRPr lang="pt-BR" dirty="0"/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clear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9794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Query </a:t>
            </a:r>
            <a:r>
              <a:rPr lang="pt-BR" dirty="0" err="1" smtClean="0"/>
              <a:t>Factory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Query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createQuery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query);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Query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createNamedQuery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Query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createNativeQuery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sql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Query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createNativeQuery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sql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resultCls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Query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createNativeQuery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sql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resultMap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Closing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void close();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JPQL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Similar a SQL</a:t>
            </a:r>
          </a:p>
          <a:p>
            <a:r>
              <a:rPr lang="pt-BR" dirty="0"/>
              <a:t>Usado para </a:t>
            </a:r>
            <a:r>
              <a:rPr lang="pt-BR" dirty="0" smtClean="0"/>
              <a:t>definir buscas </a:t>
            </a:r>
            <a:r>
              <a:rPr lang="pt-BR" dirty="0"/>
              <a:t>de entidades</a:t>
            </a:r>
          </a:p>
          <a:p>
            <a:r>
              <a:rPr lang="pt-BR" dirty="0"/>
              <a:t>Independente do mecanismo usado para </a:t>
            </a:r>
            <a:r>
              <a:rPr lang="pt-BR" dirty="0" smtClean="0"/>
              <a:t>persistência</a:t>
            </a:r>
            <a:endParaRPr lang="pt-BR" dirty="0"/>
          </a:p>
          <a:p>
            <a:r>
              <a:rPr lang="pt-BR" dirty="0"/>
              <a:t>Estende EJB QL</a:t>
            </a:r>
          </a:p>
          <a:p>
            <a:r>
              <a:rPr lang="pt-BR" dirty="0"/>
              <a:t>Declaradas estaticamente ou dinamicamente</a:t>
            </a:r>
          </a:p>
        </p:txBody>
      </p:sp>
    </p:spTree>
    <p:extLst>
      <p:ext uri="{BB962C8B-B14F-4D97-AF65-F5344CB8AC3E}">
        <p14:creationId xmlns:p14="http://schemas.microsoft.com/office/powerpoint/2010/main" val="32098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SELECT campos FROM entidade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[WHERE condição</a:t>
            </a:r>
            <a:r>
              <a:rPr lang="pt-BR" dirty="0"/>
              <a:t>] [GROUP BY cláusula] [HAVING condição] [ORDER BY </a:t>
            </a:r>
            <a:r>
              <a:rPr lang="pt-BR" dirty="0" smtClean="0"/>
              <a:t>cláusula]</a:t>
            </a:r>
          </a:p>
          <a:p>
            <a:r>
              <a:rPr lang="pt-BR" dirty="0" smtClean="0"/>
              <a:t>UPDATE </a:t>
            </a:r>
            <a:r>
              <a:rPr lang="pt-BR" dirty="0"/>
              <a:t>entidade SET campo atualizado=valor [WHERE </a:t>
            </a:r>
            <a:r>
              <a:rPr lang="pt-BR" dirty="0" smtClean="0"/>
              <a:t>condição]</a:t>
            </a:r>
          </a:p>
          <a:p>
            <a:r>
              <a:rPr lang="pt-BR" dirty="0" smtClean="0"/>
              <a:t>DELETE </a:t>
            </a:r>
            <a:r>
              <a:rPr lang="pt-BR" dirty="0"/>
              <a:t>entidade [WHERE condição]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9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11560" y="1311374"/>
            <a:ext cx="8153400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</a:t>
            </a:r>
            <a:endParaRPr lang="pt-BR" sz="1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="CUSTOMER TABLE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pt-BR" sz="1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@Id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="ID")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id </a:t>
            </a:r>
            <a:r>
              <a:rPr lang="pt-BR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="CITY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city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="NAME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Enumerated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(ORDINAL)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="STATUS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CustomerStatus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status </a:t>
            </a:r>
            <a:r>
              <a:rPr lang="pt-BR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OneToMany</a:t>
            </a:r>
            <a:r>
              <a:rPr lang="pt-BR" sz="1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mappedBy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pt-BR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pt-BR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Order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orders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40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Entity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="ORDER TABLE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Order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pt-BR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@Id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="ID”)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orderId</a:t>
            </a:r>
            <a:endParaRPr lang="pt-BR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="QUANTITY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quantity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="TOTALPRICE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totalPrice</a:t>
            </a:r>
            <a:endParaRPr lang="pt-BR" sz="11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ManyToOne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="CUST_ID")</a:t>
            </a:r>
            <a:endParaRPr lang="pt-BR" sz="1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100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pt-BR" sz="1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pt-BR" sz="11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45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Definindo a query de busca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ejbql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SELECT c FROM Customer c WHERE c.name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'Joao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";</a:t>
            </a:r>
          </a:p>
          <a:p>
            <a:r>
              <a:rPr lang="en-US" dirty="0" err="1" smtClean="0"/>
              <a:t>Executando</a:t>
            </a:r>
            <a:endParaRPr lang="en-US" dirty="0" smtClean="0"/>
          </a:p>
          <a:p>
            <a:pPr lvl="1"/>
            <a:r>
              <a:rPr lang="pt-BR" dirty="0">
                <a:latin typeface="Courier New" pitchFamily="49" charset="0"/>
                <a:cs typeface="Courier New" pitchFamily="49" charset="0"/>
              </a:rPr>
              <a:t>Query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em.createQuery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ejbql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pt-B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query.getResultList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114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Definindo a </a:t>
            </a:r>
            <a:r>
              <a:rPr lang="pt-BR" dirty="0" err="1" smtClean="0"/>
              <a:t>Named</a:t>
            </a:r>
            <a:r>
              <a:rPr lang="pt-BR" dirty="0" smtClean="0"/>
              <a:t> Query</a:t>
            </a:r>
          </a:p>
          <a:p>
            <a:pPr marL="36576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NamedQuery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findCustomerByName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36576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query="SELECT c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Customer 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WHERE c.name = :name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")})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Executando</a:t>
            </a:r>
          </a:p>
          <a:p>
            <a:pPr marL="365760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customers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em.createNamedQuery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findCustomerByName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setParameter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"Joao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").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getResultList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20227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err="1" smtClean="0"/>
              <a:t>Object-Relational</a:t>
            </a:r>
            <a:r>
              <a:rPr lang="pt-BR" sz="3200" dirty="0" smtClean="0"/>
              <a:t> </a:t>
            </a:r>
            <a:r>
              <a:rPr lang="pt-BR" sz="3200" dirty="0" err="1" smtClean="0"/>
              <a:t>Impedance</a:t>
            </a:r>
            <a:r>
              <a:rPr lang="pt-BR" sz="3200" dirty="0" smtClean="0"/>
              <a:t> </a:t>
            </a:r>
            <a:r>
              <a:rPr lang="pt-BR" sz="3200" dirty="0" err="1" smtClean="0"/>
              <a:t>Mismatch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dirty="0" smtClean="0"/>
              <a:t>Granularidade</a:t>
            </a:r>
          </a:p>
          <a:p>
            <a:pPr lvl="1"/>
            <a:r>
              <a:rPr lang="pt-BR" dirty="0" smtClean="0"/>
              <a:t>O modelo de classes é mais granular que o modelo relacional</a:t>
            </a:r>
          </a:p>
          <a:p>
            <a:r>
              <a:rPr lang="pt-BR" dirty="0" smtClean="0"/>
              <a:t>Subtipos (herança)</a:t>
            </a:r>
          </a:p>
          <a:p>
            <a:pPr lvl="1"/>
            <a:r>
              <a:rPr lang="pt-BR" dirty="0" smtClean="0"/>
              <a:t>O conceito de herança</a:t>
            </a:r>
          </a:p>
          <a:p>
            <a:r>
              <a:rPr lang="pt-BR" dirty="0" smtClean="0"/>
              <a:t>Identidade</a:t>
            </a:r>
          </a:p>
          <a:p>
            <a:pPr lvl="1"/>
            <a:r>
              <a:rPr lang="pt-BR" dirty="0" smtClean="0"/>
              <a:t>Em modelos relacionais, a noção de igualdade é dada pela chave primária</a:t>
            </a:r>
          </a:p>
          <a:p>
            <a:pPr lvl="1"/>
            <a:r>
              <a:rPr lang="pt-BR" dirty="0" smtClean="0"/>
              <a:t>Porém, no paradigma de objetos, tem-se</a:t>
            </a:r>
          </a:p>
          <a:p>
            <a:pPr lvl="2"/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identity</a:t>
            </a:r>
            <a:r>
              <a:rPr lang="pt-BR" dirty="0" smtClean="0"/>
              <a:t> (a == b)</a:t>
            </a:r>
          </a:p>
          <a:p>
            <a:pPr lvl="2"/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equality</a:t>
            </a:r>
            <a:r>
              <a:rPr lang="pt-BR" dirty="0" smtClean="0"/>
              <a:t> (</a:t>
            </a:r>
            <a:r>
              <a:rPr lang="pt-BR" dirty="0" err="1" smtClean="0"/>
              <a:t>a.equals</a:t>
            </a:r>
            <a:r>
              <a:rPr lang="pt-BR" dirty="0" smtClean="0"/>
              <a:t>(b))</a:t>
            </a:r>
          </a:p>
          <a:p>
            <a:r>
              <a:rPr lang="pt-BR" dirty="0" smtClean="0"/>
              <a:t>Associações</a:t>
            </a:r>
          </a:p>
          <a:p>
            <a:pPr lvl="1"/>
            <a:r>
              <a:rPr lang="pt-BR" dirty="0" smtClean="0"/>
              <a:t>Em modelos relacionais, associações são feitas através de chaves estrangeiras</a:t>
            </a:r>
          </a:p>
          <a:p>
            <a:pPr lvl="1"/>
            <a:r>
              <a:rPr lang="pt-BR" dirty="0" smtClean="0"/>
              <a:t>No paradigma de objetos, a associação é uma referência unidirecional</a:t>
            </a:r>
          </a:p>
          <a:p>
            <a:r>
              <a:rPr lang="pt-BR" dirty="0" smtClean="0"/>
              <a:t>Navegação de dados</a:t>
            </a:r>
          </a:p>
          <a:p>
            <a:pPr lvl="1"/>
            <a:r>
              <a:rPr lang="pt-BR" dirty="0" smtClean="0"/>
              <a:t>Em modelos relacionais, há a noção de </a:t>
            </a:r>
            <a:r>
              <a:rPr lang="pt-BR" dirty="0" err="1" smtClean="0"/>
              <a:t>joins</a:t>
            </a:r>
            <a:endParaRPr lang="pt-BR" dirty="0" smtClean="0"/>
          </a:p>
          <a:p>
            <a:pPr lvl="1"/>
            <a:r>
              <a:rPr lang="pt-BR" dirty="0" smtClean="0"/>
              <a:t>No paradigma de objetos, há a noção de navegação em um grafo de dependências</a:t>
            </a:r>
          </a:p>
        </p:txBody>
      </p:sp>
    </p:spTree>
    <p:extLst>
      <p:ext uri="{BB962C8B-B14F-4D97-AF65-F5344CB8AC3E}">
        <p14:creationId xmlns:p14="http://schemas.microsoft.com/office/powerpoint/2010/main" val="26316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SELECT simples</a:t>
            </a:r>
          </a:p>
          <a:p>
            <a:pPr marL="36576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"SELECT c FROM Customer c WHERE c.name = 'Joao'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SELECT com JOIN implícito</a:t>
            </a:r>
          </a:p>
          <a:p>
            <a:pPr marL="36576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"SELECT o FROM Order o WHERE o.costumer.name = 'Joao'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SELECT com JOIN explícito</a:t>
            </a:r>
          </a:p>
          <a:p>
            <a:pPr marL="36576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costumer 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Costumer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costumer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costumer.orders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order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order.totalPrice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10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Hibernate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Um dos principais frameworks que </a:t>
            </a:r>
            <a:r>
              <a:rPr lang="pt-BR" dirty="0" smtClean="0"/>
              <a:t>inspiraram a JPA</a:t>
            </a:r>
            <a:endParaRPr lang="pt-BR" dirty="0"/>
          </a:p>
          <a:p>
            <a:r>
              <a:rPr lang="pt-BR" dirty="0"/>
              <a:t>Criado a partir de iniciativa </a:t>
            </a:r>
            <a:r>
              <a:rPr lang="pt-BR" dirty="0" smtClean="0"/>
              <a:t>open-</a:t>
            </a:r>
            <a:r>
              <a:rPr lang="pt-BR" dirty="0" err="1" smtClean="0"/>
              <a:t>source</a:t>
            </a:r>
            <a:endParaRPr lang="pt-BR" dirty="0"/>
          </a:p>
          <a:p>
            <a:r>
              <a:rPr lang="pt-BR" dirty="0" smtClean="0"/>
              <a:t>Hoje é </a:t>
            </a:r>
            <a:r>
              <a:rPr lang="pt-BR" dirty="0"/>
              <a:t>mantido pela </a:t>
            </a:r>
            <a:r>
              <a:rPr lang="pt-BR" dirty="0" err="1" smtClean="0"/>
              <a:t>JBoss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Utilizando a API do </a:t>
            </a:r>
            <a:r>
              <a:rPr lang="pt-BR" dirty="0" err="1" smtClean="0"/>
              <a:t>Hibernate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É possível </a:t>
            </a:r>
            <a:r>
              <a:rPr lang="pt-BR" dirty="0"/>
              <a:t>utilizar a API exclusiva do </a:t>
            </a:r>
            <a:r>
              <a:rPr lang="pt-BR" dirty="0" err="1"/>
              <a:t>Hibernate</a:t>
            </a:r>
            <a:r>
              <a:rPr lang="pt-BR" dirty="0"/>
              <a:t> </a:t>
            </a:r>
            <a:r>
              <a:rPr lang="pt-BR" dirty="0" smtClean="0"/>
              <a:t>mesmo quando </a:t>
            </a:r>
            <a:r>
              <a:rPr lang="pt-BR" dirty="0"/>
              <a:t>o utilizamos como </a:t>
            </a:r>
            <a:r>
              <a:rPr lang="pt-BR" i="1" dirty="0" err="1"/>
              <a:t>provider</a:t>
            </a:r>
            <a:r>
              <a:rPr lang="pt-BR" dirty="0"/>
              <a:t> para o JPA</a:t>
            </a:r>
          </a:p>
          <a:p>
            <a:r>
              <a:rPr lang="pt-BR" dirty="0"/>
              <a:t>O </a:t>
            </a:r>
            <a:r>
              <a:rPr lang="pt-BR" dirty="0" smtClean="0"/>
              <a:t>método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getDelegate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pt-BR" dirty="0"/>
              <a:t>retorna uma </a:t>
            </a:r>
            <a:r>
              <a:rPr lang="pt-BR" dirty="0" smtClean="0"/>
              <a:t>instância que implementa </a:t>
            </a:r>
            <a:r>
              <a:rPr lang="pt-BR" dirty="0"/>
              <a:t>a interface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org.hibernate.Session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Hibernate</a:t>
            </a:r>
            <a:r>
              <a:rPr lang="pt-BR" dirty="0" smtClean="0"/>
              <a:t> Query API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/>
              <a:t>Criteria</a:t>
            </a:r>
            <a:r>
              <a:rPr lang="pt-BR" dirty="0"/>
              <a:t> Query API</a:t>
            </a:r>
          </a:p>
          <a:p>
            <a:pPr lvl="1"/>
            <a:r>
              <a:rPr lang="pt-BR" dirty="0"/>
              <a:t>Maneira mais simples de obter dados</a:t>
            </a:r>
          </a:p>
          <a:p>
            <a:pPr lvl="1"/>
            <a:r>
              <a:rPr lang="pt-BR" dirty="0"/>
              <a:t>Queries </a:t>
            </a:r>
            <a:r>
              <a:rPr lang="pt-BR" dirty="0" smtClean="0"/>
              <a:t>são feitas </a:t>
            </a:r>
            <a:r>
              <a:rPr lang="pt-BR" dirty="0"/>
              <a:t>programaticamente </a:t>
            </a:r>
            <a:r>
              <a:rPr lang="pt-BR" dirty="0" smtClean="0"/>
              <a:t>através </a:t>
            </a:r>
            <a:r>
              <a:rPr lang="pt-BR" dirty="0"/>
              <a:t>de uma API Java</a:t>
            </a:r>
          </a:p>
          <a:p>
            <a:r>
              <a:rPr lang="pt-BR" dirty="0" err="1"/>
              <a:t>Hibernate</a:t>
            </a:r>
            <a:r>
              <a:rPr lang="pt-BR" dirty="0"/>
              <a:t> Query </a:t>
            </a:r>
            <a:r>
              <a:rPr lang="pt-BR" dirty="0" err="1"/>
              <a:t>Language</a:t>
            </a:r>
            <a:endParaRPr lang="pt-BR" dirty="0"/>
          </a:p>
          <a:p>
            <a:pPr lvl="1"/>
            <a:r>
              <a:rPr lang="pt-BR" dirty="0"/>
              <a:t>Sintaxe e funcionalidades bastante parecidas com JPQL</a:t>
            </a:r>
          </a:p>
          <a:p>
            <a:pPr lvl="1"/>
            <a:r>
              <a:rPr lang="pt-BR" dirty="0"/>
              <a:t>http://</a:t>
            </a:r>
            <a:r>
              <a:rPr lang="pt-BR" dirty="0" smtClean="0"/>
              <a:t>javaplace.blogspot.com/2007/09/hibernate-query-language-hql-e-ejb.html</a:t>
            </a:r>
            <a:endParaRPr lang="pt-BR" dirty="0"/>
          </a:p>
          <a:p>
            <a:pPr lvl="1"/>
            <a:r>
              <a:rPr lang="pt-BR" dirty="0"/>
              <a:t>SQL Nativo</a:t>
            </a:r>
          </a:p>
        </p:txBody>
      </p:sp>
    </p:spTree>
    <p:extLst>
      <p:ext uri="{BB962C8B-B14F-4D97-AF65-F5344CB8AC3E}">
        <p14:creationId xmlns:p14="http://schemas.microsoft.com/office/powerpoint/2010/main" val="14831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utilizar a </a:t>
            </a:r>
            <a:r>
              <a:rPr lang="pt-BR" dirty="0" err="1" smtClean="0"/>
              <a:t>Criteria</a:t>
            </a:r>
            <a:r>
              <a:rPr lang="pt-BR" dirty="0" smtClean="0"/>
              <a:t> API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Crie um objeto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org.hibernate.Criteria</a:t>
            </a:r>
            <a:r>
              <a:rPr lang="pt-BR" dirty="0" smtClean="0"/>
              <a:t> através </a:t>
            </a:r>
            <a:r>
              <a:rPr lang="pt-BR" dirty="0"/>
              <a:t>do </a:t>
            </a:r>
            <a:r>
              <a:rPr lang="pt-BR" i="1" dirty="0" err="1" smtClean="0"/>
              <a:t>factorymethod</a:t>
            </a:r>
            <a:r>
              <a:rPr lang="pt-BR" dirty="0" smtClean="0"/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(...) </a:t>
            </a:r>
            <a:r>
              <a:rPr lang="pt-BR" dirty="0"/>
              <a:t>da </a:t>
            </a:r>
            <a:r>
              <a:rPr lang="pt-BR" dirty="0" err="1"/>
              <a:t>Session</a:t>
            </a:r>
            <a:endParaRPr lang="pt-BR" dirty="0"/>
          </a:p>
          <a:p>
            <a:pPr lvl="1"/>
            <a:r>
              <a:rPr lang="pt-BR" dirty="0"/>
              <a:t>Passe a classe do objeto persistente ou o nome da </a:t>
            </a:r>
            <a:r>
              <a:rPr lang="pt-BR" dirty="0" smtClean="0"/>
              <a:t>entidade para </a:t>
            </a:r>
            <a:r>
              <a:rPr lang="pt-BR" dirty="0"/>
              <a:t>o </a:t>
            </a:r>
            <a:r>
              <a:rPr lang="pt-BR" dirty="0" smtClean="0"/>
              <a:t>método </a:t>
            </a:r>
            <a:r>
              <a:rPr lang="pt-BR" dirty="0" err="1"/>
              <a:t>createCriteria</a:t>
            </a:r>
            <a:r>
              <a:rPr lang="pt-BR" dirty="0"/>
              <a:t>(...)</a:t>
            </a:r>
          </a:p>
          <a:p>
            <a:pPr lvl="1"/>
            <a:r>
              <a:rPr lang="pt-BR" dirty="0"/>
              <a:t>Chame o </a:t>
            </a:r>
            <a:r>
              <a:rPr lang="pt-BR" dirty="0" err="1"/>
              <a:t>metodo</a:t>
            </a:r>
            <a:r>
              <a:rPr lang="pt-BR" dirty="0"/>
              <a:t> </a:t>
            </a:r>
            <a:r>
              <a:rPr lang="pt-BR" dirty="0" err="1"/>
              <a:t>list</a:t>
            </a:r>
            <a:r>
              <a:rPr lang="pt-BR" dirty="0"/>
              <a:t>() do objeto </a:t>
            </a:r>
            <a:r>
              <a:rPr lang="pt-BR" dirty="0" err="1"/>
              <a:t>Criteria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all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instances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Person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and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its subclasses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sess.createCriteria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Person.class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results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crit.list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0785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Paginação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/>
              <a:t>Hibernate</a:t>
            </a:r>
            <a:r>
              <a:rPr lang="pt-BR" dirty="0"/>
              <a:t> cuida da </a:t>
            </a:r>
            <a:r>
              <a:rPr lang="pt-BR" dirty="0" smtClean="0"/>
              <a:t>paginação</a:t>
            </a:r>
            <a:endParaRPr lang="pt-BR" dirty="0"/>
          </a:p>
          <a:p>
            <a:pPr lvl="1"/>
            <a:r>
              <a:rPr lang="pt-BR" dirty="0"/>
              <a:t>Retornar um numero </a:t>
            </a:r>
            <a:r>
              <a:rPr lang="pt-BR" dirty="0" smtClean="0"/>
              <a:t>fixo </a:t>
            </a:r>
            <a:r>
              <a:rPr lang="pt-BR" dirty="0"/>
              <a:t>de objetos</a:t>
            </a:r>
          </a:p>
          <a:p>
            <a:r>
              <a:rPr lang="pt-BR" dirty="0"/>
              <a:t>Dois </a:t>
            </a:r>
            <a:r>
              <a:rPr lang="pt-BR" dirty="0" smtClean="0"/>
              <a:t>métodos </a:t>
            </a:r>
            <a:r>
              <a:rPr lang="pt-BR" dirty="0"/>
              <a:t>da classe </a:t>
            </a:r>
            <a:r>
              <a:rPr lang="pt-BR" dirty="0" err="1"/>
              <a:t>Criteria</a:t>
            </a:r>
            <a:endParaRPr lang="pt-BR" dirty="0"/>
          </a:p>
          <a:p>
            <a:pPr lvl="1"/>
            <a:r>
              <a:rPr lang="pt-BR" dirty="0" err="1"/>
              <a:t>setFirstResult</a:t>
            </a:r>
            <a:r>
              <a:rPr lang="pt-BR" dirty="0"/>
              <a:t>() - seta a primeira linha do resultado</a:t>
            </a:r>
          </a:p>
          <a:p>
            <a:pPr lvl="1"/>
            <a:r>
              <a:rPr lang="pt-BR" dirty="0" err="1"/>
              <a:t>setMaxResult</a:t>
            </a:r>
            <a:r>
              <a:rPr lang="pt-BR" dirty="0"/>
              <a:t>() - seta a quantidade de linhas a retornar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Criteria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sess.createCriteria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Person.class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crit.setFirstResult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crit.setMaxResults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(50);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results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crit.list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4685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Restrictions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Utilizada para obter objetos que </a:t>
            </a:r>
            <a:r>
              <a:rPr lang="pt-BR" dirty="0" smtClean="0"/>
              <a:t>satisfaçam determinadas condições</a:t>
            </a:r>
            <a:endParaRPr lang="pt-BR" dirty="0"/>
          </a:p>
          <a:p>
            <a:pPr lvl="1"/>
            <a:r>
              <a:rPr lang="pt-BR" dirty="0"/>
              <a:t>Exemplo: Objetos do tipo Pessoa cuja idade seja maior do </a:t>
            </a:r>
            <a:r>
              <a:rPr lang="pt-BR" dirty="0" smtClean="0"/>
              <a:t>que 20 </a:t>
            </a:r>
            <a:r>
              <a:rPr lang="pt-BR" dirty="0"/>
              <a:t>anos</a:t>
            </a:r>
          </a:p>
          <a:p>
            <a:r>
              <a:rPr lang="pt-BR" dirty="0"/>
              <a:t>Adicione </a:t>
            </a:r>
            <a:r>
              <a:rPr lang="pt-BR" dirty="0" smtClean="0"/>
              <a:t>restrições </a:t>
            </a:r>
            <a:r>
              <a:rPr lang="pt-BR" dirty="0"/>
              <a:t>para o objeto </a:t>
            </a:r>
            <a:r>
              <a:rPr lang="pt-BR" dirty="0" err="1"/>
              <a:t>Criteria</a:t>
            </a:r>
            <a:r>
              <a:rPr lang="pt-BR" dirty="0"/>
              <a:t> com o </a:t>
            </a:r>
            <a:r>
              <a:rPr lang="pt-BR" dirty="0" err="1"/>
              <a:t>metodo</a:t>
            </a:r>
            <a:r>
              <a:rPr lang="pt-BR" dirty="0"/>
              <a:t> </a:t>
            </a:r>
            <a:r>
              <a:rPr lang="pt-BR" dirty="0" err="1"/>
              <a:t>add</a:t>
            </a:r>
            <a:r>
              <a:rPr lang="pt-BR" dirty="0"/>
              <a:t>()</a:t>
            </a:r>
          </a:p>
          <a:p>
            <a:pPr lvl="1"/>
            <a:r>
              <a:rPr lang="pt-BR" dirty="0"/>
              <a:t>O </a:t>
            </a:r>
            <a:r>
              <a:rPr lang="pt-BR" dirty="0" smtClean="0"/>
              <a:t>método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/>
              <a:t> recebe um </a:t>
            </a:r>
            <a:r>
              <a:rPr lang="pt-BR" dirty="0" smtClean="0"/>
              <a:t>objeto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org.hib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rnate.criterion.Criterion</a:t>
            </a:r>
            <a:r>
              <a:rPr lang="pt-BR" dirty="0" smtClean="0"/>
              <a:t> </a:t>
            </a:r>
            <a:r>
              <a:rPr lang="pt-BR" dirty="0"/>
              <a:t>que representa uma </a:t>
            </a:r>
            <a:r>
              <a:rPr lang="pt-BR" dirty="0" smtClean="0"/>
              <a:t>única restrição</a:t>
            </a:r>
            <a:endParaRPr lang="pt-BR" dirty="0"/>
          </a:p>
          <a:p>
            <a:r>
              <a:rPr lang="pt-BR" dirty="0"/>
              <a:t>Podem existir </a:t>
            </a:r>
            <a:r>
              <a:rPr lang="pt-BR" dirty="0" smtClean="0"/>
              <a:t>várias </a:t>
            </a:r>
            <a:r>
              <a:rPr lang="pt-BR" dirty="0" err="1"/>
              <a:t>restrictions</a:t>
            </a:r>
            <a:r>
              <a:rPr lang="pt-BR" dirty="0"/>
              <a:t> para uma </a:t>
            </a:r>
            <a:r>
              <a:rPr lang="pt-BR" dirty="0" err="1"/>
              <a:t>Criteria</a:t>
            </a:r>
            <a:endParaRPr lang="pt-BR" dirty="0"/>
          </a:p>
          <a:p>
            <a:pPr lvl="1"/>
            <a:r>
              <a:rPr lang="pt-BR" dirty="0"/>
              <a:t>O </a:t>
            </a:r>
            <a:r>
              <a:rPr lang="pt-BR" dirty="0" err="1"/>
              <a:t>metodo</a:t>
            </a:r>
            <a:r>
              <a:rPr lang="pt-BR" dirty="0"/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pt-BR" dirty="0"/>
              <a:t> </a:t>
            </a:r>
            <a:r>
              <a:rPr lang="pt-BR" dirty="0" smtClean="0"/>
              <a:t>devolve </a:t>
            </a:r>
            <a:r>
              <a:rPr lang="pt-BR" dirty="0"/>
              <a:t>o </a:t>
            </a:r>
            <a:r>
              <a:rPr lang="pt-BR" dirty="0" smtClean="0"/>
              <a:t>próprio </a:t>
            </a:r>
            <a:r>
              <a:rPr lang="pt-BR" dirty="0"/>
              <a:t>objeto </a:t>
            </a:r>
            <a:r>
              <a:rPr lang="pt-BR" dirty="0" err="1"/>
              <a:t>Criteria</a:t>
            </a:r>
            <a:r>
              <a:rPr lang="pt-BR" dirty="0"/>
              <a:t> (</a:t>
            </a:r>
            <a:r>
              <a:rPr lang="pt-BR" dirty="0" err="1"/>
              <a:t>chaining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5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da classe </a:t>
            </a:r>
            <a:r>
              <a:rPr lang="pt-BR" dirty="0" err="1" smtClean="0"/>
              <a:t>Restriction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Restrictions.eq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Shin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Restrictions.ne("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NoName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Restrictions.like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"Sa%")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Restrictions.ilike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%")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Restrictions.isNull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Restrictions.gt("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price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",new Double(30.0))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Restrictions.between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("age", new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(2), new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(10))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(criterion1, criterion2)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Restrictions.conjuntion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Restrictions.disjunction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6641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</a:t>
            </a:r>
            <a:r>
              <a:rPr lang="pt-BR" dirty="0" err="1" smtClean="0"/>
              <a:t>Restriction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// Resgata objetos do tipo Pessoa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// cujo nome segue um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padrao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e cuja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// idade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é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10 ou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(em branco)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people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sess.createCriteria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Person.class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Restrictions.like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Shin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%"))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Restrictions.eq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("age", new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(10)),</a:t>
            </a: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Restrictions.isNull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("age")))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285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Ordenando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É possível </a:t>
            </a:r>
            <a:r>
              <a:rPr lang="pt-BR" dirty="0"/>
              <a:t>ordenar resultados </a:t>
            </a:r>
            <a:r>
              <a:rPr lang="pt-BR" dirty="0" smtClean="0"/>
              <a:t>utilizando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org.hibernate.criterion.Order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cats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sess.createCriteria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Cat.class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Restrictions.like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"F%")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addOrder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Order.asc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") 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addOrder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Order.desc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("age") 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setMaxResults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(50)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8034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Especificação de um framework para mapeamento objeto-relacional</a:t>
            </a:r>
            <a:endParaRPr lang="pt-BR" dirty="0"/>
          </a:p>
          <a:p>
            <a:r>
              <a:rPr lang="pt-BR" dirty="0" smtClean="0"/>
              <a:t>Solução </a:t>
            </a:r>
            <a:r>
              <a:rPr lang="pt-BR" dirty="0"/>
              <a:t>mais simples e </a:t>
            </a:r>
            <a:r>
              <a:rPr lang="pt-BR" dirty="0" smtClean="0"/>
              <a:t>eficiente </a:t>
            </a:r>
            <a:r>
              <a:rPr lang="pt-BR" dirty="0"/>
              <a:t>que as existentes </a:t>
            </a:r>
            <a:r>
              <a:rPr lang="pt-BR" dirty="0" smtClean="0"/>
              <a:t>até o momento</a:t>
            </a:r>
            <a:endParaRPr lang="pt-BR" dirty="0"/>
          </a:p>
          <a:p>
            <a:r>
              <a:rPr lang="pt-BR" dirty="0"/>
              <a:t>Divulgado no Java EE 5 como parte do EJB 3</a:t>
            </a:r>
          </a:p>
        </p:txBody>
      </p:sp>
    </p:spTree>
    <p:extLst>
      <p:ext uri="{BB962C8B-B14F-4D97-AF65-F5344CB8AC3E}">
        <p14:creationId xmlns:p14="http://schemas.microsoft.com/office/powerpoint/2010/main" val="33905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Associações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É possível especificar </a:t>
            </a:r>
            <a:r>
              <a:rPr lang="pt-BR" dirty="0" err="1"/>
              <a:t>constraints</a:t>
            </a:r>
            <a:r>
              <a:rPr lang="pt-BR" dirty="0"/>
              <a:t> em entidades </a:t>
            </a:r>
            <a:r>
              <a:rPr lang="pt-BR" dirty="0" smtClean="0"/>
              <a:t>relacionadas utilizando </a:t>
            </a:r>
            <a:r>
              <a:rPr lang="pt-BR" dirty="0" err="1"/>
              <a:t>createCriteria</a:t>
            </a:r>
            <a:r>
              <a:rPr lang="pt-BR" dirty="0"/>
              <a:t>(...)</a:t>
            </a:r>
          </a:p>
          <a:p>
            <a:pPr marL="0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cats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sess.createCriteria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Cat.class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Restrictions.like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"F%")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kittens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Restrictions.like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", "F%"))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4375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Projeções e </a:t>
            </a:r>
            <a:r>
              <a:rPr lang="pt-BR" dirty="0" err="1" smtClean="0"/>
              <a:t>Aggregate</a:t>
            </a:r>
            <a:r>
              <a:rPr lang="pt-BR" dirty="0" smtClean="0"/>
              <a:t> </a:t>
            </a:r>
            <a:r>
              <a:rPr lang="pt-BR" dirty="0" err="1" smtClean="0"/>
              <a:t>Functions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/>
              <a:t>A </a:t>
            </a:r>
            <a:r>
              <a:rPr lang="pt-BR" dirty="0" smtClean="0"/>
              <a:t>classe 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org.hibernate.criterion.Projections</a:t>
            </a:r>
            <a:r>
              <a:rPr lang="pt-BR" dirty="0" smtClean="0"/>
              <a:t> é </a:t>
            </a:r>
            <a:r>
              <a:rPr lang="pt-BR" dirty="0"/>
              <a:t>um </a:t>
            </a:r>
            <a:r>
              <a:rPr lang="pt-BR" i="1" dirty="0" err="1"/>
              <a:t>factory</a:t>
            </a:r>
            <a:r>
              <a:rPr lang="pt-BR" dirty="0"/>
              <a:t> </a:t>
            </a:r>
            <a:r>
              <a:rPr lang="pt-BR" dirty="0" smtClean="0"/>
              <a:t>para instâncias </a:t>
            </a:r>
            <a:r>
              <a:rPr lang="pt-BR" dirty="0"/>
              <a:t>de </a:t>
            </a:r>
            <a:r>
              <a:rPr lang="pt-BR" dirty="0" err="1"/>
              <a:t>Projection</a:t>
            </a:r>
            <a:endParaRPr lang="pt-BR" dirty="0"/>
          </a:p>
          <a:p>
            <a:r>
              <a:rPr lang="pt-BR" dirty="0"/>
              <a:t>Aplique uma </a:t>
            </a:r>
            <a:r>
              <a:rPr lang="pt-BR" dirty="0" smtClean="0"/>
              <a:t>projeção </a:t>
            </a:r>
            <a:r>
              <a:rPr lang="pt-BR" dirty="0"/>
              <a:t>em uma query </a:t>
            </a:r>
            <a:r>
              <a:rPr lang="pt-BR" dirty="0" smtClean="0"/>
              <a:t>através </a:t>
            </a:r>
            <a:r>
              <a:rPr lang="pt-BR" dirty="0"/>
              <a:t>do </a:t>
            </a:r>
            <a:r>
              <a:rPr lang="pt-BR" dirty="0" smtClean="0"/>
              <a:t>método </a:t>
            </a:r>
            <a:r>
              <a:rPr lang="pt-BR" dirty="0" err="1" smtClean="0"/>
              <a:t>setProjection</a:t>
            </a:r>
            <a:r>
              <a:rPr lang="pt-BR" dirty="0"/>
              <a:t>() da classe </a:t>
            </a:r>
            <a:r>
              <a:rPr lang="pt-BR" dirty="0" err="1"/>
              <a:t>Criteria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4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Projeções e </a:t>
            </a:r>
            <a:r>
              <a:rPr lang="pt-BR" dirty="0" err="1" smtClean="0"/>
              <a:t>Aggregate</a:t>
            </a:r>
            <a:r>
              <a:rPr lang="pt-BR" dirty="0" smtClean="0"/>
              <a:t> </a:t>
            </a:r>
            <a:r>
              <a:rPr lang="pt-BR" dirty="0" err="1" smtClean="0"/>
              <a:t>Functions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/>
              <a:t>rowCount</a:t>
            </a:r>
            <a:r>
              <a:rPr lang="pt-BR" dirty="0"/>
              <a:t>()</a:t>
            </a:r>
          </a:p>
          <a:p>
            <a:r>
              <a:rPr lang="pt-BR" dirty="0" err="1"/>
              <a:t>avg</a:t>
            </a:r>
            <a:r>
              <a:rPr lang="pt-BR" dirty="0"/>
              <a:t>(</a:t>
            </a:r>
            <a:r>
              <a:rPr lang="pt-BR" dirty="0" err="1"/>
              <a:t>String</a:t>
            </a:r>
            <a:r>
              <a:rPr lang="pt-BR" dirty="0"/>
              <a:t> </a:t>
            </a:r>
            <a:r>
              <a:rPr lang="pt-BR" dirty="0" err="1"/>
              <a:t>propertyName</a:t>
            </a:r>
            <a:r>
              <a:rPr lang="pt-BR" dirty="0"/>
              <a:t>)</a:t>
            </a:r>
          </a:p>
          <a:p>
            <a:r>
              <a:rPr lang="pt-BR" dirty="0" err="1"/>
              <a:t>count</a:t>
            </a:r>
            <a:r>
              <a:rPr lang="pt-BR" dirty="0"/>
              <a:t>(</a:t>
            </a:r>
            <a:r>
              <a:rPr lang="pt-BR" dirty="0" err="1"/>
              <a:t>String</a:t>
            </a:r>
            <a:r>
              <a:rPr lang="pt-BR" dirty="0"/>
              <a:t> </a:t>
            </a:r>
            <a:r>
              <a:rPr lang="pt-BR" dirty="0" err="1"/>
              <a:t>propertyName</a:t>
            </a:r>
            <a:r>
              <a:rPr lang="pt-BR" dirty="0"/>
              <a:t>)</a:t>
            </a:r>
          </a:p>
          <a:p>
            <a:r>
              <a:rPr lang="pt-BR" dirty="0" err="1"/>
              <a:t>countDistinct</a:t>
            </a:r>
            <a:r>
              <a:rPr lang="pt-BR" dirty="0"/>
              <a:t>(</a:t>
            </a:r>
            <a:r>
              <a:rPr lang="pt-BR" dirty="0" err="1"/>
              <a:t>String</a:t>
            </a:r>
            <a:r>
              <a:rPr lang="pt-BR" dirty="0"/>
              <a:t> </a:t>
            </a:r>
            <a:r>
              <a:rPr lang="pt-BR" dirty="0" err="1"/>
              <a:t>propertyName</a:t>
            </a:r>
            <a:r>
              <a:rPr lang="pt-BR" dirty="0"/>
              <a:t>)</a:t>
            </a:r>
          </a:p>
          <a:p>
            <a:r>
              <a:rPr lang="pt-BR" dirty="0" err="1"/>
              <a:t>max</a:t>
            </a:r>
            <a:r>
              <a:rPr lang="pt-BR" dirty="0"/>
              <a:t>(</a:t>
            </a:r>
            <a:r>
              <a:rPr lang="pt-BR" dirty="0" err="1"/>
              <a:t>String</a:t>
            </a:r>
            <a:r>
              <a:rPr lang="pt-BR" dirty="0"/>
              <a:t> </a:t>
            </a:r>
            <a:r>
              <a:rPr lang="pt-BR" dirty="0" err="1"/>
              <a:t>propertyName</a:t>
            </a:r>
            <a:r>
              <a:rPr lang="pt-BR" dirty="0"/>
              <a:t>)</a:t>
            </a:r>
          </a:p>
          <a:p>
            <a:r>
              <a:rPr lang="pt-BR" dirty="0"/>
              <a:t>min(</a:t>
            </a:r>
            <a:r>
              <a:rPr lang="pt-BR" dirty="0" err="1"/>
              <a:t>String</a:t>
            </a:r>
            <a:r>
              <a:rPr lang="pt-BR" dirty="0"/>
              <a:t> </a:t>
            </a:r>
            <a:r>
              <a:rPr lang="pt-BR" dirty="0" err="1"/>
              <a:t>propertyName</a:t>
            </a:r>
            <a:r>
              <a:rPr lang="pt-BR" dirty="0"/>
              <a:t>)</a:t>
            </a:r>
          </a:p>
          <a:p>
            <a:r>
              <a:rPr lang="pt-BR" dirty="0"/>
              <a:t>sum(</a:t>
            </a:r>
            <a:r>
              <a:rPr lang="pt-BR" dirty="0" err="1"/>
              <a:t>String</a:t>
            </a:r>
            <a:r>
              <a:rPr lang="pt-BR" dirty="0"/>
              <a:t> </a:t>
            </a:r>
            <a:r>
              <a:rPr lang="pt-BR" dirty="0" err="1"/>
              <a:t>propertyName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41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// Retorna uma lista com um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array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Object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// como primeiro elemento. O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array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contem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// todos os valores em ordem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sess.createCriteria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Product.class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ProjectionList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projectList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Projections.projectionList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projectList.add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Projections.avg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price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"));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projectList.add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Projections.sum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price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"));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crit.setProjection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projectList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results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crit.list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4512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Query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Example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Prove um outro "</a:t>
            </a:r>
            <a:r>
              <a:rPr lang="pt-BR" dirty="0" smtClean="0"/>
              <a:t>estilo“ de </a:t>
            </a:r>
            <a:r>
              <a:rPr lang="pt-BR" dirty="0"/>
              <a:t>busca</a:t>
            </a:r>
          </a:p>
          <a:p>
            <a:r>
              <a:rPr lang="pt-BR" dirty="0"/>
              <a:t>Como realizar uma QBE</a:t>
            </a:r>
          </a:p>
          <a:p>
            <a:pPr lvl="1"/>
            <a:r>
              <a:rPr lang="pt-BR" dirty="0"/>
              <a:t>Parcialmente </a:t>
            </a:r>
            <a:r>
              <a:rPr lang="pt-BR" dirty="0" err="1"/>
              <a:t>popule</a:t>
            </a:r>
            <a:r>
              <a:rPr lang="pt-BR" dirty="0"/>
              <a:t> uma instancia de um objeto</a:t>
            </a:r>
          </a:p>
          <a:p>
            <a:pPr lvl="1"/>
            <a:r>
              <a:rPr lang="pt-BR" dirty="0"/>
              <a:t>Deixe o </a:t>
            </a:r>
            <a:r>
              <a:rPr lang="pt-BR" dirty="0" err="1"/>
              <a:t>Hibernate</a:t>
            </a:r>
            <a:r>
              <a:rPr lang="pt-BR" dirty="0"/>
              <a:t> construir uma </a:t>
            </a:r>
            <a:r>
              <a:rPr lang="pt-BR" dirty="0" err="1"/>
              <a:t>Criteria</a:t>
            </a:r>
            <a:r>
              <a:rPr lang="pt-BR" dirty="0"/>
              <a:t> utilizando a </a:t>
            </a:r>
            <a:r>
              <a:rPr lang="pt-BR" dirty="0" smtClean="0"/>
              <a:t>instancia como </a:t>
            </a:r>
            <a:r>
              <a:rPr lang="pt-BR" dirty="0"/>
              <a:t>exemplo</a:t>
            </a:r>
          </a:p>
          <a:p>
            <a:r>
              <a:rPr lang="pt-BR" dirty="0"/>
              <a:t>A classe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org.hibernate.criterion.Example</a:t>
            </a:r>
            <a:r>
              <a:rPr lang="pt-BR" dirty="0" smtClean="0"/>
              <a:t> </a:t>
            </a:r>
            <a:r>
              <a:rPr lang="pt-BR" dirty="0"/>
              <a:t>implementa </a:t>
            </a:r>
            <a:r>
              <a:rPr lang="pt-BR" dirty="0" smtClean="0"/>
              <a:t>a interface </a:t>
            </a:r>
            <a:r>
              <a:rPr lang="pt-BR" dirty="0" err="1"/>
              <a:t>Criterion</a:t>
            </a:r>
            <a:endParaRPr lang="pt-BR" dirty="0"/>
          </a:p>
          <a:p>
            <a:pPr lvl="1"/>
            <a:r>
              <a:rPr lang="pt-BR" dirty="0" smtClean="0"/>
              <a:t>Você </a:t>
            </a:r>
            <a:r>
              <a:rPr lang="pt-BR" dirty="0"/>
              <a:t>pode </a:t>
            </a:r>
            <a:r>
              <a:rPr lang="pt-BR" dirty="0" smtClean="0"/>
              <a:t>usá-la </a:t>
            </a:r>
            <a:r>
              <a:rPr lang="pt-BR" dirty="0"/>
              <a:t>como qualquer outra </a:t>
            </a:r>
            <a:r>
              <a:rPr lang="pt-BR" dirty="0" smtClean="0"/>
              <a:t>restrição</a:t>
            </a:r>
            <a:endParaRPr lang="pt-BR" dirty="0"/>
          </a:p>
          <a:p>
            <a:r>
              <a:rPr lang="pt-BR" dirty="0"/>
              <a:t>Utilize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Example.create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(...)</a:t>
            </a:r>
            <a:r>
              <a:rPr lang="pt-BR" dirty="0"/>
              <a:t> para criar uma </a:t>
            </a:r>
            <a:r>
              <a:rPr lang="pt-BR" dirty="0" smtClean="0"/>
              <a:t>restrição deste tipo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2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// Recupera objetos do tipo Pessoa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através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de um exemplo</a:t>
            </a:r>
          </a:p>
          <a:p>
            <a:pPr marL="0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Criteria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crit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sess.createCriteria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Person.class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person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new Person();</a:t>
            </a:r>
          </a:p>
          <a:p>
            <a:pPr marL="0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person.setName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Shin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Example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exampleRestriction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Example.create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person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crit.add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exampleRestriction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results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crit.list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7343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Hibernate</a:t>
            </a:r>
            <a:r>
              <a:rPr lang="pt-BR" dirty="0" smtClean="0"/>
              <a:t> </a:t>
            </a:r>
            <a:r>
              <a:rPr lang="pt-BR" dirty="0" err="1" smtClean="0"/>
              <a:t>Criteria</a:t>
            </a:r>
            <a:r>
              <a:rPr lang="pt-BR" dirty="0" smtClean="0"/>
              <a:t> API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/>
              <a:t>Facil</a:t>
            </a:r>
            <a:r>
              <a:rPr lang="pt-BR" dirty="0"/>
              <a:t> de usar, poderosa e elegante</a:t>
            </a:r>
          </a:p>
          <a:p>
            <a:r>
              <a:rPr lang="pt-BR" dirty="0"/>
              <a:t>Especialmente </a:t>
            </a:r>
            <a:r>
              <a:rPr lang="pt-BR" dirty="0" smtClean="0"/>
              <a:t>útil </a:t>
            </a:r>
            <a:r>
              <a:rPr lang="pt-BR" dirty="0"/>
              <a:t>quando e </a:t>
            </a:r>
            <a:r>
              <a:rPr lang="pt-BR" dirty="0" smtClean="0"/>
              <a:t>necessário </a:t>
            </a:r>
            <a:r>
              <a:rPr lang="pt-BR" dirty="0"/>
              <a:t>utilizar </a:t>
            </a:r>
            <a:r>
              <a:rPr lang="pt-BR" dirty="0" err="1" smtClean="0"/>
              <a:t>Dynamic</a:t>
            </a:r>
            <a:r>
              <a:rPr lang="pt-BR" dirty="0" smtClean="0"/>
              <a:t> Query </a:t>
            </a:r>
            <a:r>
              <a:rPr lang="pt-BR" dirty="0" err="1"/>
              <a:t>Generation</a:t>
            </a:r>
            <a:endParaRPr lang="pt-BR" dirty="0"/>
          </a:p>
          <a:p>
            <a:r>
              <a:rPr lang="pt-BR" dirty="0"/>
              <a:t>Por outro lado, queries </a:t>
            </a:r>
            <a:r>
              <a:rPr lang="pt-BR" dirty="0" err="1"/>
              <a:t>estaticas</a:t>
            </a:r>
            <a:r>
              <a:rPr lang="pt-BR" dirty="0"/>
              <a:t> externas possuem algumas</a:t>
            </a:r>
          </a:p>
          <a:p>
            <a:r>
              <a:rPr lang="pt-BR" dirty="0"/>
              <a:t>vantagens</a:t>
            </a:r>
          </a:p>
          <a:p>
            <a:pPr lvl="1"/>
            <a:r>
              <a:rPr lang="pt-BR" dirty="0"/>
              <a:t>Queries </a:t>
            </a:r>
            <a:r>
              <a:rPr lang="pt-BR" dirty="0" err="1"/>
              <a:t>externalizadas</a:t>
            </a:r>
            <a:r>
              <a:rPr lang="pt-BR" dirty="0"/>
              <a:t> podem ser auditadas e otimizadas (</a:t>
            </a:r>
            <a:r>
              <a:rPr lang="pt-BR" dirty="0" smtClean="0"/>
              <a:t>se </a:t>
            </a:r>
            <a:r>
              <a:rPr lang="pt-BR" dirty="0" err="1" smtClean="0"/>
              <a:t>necessario</a:t>
            </a:r>
            <a:r>
              <a:rPr lang="pt-BR" dirty="0"/>
              <a:t>) pelo DBA</a:t>
            </a:r>
          </a:p>
          <a:p>
            <a:pPr lvl="1"/>
            <a:r>
              <a:rPr lang="pt-BR" dirty="0" err="1"/>
              <a:t>Named</a:t>
            </a:r>
            <a:r>
              <a:rPr lang="pt-BR" dirty="0"/>
              <a:t> queries em arquivos de mapeamento concentram </a:t>
            </a:r>
            <a:r>
              <a:rPr lang="pt-BR" dirty="0" smtClean="0"/>
              <a:t>as queries </a:t>
            </a:r>
            <a:r>
              <a:rPr lang="pt-BR" dirty="0"/>
              <a:t>em apenas um lugar</a:t>
            </a:r>
          </a:p>
          <a:p>
            <a:pPr lvl="1"/>
            <a:r>
              <a:rPr lang="pt-BR" dirty="0" err="1"/>
              <a:t>Named</a:t>
            </a:r>
            <a:r>
              <a:rPr lang="pt-BR" dirty="0"/>
              <a:t> queries </a:t>
            </a:r>
            <a:r>
              <a:rPr lang="pt-BR" dirty="0" smtClean="0"/>
              <a:t>são fáceis </a:t>
            </a:r>
            <a:r>
              <a:rPr lang="pt-BR" dirty="0"/>
              <a:t>de guardar em cache (se </a:t>
            </a:r>
            <a:r>
              <a:rPr lang="pt-BR" dirty="0" smtClean="0"/>
              <a:t>necessário)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92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Frameworks que motivaram a </a:t>
            </a:r>
            <a:r>
              <a:rPr lang="pt-BR" dirty="0" smtClean="0"/>
              <a:t>criação </a:t>
            </a:r>
            <a:r>
              <a:rPr lang="pt-BR" dirty="0"/>
              <a:t>da </a:t>
            </a:r>
            <a:r>
              <a:rPr lang="pt-BR" dirty="0" smtClean="0"/>
              <a:t>JPA (</a:t>
            </a:r>
            <a:r>
              <a:rPr lang="pt-BR" dirty="0" err="1" smtClean="0"/>
              <a:t>Hibernate</a:t>
            </a:r>
            <a:r>
              <a:rPr lang="pt-BR" dirty="0" smtClean="0"/>
              <a:t>, </a:t>
            </a:r>
            <a:r>
              <a:rPr lang="pt-BR" dirty="0" err="1" smtClean="0"/>
              <a:t>Toplink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r>
              <a:rPr lang="pt-BR" dirty="0" smtClean="0"/>
              <a:t>), adaptaram-se para </a:t>
            </a:r>
            <a:r>
              <a:rPr lang="pt-BR" dirty="0"/>
              <a:t>implementar esta </a:t>
            </a:r>
            <a:r>
              <a:rPr lang="pt-BR" dirty="0" smtClean="0"/>
              <a:t>especificação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Anotações básicas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Entity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Funcionario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@Id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nome;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@Temporal 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TemporalType.DATE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Date nascimento;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//Construtor default,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getter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e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setter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Anotações básicas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Entity</a:t>
            </a:r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Funcionario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nome;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nascimento;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@Id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getId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 marL="0" indent="0"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@Temporal (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TemporalType.DATE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Date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getNascimento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nascimento;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//Outros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getters</a:t>
            </a: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e </a:t>
            </a:r>
            <a:r>
              <a:rPr lang="pt-BR" sz="1000" dirty="0" err="1" smtClean="0">
                <a:latin typeface="Courier New" pitchFamily="49" charset="0"/>
                <a:cs typeface="Courier New" pitchFamily="49" charset="0"/>
              </a:rPr>
              <a:t>setters</a:t>
            </a:r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000" dirty="0">
                <a:latin typeface="Courier New" pitchFamily="49" charset="0"/>
                <a:cs typeface="Courier New" pitchFamily="49" charset="0"/>
              </a:rPr>
              <a:t>}</a:t>
            </a:r>
            <a:endParaRPr lang="pt-BR" sz="1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Anotações básicas - @Id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@Id</a:t>
            </a:r>
          </a:p>
          <a:p>
            <a:pPr marL="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Generated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Value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@</a:t>
            </a:r>
            <a:r>
              <a:rPr lang="pt-BR" dirty="0"/>
              <a:t>Id - </a:t>
            </a:r>
            <a:r>
              <a:rPr lang="pt-BR" dirty="0" smtClean="0"/>
              <a:t>Define </a:t>
            </a:r>
            <a:r>
              <a:rPr lang="pt-BR" dirty="0"/>
              <a:t>qual campo que é</a:t>
            </a:r>
            <a:r>
              <a:rPr lang="pt-BR" dirty="0" smtClean="0"/>
              <a:t> </a:t>
            </a:r>
            <a:r>
              <a:rPr lang="pt-BR" dirty="0"/>
              <a:t>a chave </a:t>
            </a:r>
            <a:r>
              <a:rPr lang="pt-BR" dirty="0" smtClean="0"/>
              <a:t>primária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 smtClean="0"/>
              <a:t>@</a:t>
            </a:r>
            <a:r>
              <a:rPr lang="pt-BR" dirty="0" err="1"/>
              <a:t>GeneratedValue</a:t>
            </a:r>
            <a:r>
              <a:rPr lang="pt-BR" dirty="0"/>
              <a:t> - </a:t>
            </a:r>
            <a:r>
              <a:rPr lang="pt-BR" dirty="0" smtClean="0"/>
              <a:t>Define </a:t>
            </a:r>
            <a:r>
              <a:rPr lang="pt-BR" dirty="0"/>
              <a:t>como que o JPA gera os valores para </a:t>
            </a:r>
            <a:r>
              <a:rPr lang="pt-BR" dirty="0" smtClean="0"/>
              <a:t>a chave primária</a:t>
            </a:r>
            <a:r>
              <a:rPr lang="pt-BR" dirty="0"/>
              <a:t>. Pode ser de quatro tipos: AUTO (o default</a:t>
            </a:r>
            <a:r>
              <a:rPr lang="pt-BR" dirty="0" smtClean="0"/>
              <a:t>), IDENTITY</a:t>
            </a:r>
            <a:r>
              <a:rPr lang="pt-BR" dirty="0"/>
              <a:t>, SEQUENCE e TABLE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9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em Tela Larg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2119</Words>
  <Application>Microsoft Office PowerPoint</Application>
  <PresentationFormat>Apresentação na tela (16:9)</PresentationFormat>
  <Paragraphs>381</Paragraphs>
  <Slides>56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7" baseType="lpstr">
      <vt:lpstr>Apresentação em Tela Larga</vt:lpstr>
      <vt:lpstr>JPA &amp; Hibernate  Gustavo Ansaldi Oliva {golivax@gmail.com, GOLIVA@ime.usp.br}</vt:lpstr>
      <vt:lpstr>Agenda</vt:lpstr>
      <vt:lpstr>Introdução</vt:lpstr>
      <vt:lpstr>Object-Relational Impedance Mismatch</vt:lpstr>
      <vt:lpstr>JPA</vt:lpstr>
      <vt:lpstr>JPA</vt:lpstr>
      <vt:lpstr>Anotações básicas</vt:lpstr>
      <vt:lpstr>Anotações básicas</vt:lpstr>
      <vt:lpstr>Anotações básicas - @Id</vt:lpstr>
      <vt:lpstr>Anotações básicas - @Id</vt:lpstr>
      <vt:lpstr>Anotações básicas - @Id</vt:lpstr>
      <vt:lpstr>Anotações básicas - @Id</vt:lpstr>
      <vt:lpstr>Anotações básicas - @Id</vt:lpstr>
      <vt:lpstr>Anotações básicas - @Temporal</vt:lpstr>
      <vt:lpstr>Anotações básicas - @Enumerated</vt:lpstr>
      <vt:lpstr>Anotações básicas - @Lob, @Basic</vt:lpstr>
      <vt:lpstr>Anotações básicas - @Entity, @Table</vt:lpstr>
      <vt:lpstr>Anotações básicas - @Column</vt:lpstr>
      <vt:lpstr>Mapeando relacionamentos - @OneToOne</vt:lpstr>
      <vt:lpstr>Mapeando relacionamentos - @ManyToOne</vt:lpstr>
      <vt:lpstr>Mapeando relacionamentos - @OneToMany</vt:lpstr>
      <vt:lpstr>Mapeando relacionamentos - @OneToMany</vt:lpstr>
      <vt:lpstr>Mapeando relacionamentos - @ManyToMany</vt:lpstr>
      <vt:lpstr>Mapeando relacionamentos - @ManyToMany</vt:lpstr>
      <vt:lpstr>Mapeando relacionamentos - Herança </vt:lpstr>
      <vt:lpstr>Entity Manager</vt:lpstr>
      <vt:lpstr>Transaction Association</vt:lpstr>
      <vt:lpstr>Entity Lifecycle Management</vt:lpstr>
      <vt:lpstr>Entity Lifecycle Management</vt:lpstr>
      <vt:lpstr>Entity Identity Management</vt:lpstr>
      <vt:lpstr>Cache Management</vt:lpstr>
      <vt:lpstr>Query Factory</vt:lpstr>
      <vt:lpstr>Closing</vt:lpstr>
      <vt:lpstr>JPQL</vt:lpstr>
      <vt:lpstr>Comandos</vt:lpstr>
      <vt:lpstr>Exemplo</vt:lpstr>
      <vt:lpstr>Exemplo</vt:lpstr>
      <vt:lpstr>Apresentação do PowerPoint</vt:lpstr>
      <vt:lpstr>Apresentação do PowerPoint</vt:lpstr>
      <vt:lpstr>Apresentação do PowerPoint</vt:lpstr>
      <vt:lpstr>Hibernate</vt:lpstr>
      <vt:lpstr>Utilizando a API do Hibernate</vt:lpstr>
      <vt:lpstr>Hibernate Query API</vt:lpstr>
      <vt:lpstr>Como utilizar a Criteria API</vt:lpstr>
      <vt:lpstr>Paginação</vt:lpstr>
      <vt:lpstr>Restrictions</vt:lpstr>
      <vt:lpstr>Métodos da classe Restriction</vt:lpstr>
      <vt:lpstr>Exemplo de Restriction</vt:lpstr>
      <vt:lpstr>Ordenando resultados</vt:lpstr>
      <vt:lpstr>Associações</vt:lpstr>
      <vt:lpstr>Projeções e Aggregate Functions</vt:lpstr>
      <vt:lpstr>Projeções e Aggregate Functions</vt:lpstr>
      <vt:lpstr>Exemplo</vt:lpstr>
      <vt:lpstr>Query by Example</vt:lpstr>
      <vt:lpstr>Exemplo</vt:lpstr>
      <vt:lpstr>Hibernate Criteria API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2011-08-09T01:17:35Z</dcterms:created>
  <dcterms:modified xsi:type="dcterms:W3CDTF">2011-08-10T13:51:10Z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