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5" r:id="rId1"/>
  </p:sldMasterIdLst>
  <p:notesMasterIdLst>
    <p:notesMasterId r:id="rId7"/>
  </p:notesMasterIdLst>
  <p:handoutMasterIdLst>
    <p:handoutMasterId r:id="rId8"/>
  </p:handoutMasterIdLst>
  <p:sldIdLst>
    <p:sldId id="256" r:id="rId2"/>
    <p:sldId id="469" r:id="rId3"/>
    <p:sldId id="471" r:id="rId4"/>
    <p:sldId id="472" r:id="rId5"/>
    <p:sldId id="467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o Aurelio Gerosa" initials="MAG" lastIdx="5" clrIdx="0">
    <p:extLst>
      <p:ext uri="{19B8F6BF-5375-455C-9EA6-DF929625EA0E}">
        <p15:presenceInfo xmlns:p15="http://schemas.microsoft.com/office/powerpoint/2012/main" userId="489faa8708806f42" providerId="Windows Live"/>
      </p:ext>
    </p:extLst>
  </p:cmAuthor>
  <p:cmAuthor id="2" name="Gustavo Oliva" initials="GO" lastIdx="34" clrIdx="1">
    <p:extLst>
      <p:ext uri="{19B8F6BF-5375-455C-9EA6-DF929625EA0E}">
        <p15:presenceInfo xmlns:p15="http://schemas.microsoft.com/office/powerpoint/2012/main" userId="8ae85e8e7d05c8b6" providerId="Windows Live"/>
      </p:ext>
    </p:extLst>
  </p:cmAuthor>
  <p:cmAuthor id="3" name="igor" initials="i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FAC0"/>
    <a:srgbClr val="FFB7B7"/>
    <a:srgbClr val="F09A9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433" autoAdjust="0"/>
  </p:normalViewPr>
  <p:slideViewPr>
    <p:cSldViewPr>
      <p:cViewPr varScale="1">
        <p:scale>
          <a:sx n="85" d="100"/>
          <a:sy n="85" d="100"/>
        </p:scale>
        <p:origin x="136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E943E-FF8F-4C0D-BB58-388D59129C88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0BD9C-4D5B-4F8D-897D-03E7A99227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042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F4F80-9C7F-4DF9-B5A6-C092E0B5A47C}" type="datetimeFigureOut">
              <a:rPr lang="pt-BR" smtClean="0"/>
              <a:t>21/08/2014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C921F-F224-4077-8483-9990F95384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22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 smtClean="0"/>
              <a:t>Clique para </a:t>
            </a:r>
            <a:r>
              <a:rPr lang="en-US" noProof="0" dirty="0" err="1" smtClean="0"/>
              <a:t>editar</a:t>
            </a:r>
            <a:r>
              <a:rPr lang="en-US" noProof="0" dirty="0" smtClean="0"/>
              <a:t> o </a:t>
            </a:r>
            <a:r>
              <a:rPr lang="en-US" noProof="0" dirty="0" err="1" smtClean="0"/>
              <a:t>título</a:t>
            </a:r>
            <a:r>
              <a:rPr lang="en-US" noProof="0" dirty="0" smtClean="0"/>
              <a:t> </a:t>
            </a:r>
            <a:r>
              <a:rPr lang="en-US" noProof="0" dirty="0" err="1" smtClean="0"/>
              <a:t>mestre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 dirty="0" smtClean="0"/>
              <a:t>Clique para </a:t>
            </a:r>
            <a:r>
              <a:rPr lang="en-US" noProof="0" dirty="0" err="1" smtClean="0"/>
              <a:t>editar</a:t>
            </a:r>
            <a:r>
              <a:rPr lang="en-US" noProof="0" dirty="0" smtClean="0"/>
              <a:t> o </a:t>
            </a:r>
            <a:r>
              <a:rPr lang="en-US" noProof="0" dirty="0" err="1" smtClean="0"/>
              <a:t>estilo</a:t>
            </a:r>
            <a:r>
              <a:rPr lang="en-US" noProof="0" dirty="0" smtClean="0"/>
              <a:t> do </a:t>
            </a:r>
            <a:r>
              <a:rPr lang="en-US" noProof="0" dirty="0" err="1" smtClean="0"/>
              <a:t>subtítulo</a:t>
            </a:r>
            <a:r>
              <a:rPr lang="en-US" noProof="0" dirty="0" smtClean="0"/>
              <a:t> </a:t>
            </a:r>
            <a:r>
              <a:rPr lang="en-US" noProof="0" dirty="0" err="1" smtClean="0"/>
              <a:t>mestre</a:t>
            </a:r>
            <a:endParaRPr lang="en-US" noProof="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783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6103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350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6527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9326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Livre docência – Marco Aurélio Gerosa</a:t>
            </a: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7074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Livre docência – Marco Aurélio Gerosa</a:t>
            </a:r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426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675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/>
          <p:nvPr/>
        </p:nvSpPr>
        <p:spPr>
          <a:xfrm>
            <a:off x="0" y="6525344"/>
            <a:ext cx="9144001" cy="3326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8"/>
          <p:cNvSpPr/>
          <p:nvPr/>
        </p:nvSpPr>
        <p:spPr>
          <a:xfrm>
            <a:off x="0" y="645934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07504" y="6539808"/>
            <a:ext cx="1854203" cy="2721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525344"/>
            <a:ext cx="3617103" cy="299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baseline="0">
                <a:solidFill>
                  <a:srgbClr val="FFFFFF"/>
                </a:solidFill>
              </a:defRPr>
            </a:lvl1pPr>
          </a:lstStyle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80467" y="6539808"/>
            <a:ext cx="984019" cy="2701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6215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1773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0230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25344"/>
            <a:ext cx="9144001" cy="3326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45934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1" y="286605"/>
            <a:ext cx="8784975" cy="6941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noProof="0" dirty="0" smtClean="0"/>
              <a:t>Clique para </a:t>
            </a:r>
            <a:r>
              <a:rPr lang="en-US" noProof="0" dirty="0" err="1" smtClean="0"/>
              <a:t>editar</a:t>
            </a:r>
            <a:r>
              <a:rPr lang="en-US" noProof="0" dirty="0" smtClean="0"/>
              <a:t> o </a:t>
            </a:r>
            <a:r>
              <a:rPr lang="en-US" noProof="0" dirty="0" err="1" smtClean="0"/>
              <a:t>título</a:t>
            </a:r>
            <a:r>
              <a:rPr lang="en-US" noProof="0" dirty="0" smtClean="0"/>
              <a:t> </a:t>
            </a:r>
            <a:r>
              <a:rPr lang="en-US" noProof="0" dirty="0" err="1" smtClean="0"/>
              <a:t>mestre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124743"/>
            <a:ext cx="8784975" cy="524813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 dirty="0" smtClean="0"/>
              <a:t>Clique para </a:t>
            </a:r>
            <a:r>
              <a:rPr lang="en-US" noProof="0" dirty="0" err="1" smtClean="0"/>
              <a:t>editar</a:t>
            </a:r>
            <a:r>
              <a:rPr lang="en-US" noProof="0" dirty="0" smtClean="0"/>
              <a:t> o </a:t>
            </a:r>
            <a:r>
              <a:rPr lang="en-US" noProof="0" dirty="0" err="1" smtClean="0"/>
              <a:t>texto</a:t>
            </a:r>
            <a:r>
              <a:rPr lang="en-US" noProof="0" dirty="0" smtClean="0"/>
              <a:t> </a:t>
            </a:r>
            <a:r>
              <a:rPr lang="en-US" noProof="0" dirty="0" err="1" smtClean="0"/>
              <a:t>mestre</a:t>
            </a:r>
            <a:endParaRPr lang="en-US" noProof="0" dirty="0" smtClean="0"/>
          </a:p>
          <a:p>
            <a:pPr lvl="1"/>
            <a:r>
              <a:rPr lang="en-US" noProof="0" dirty="0" smtClean="0"/>
              <a:t>Segundo </a:t>
            </a:r>
            <a:r>
              <a:rPr lang="en-US" noProof="0" dirty="0" err="1" smtClean="0"/>
              <a:t>nível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Terceiro</a:t>
            </a:r>
            <a:r>
              <a:rPr lang="en-US" noProof="0" dirty="0" smtClean="0"/>
              <a:t> </a:t>
            </a:r>
            <a:r>
              <a:rPr lang="en-US" noProof="0" dirty="0" err="1" smtClean="0"/>
              <a:t>nível</a:t>
            </a:r>
            <a:endParaRPr lang="en-US" noProof="0" dirty="0" smtClean="0"/>
          </a:p>
          <a:p>
            <a:pPr lvl="3"/>
            <a:r>
              <a:rPr lang="en-US" noProof="0" dirty="0" smtClean="0"/>
              <a:t>Quarto </a:t>
            </a:r>
            <a:r>
              <a:rPr lang="en-US" noProof="0" dirty="0" err="1" smtClean="0"/>
              <a:t>nível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Quinto</a:t>
            </a:r>
            <a:r>
              <a:rPr lang="en-US" noProof="0" dirty="0" smtClean="0"/>
              <a:t> </a:t>
            </a:r>
            <a:r>
              <a:rPr lang="en-US" noProof="0" dirty="0" err="1" smtClean="0"/>
              <a:t>nível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504" y="6539808"/>
            <a:ext cx="1854203" cy="2721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525344"/>
            <a:ext cx="3617103" cy="299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baseline="0">
                <a:solidFill>
                  <a:srgbClr val="FFFFFF"/>
                </a:solidFill>
              </a:defRPr>
            </a:lvl1pPr>
          </a:lstStyle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80467" y="6539808"/>
            <a:ext cx="984019" cy="2701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79512" y="1052736"/>
            <a:ext cx="878497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/>
          <p:cNvSpPr/>
          <p:nvPr/>
        </p:nvSpPr>
        <p:spPr>
          <a:xfrm>
            <a:off x="0" y="0"/>
            <a:ext cx="9144001" cy="1425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193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gerosa@ime.usp.br" TargetMode="External"/><Relationship Id="rId2" Type="http://schemas.openxmlformats.org/officeDocument/2006/relationships/hyperlink" Target="http://www.ime.usp.br/~gerosa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31032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INF219 – Software Environments</a:t>
            </a:r>
            <a:endParaRPr lang="en-US" sz="3200" noProof="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38200" y="501317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2800" dirty="0"/>
          </a:p>
          <a:p>
            <a:r>
              <a:rPr lang="en-US" sz="2800" dirty="0" smtClean="0"/>
              <a:t>University of California, Irvine</a:t>
            </a:r>
            <a:endParaRPr lang="pt-BR" sz="2800" dirty="0" smtClean="0"/>
          </a:p>
          <a:p>
            <a:endParaRPr lang="pt-BR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38400" y="501301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pt-BR" sz="2800" dirty="0">
                <a:solidFill>
                  <a:prstClr val="black"/>
                </a:solidFill>
              </a:rPr>
              <a:t>Marco Aurélio </a:t>
            </a:r>
            <a:r>
              <a:rPr lang="pt-BR" sz="2800" dirty="0" smtClean="0">
                <a:solidFill>
                  <a:prstClr val="black"/>
                </a:solidFill>
              </a:rPr>
              <a:t>Gerosa</a:t>
            </a:r>
            <a:endParaRPr lang="pt-BR" sz="2800" dirty="0">
              <a:solidFill>
                <a:prstClr val="black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404664"/>
            <a:ext cx="971600" cy="39356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982" y="269041"/>
            <a:ext cx="664358" cy="664805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2915816" y="3835212"/>
            <a:ext cx="34590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Research characterization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25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characterization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Area/topic </a:t>
            </a:r>
          </a:p>
          <a:p>
            <a:r>
              <a:rPr lang="en-US" dirty="0" smtClean="0"/>
              <a:t>Research problem</a:t>
            </a:r>
          </a:p>
          <a:p>
            <a:pPr lvl="1"/>
            <a:r>
              <a:rPr lang="en-US" dirty="0"/>
              <a:t>It must be a problem!</a:t>
            </a:r>
          </a:p>
          <a:p>
            <a:pPr lvl="1"/>
            <a:r>
              <a:rPr lang="en-US" dirty="0"/>
              <a:t>Not an opportunity</a:t>
            </a:r>
          </a:p>
          <a:p>
            <a:pPr lvl="1"/>
            <a:r>
              <a:rPr lang="en-US" dirty="0"/>
              <a:t>Do you have evidences about that the problem occurs? You can offer data about the frequency, impacts, etc.</a:t>
            </a:r>
          </a:p>
          <a:p>
            <a:r>
              <a:rPr lang="en-US" dirty="0" smtClean="0"/>
              <a:t>Context</a:t>
            </a:r>
          </a:p>
          <a:p>
            <a:r>
              <a:rPr lang="en-US" dirty="0" smtClean="0"/>
              <a:t>Motivation </a:t>
            </a:r>
          </a:p>
          <a:p>
            <a:pPr lvl="1"/>
            <a:r>
              <a:rPr lang="en-US" dirty="0"/>
              <a:t>Justify your topic</a:t>
            </a:r>
          </a:p>
          <a:p>
            <a:pPr lvl="1"/>
            <a:r>
              <a:rPr lang="en-US" dirty="0"/>
              <a:t>Characterize the context</a:t>
            </a:r>
          </a:p>
          <a:p>
            <a:pPr lvl="1"/>
            <a:r>
              <a:rPr lang="en-US" dirty="0"/>
              <a:t>The problem should emerge from this </a:t>
            </a:r>
          </a:p>
          <a:p>
            <a:pPr lvl="1"/>
            <a:r>
              <a:rPr lang="en-US" dirty="0"/>
              <a:t>Discuss about the effects of the problem</a:t>
            </a:r>
          </a:p>
          <a:p>
            <a:pPr lvl="1"/>
            <a:r>
              <a:rPr lang="en-US" dirty="0"/>
              <a:t>Discuss about the relevance of the topic/problem: what will change if you solve the problem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20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Hypothesis: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your_proposal</a:t>
            </a:r>
            <a:r>
              <a:rPr lang="en-US" dirty="0" smtClean="0"/>
              <a:t>) THEN (expected results or evidences which indicate that you solved the problem). </a:t>
            </a:r>
          </a:p>
          <a:p>
            <a:endParaRPr lang="en-US" dirty="0" smtClean="0"/>
          </a:p>
          <a:p>
            <a:r>
              <a:rPr lang="en-US" dirty="0" smtClean="0"/>
              <a:t>A good hypothesis is not obviously true. </a:t>
            </a:r>
          </a:p>
          <a:p>
            <a:pPr lvl="1"/>
            <a:r>
              <a:rPr lang="en-US" dirty="0" smtClean="0"/>
              <a:t>One may argue that the hypothesis may be false</a:t>
            </a:r>
          </a:p>
          <a:p>
            <a:pPr lvl="1"/>
            <a:endParaRPr lang="en-US" dirty="0"/>
          </a:p>
          <a:p>
            <a:r>
              <a:rPr lang="en-US" dirty="0" smtClean="0"/>
              <a:t>Literature</a:t>
            </a:r>
          </a:p>
          <a:p>
            <a:pPr lvl="1"/>
            <a:r>
              <a:rPr lang="en-US" dirty="0"/>
              <a:t>What are the theories or models that will support your research?</a:t>
            </a:r>
          </a:p>
          <a:p>
            <a:pPr lvl="1"/>
            <a:r>
              <a:rPr lang="en-US" dirty="0"/>
              <a:t>What are the related works and how they compare to yours? </a:t>
            </a:r>
          </a:p>
          <a:p>
            <a:pPr lvl="1"/>
            <a:endParaRPr lang="en-US" dirty="0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397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Empirical evaluation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</a:t>
            </a:r>
          </a:p>
          <a:p>
            <a:r>
              <a:rPr lang="en-US" dirty="0" smtClean="0"/>
              <a:t>Interviews</a:t>
            </a:r>
          </a:p>
          <a:p>
            <a:r>
              <a:rPr lang="en-US" dirty="0">
                <a:solidFill>
                  <a:schemeClr val="tx1"/>
                </a:solidFill>
              </a:rPr>
              <a:t>Contextual inquiry</a:t>
            </a:r>
          </a:p>
          <a:p>
            <a:r>
              <a:rPr lang="en-US" dirty="0" smtClean="0"/>
              <a:t>Artifacts study</a:t>
            </a:r>
          </a:p>
          <a:p>
            <a:r>
              <a:rPr lang="en-US" dirty="0" smtClean="0"/>
              <a:t>Survey</a:t>
            </a:r>
          </a:p>
          <a:p>
            <a:endParaRPr lang="en-US" dirty="0" smtClean="0"/>
          </a:p>
          <a:p>
            <a:r>
              <a:rPr lang="en-US" b="1" dirty="0" smtClean="0"/>
              <a:t>Understand you context and your problem</a:t>
            </a:r>
          </a:p>
          <a:p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847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t-BR" dirty="0" smtClean="0"/>
              <a:t>Marco Aurélio Gerosa </a:t>
            </a:r>
            <a:r>
              <a:rPr lang="pt-BR" dirty="0" smtClean="0"/>
              <a:t>(gerosa@ime.usp.br)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5</a:t>
            </a:fld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256820" y="2132856"/>
            <a:ext cx="871296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 smtClean="0"/>
              <a:t>Thank you!</a:t>
            </a:r>
          </a:p>
          <a:p>
            <a:pPr algn="ctr"/>
            <a:r>
              <a:rPr lang="en-US" sz="8000" b="1" dirty="0" smtClean="0"/>
              <a:t>See you next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6000" dirty="0" smtClean="0"/>
          </a:p>
        </p:txBody>
      </p:sp>
      <p:sp>
        <p:nvSpPr>
          <p:cNvPr id="5" name="Retângulo 4"/>
          <p:cNvSpPr/>
          <p:nvPr/>
        </p:nvSpPr>
        <p:spPr>
          <a:xfrm>
            <a:off x="251521" y="514758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Marco Gerosa</a:t>
            </a:r>
          </a:p>
          <a:p>
            <a:r>
              <a:rPr lang="en-US" dirty="0" smtClean="0"/>
              <a:t>Web </a:t>
            </a:r>
            <a:r>
              <a:rPr lang="en-US" dirty="0"/>
              <a:t>site: </a:t>
            </a:r>
            <a:r>
              <a:rPr lang="en-US" dirty="0">
                <a:hlinkClick r:id="rId2"/>
              </a:rPr>
              <a:t>http://www.ime.usp.br/~gerosa</a:t>
            </a:r>
            <a:endParaRPr lang="en-US" dirty="0"/>
          </a:p>
          <a:p>
            <a:r>
              <a:rPr lang="en-US" dirty="0"/>
              <a:t>Email: </a:t>
            </a:r>
            <a:r>
              <a:rPr lang="en-US" u="sng" dirty="0" smtClean="0">
                <a:hlinkClick r:id="rId3"/>
              </a:rPr>
              <a:t>gerosa@ime.usp.br</a:t>
            </a:r>
            <a:r>
              <a:rPr lang="en-US" u="sng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21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22321</TotalTime>
  <Words>213</Words>
  <Application>Microsoft Office PowerPoint</Application>
  <PresentationFormat>Apresentação na tela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Retrospectiva</vt:lpstr>
      <vt:lpstr>INF219 – Software Environments</vt:lpstr>
      <vt:lpstr>Research characterization</vt:lpstr>
      <vt:lpstr>Proposal</vt:lpstr>
      <vt:lpstr>Empirical evaluation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INF219 – Software Environments</dc:title>
  <dc:creator>Marco</dc:creator>
  <cp:lastModifiedBy>Marco Aurelio Gerosa</cp:lastModifiedBy>
  <cp:revision>598</cp:revision>
  <cp:lastPrinted>2013-07-02T19:05:00Z</cp:lastPrinted>
  <dcterms:created xsi:type="dcterms:W3CDTF">2013-04-22T16:15:07Z</dcterms:created>
  <dcterms:modified xsi:type="dcterms:W3CDTF">2014-08-21T21:20:13Z</dcterms:modified>
</cp:coreProperties>
</file>